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69" r:id="rId4"/>
    <p:sldId id="258" r:id="rId5"/>
    <p:sldId id="271" r:id="rId6"/>
    <p:sldId id="259" r:id="rId7"/>
    <p:sldId id="260" r:id="rId8"/>
    <p:sldId id="261" r:id="rId9"/>
    <p:sldId id="272" r:id="rId10"/>
    <p:sldId id="262" r:id="rId11"/>
    <p:sldId id="264" r:id="rId12"/>
    <p:sldId id="265" r:id="rId13"/>
    <p:sldId id="266" r:id="rId14"/>
    <p:sldId id="267" r:id="rId15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8" autoAdjust="0"/>
  </p:normalViewPr>
  <p:slideViewPr>
    <p:cSldViewPr>
      <p:cViewPr varScale="1">
        <p:scale>
          <a:sx n="38" d="100"/>
          <a:sy n="38" d="100"/>
        </p:scale>
        <p:origin x="1020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7BC8-A4F2-48F6-BE86-EB90A7B80059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EF4F-4ADC-456A-B110-0CEAF722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Подтверждение актуальности:</a:t>
            </a:r>
          </a:p>
          <a:p>
            <a:r>
              <a:rPr lang="ru-RU" dirty="0" smtClean="0"/>
              <a:t>Проведен </a:t>
            </a:r>
            <a:r>
              <a:rPr lang="ru-RU" dirty="0" err="1" smtClean="0"/>
              <a:t>CustDev</a:t>
            </a:r>
            <a:r>
              <a:rPr lang="ru-RU" dirty="0" smtClean="0"/>
              <a:t> с 3 стоматологическими клиниками (Москва, Казань, Новосибирск).</a:t>
            </a:r>
          </a:p>
          <a:p>
            <a:r>
              <a:rPr lang="ru-RU" dirty="0" smtClean="0"/>
              <a:t>Опрошено 5 врачей-ортопедов и 2 руководителя клиник.</a:t>
            </a:r>
          </a:p>
          <a:p>
            <a:r>
              <a:rPr lang="ru-RU" dirty="0" smtClean="0"/>
              <a:t>Актуальность подтверждена 100% опрошенных.</a:t>
            </a:r>
          </a:p>
          <a:p>
            <a:r>
              <a:rPr lang="ru-RU" dirty="0" smtClean="0"/>
              <a:t>Ключевые требования: сокращение времени (&lt;1 ч), равномерная нагрузка, один ключ для всей системы.</a:t>
            </a:r>
          </a:p>
          <a:p>
            <a:r>
              <a:rPr lang="ru-RU" dirty="0" smtClean="0"/>
              <a:t>Получено 2 письма о заинтересованности в проведении пилотных испытаний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EF4F-4ADC-456A-B110-0CEAF722FE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5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 рынка. При консервативном сценарии проникновения в 5% клиентов в Москве и Санкт-Петербурге в первый год — это около 270 клиник. При средней закупке 20 штук на клинику в год (примерно 1,7 штуки в месяц — реалистично для ортопедического отделения) получаем 5 400 изделий в год. При цене 2 000 руб./шт. — выручка 10,8 млн руб., что соответствует плановым показателям. При достижении 10% клиентов во всех городах-</a:t>
            </a:r>
            <a:r>
              <a:rPr lang="ru-RU" dirty="0" err="1" smtClean="0"/>
              <a:t>миллионниках</a:t>
            </a:r>
            <a:r>
              <a:rPr lang="ru-RU" dirty="0" smtClean="0"/>
              <a:t> (около 14 500 клиник) потенциал рынка — 145 000 изделий в год или 290 млн руб. выручки.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EF4F-4ADC-456A-B110-0CEAF722FE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2. Запуск мелкосерийного производства (3–8 месяцы)</a:t>
            </a:r>
            <a:br>
              <a:rPr lang="ru-RU" dirty="0" smtClean="0"/>
            </a:br>
            <a:r>
              <a:rPr lang="ru-RU" dirty="0" smtClean="0"/>
              <a:t>Заключение договора с токарно-фрезерным предприятием (ЧПУ-обработка медицинской стали) для производства первой партии — 5 000 штук. Параллельная закупка медицинской стали по ГОСТ 30208-94 у российских металлургических предприятий. Оптимизация себестоимости до целевых 1 000–1 200 руб./шт.</a:t>
            </a:r>
          </a:p>
          <a:p>
            <a:r>
              <a:rPr lang="ru-RU" dirty="0" smtClean="0"/>
              <a:t>34. Коммерческий старт и первые продажи (7–12 месяцы)</a:t>
            </a:r>
            <a:br>
              <a:rPr lang="ru-RU" dirty="0" smtClean="0"/>
            </a:br>
            <a:r>
              <a:rPr lang="ru-RU" dirty="0" smtClean="0"/>
              <a:t>Выход на рынок после получения регистрационного удостоверения. Запуск прямых продаж в клиники Москвы и Санкт-Петербурга через медицинских представителей. Заключение дистрибьюторских договоров с 2–3 оптовыми компаниями для работы в регионах. Участие в тендерах по 44-ФЗ через </a:t>
            </a:r>
            <a:r>
              <a:rPr lang="ru-RU" dirty="0" err="1" smtClean="0"/>
              <a:t>маркетплейсы</a:t>
            </a:r>
            <a:r>
              <a:rPr lang="ru-RU" dirty="0" smtClean="0"/>
              <a:t> (РТС-тендер, Сбербанк-АСТ).</a:t>
            </a:r>
          </a:p>
          <a:p>
            <a:r>
              <a:rPr lang="ru-RU" dirty="0" smtClean="0"/>
              <a:t>5. Маркетинг и продвижение (6–12 месяцы)</a:t>
            </a:r>
            <a:br>
              <a:rPr lang="ru-RU" dirty="0" smtClean="0"/>
            </a:br>
            <a:r>
              <a:rPr lang="ru-RU" dirty="0" smtClean="0"/>
              <a:t>Участие в профильных выставках («Стоматология России», «Институт стоматологии»). Создание сайта продукта с информацией о разработке и ссылкой на поддержку. Публикации в профессиональных журналах. Обучающие </a:t>
            </a:r>
            <a:r>
              <a:rPr lang="ru-RU" dirty="0" err="1" smtClean="0"/>
              <a:t>вебинары</a:t>
            </a:r>
            <a:r>
              <a:rPr lang="ru-RU" dirty="0" smtClean="0"/>
              <a:t> для врачей-ортопедов.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EF4F-4ADC-456A-B110-0CEAF722FE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ПОСМОТРЕТЬ ПАРТНЕРОВ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CEF4F-4ADC-456A-B110-0CEAF722FE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8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11304" y="5431997"/>
            <a:ext cx="11501163" cy="264283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6509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-10" normalizeH="0" baseline="0" noProof="0" dirty="0" err="1" smtClean="0">
                <a:ln>
                  <a:noFill/>
                </a:ln>
                <a:solidFill>
                  <a:srgbClr val="8F00FF"/>
                </a:solidFill>
                <a:effectLst/>
                <a:uLnTx/>
                <a:uFillTx/>
                <a:latin typeface="Trebuchet MS"/>
                <a:cs typeface="Trebuchet MS"/>
              </a:rPr>
              <a:t>AreaFix</a:t>
            </a:r>
            <a:endParaRPr kumimoji="0" lang="en-US" sz="5600" b="1" i="0" u="none" strike="noStrike" kern="0" cap="none" spc="-10" normalizeH="0" baseline="0" noProof="0" dirty="0" smtClean="0">
              <a:ln>
                <a:noFill/>
              </a:ln>
              <a:solidFill>
                <a:srgbClr val="8F00FF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12700" marR="5080" lvl="0" indent="0" defTabSz="914400" eaLnBrk="1" fontAlgn="auto" latinLnBrk="0" hangingPunct="1">
              <a:lnSpc>
                <a:spcPts val="6509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Анкерный штифт с дополнительной площадкой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315891" y="9099468"/>
            <a:ext cx="8610600" cy="2335058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Команда №26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Екшикеева А.Т., 89518337125, ПГУ МИ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Кравченко О.И., 89266799558, ПГУ МИ</a:t>
            </a:r>
            <a:endParaRPr lang="ru-RU" sz="3650" dirty="0">
              <a:latin typeface="Microsoft Sans Serif"/>
              <a:cs typeface="Microsoft Sans Serif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/>
        </p:blipFill>
        <p:spPr bwMode="auto">
          <a:xfrm>
            <a:off x="9671050" y="473075"/>
            <a:ext cx="2362200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/>
          <a:stretch/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91" y="5727990"/>
            <a:ext cx="1900900" cy="118045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96" y="5391266"/>
            <a:ext cx="1790153" cy="1180452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 b="83928"/>
          <a:stretch>
            <a:fillRect/>
          </a:stretch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9" cstate="print"/>
          <a:srcRect t="85714"/>
          <a:stretch>
            <a:fillRect/>
          </a:stretch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-1" y="2607115"/>
            <a:ext cx="10350499" cy="248284"/>
            <a:chOff x="85920" y="10832026"/>
            <a:chExt cx="9973773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3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/>
                <a:cs typeface="Trebuchet MS"/>
              </a:rPr>
              <a:t>Акселератор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/>
                <a:cs typeface="Trebuchet MS"/>
              </a:rPr>
              <a:t>Импульс-</a:t>
            </a:r>
            <a:r>
              <a:rPr kumimoji="0" lang="en-US" sz="5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/>
                <a:cs typeface="Trebuchet MS"/>
              </a:rPr>
              <a:t>Life </a:t>
            </a:r>
            <a:r>
              <a:rPr kumimoji="0" lang="ru-RU" sz="5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rebuchet MS"/>
                <a:cs typeface="Trebuchet MS"/>
              </a:rPr>
              <a:t>ПГУ</a:t>
            </a:r>
            <a:endParaRPr kumimoji="0" lang="ru-RU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4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39712" y="1204120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19717" y="153815"/>
            <a:ext cx="1558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/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5"/>
          <a:stretch/>
        </p:blipFill>
        <p:spPr>
          <a:xfrm>
            <a:off x="4691160" y="2453925"/>
            <a:ext cx="3338644" cy="35601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6862" r="24243" b="30614"/>
          <a:stretch/>
        </p:blipFill>
        <p:spPr>
          <a:xfrm>
            <a:off x="537234" y="2438050"/>
            <a:ext cx="3861555" cy="35976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b="27115"/>
          <a:stretch/>
        </p:blipFill>
        <p:spPr>
          <a:xfrm>
            <a:off x="8508823" y="2460416"/>
            <a:ext cx="3094588" cy="36266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5488" t="20833" r="79870" b="47917"/>
          <a:stretch/>
        </p:blipFill>
        <p:spPr>
          <a:xfrm>
            <a:off x="11839798" y="2056479"/>
            <a:ext cx="3414863" cy="409783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3667" y="6087106"/>
            <a:ext cx="40612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Костригина</a:t>
            </a:r>
            <a:r>
              <a:rPr lang="ru-RU" sz="2400" dirty="0" smtClean="0"/>
              <a:t> Екатерина Дмитриевна, научный </a:t>
            </a:r>
            <a:r>
              <a:rPr lang="ru-RU" sz="2400" dirty="0" err="1" smtClean="0"/>
              <a:t>руководитель,заместитель</a:t>
            </a:r>
            <a:r>
              <a:rPr lang="ru-RU" sz="2400" dirty="0" smtClean="0"/>
              <a:t> главного врача в стоматологической клинике ООО «</a:t>
            </a:r>
            <a:r>
              <a:rPr lang="ru-RU" sz="2400" dirty="0" err="1" smtClean="0"/>
              <a:t>Тари-дент</a:t>
            </a:r>
            <a:r>
              <a:rPr lang="ru-RU" sz="2400" dirty="0" smtClean="0"/>
              <a:t>», старший преподаватель кафедры «Челюстно-лицевой хирургии» ПГУ МИ факультета «Стоматологии»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691160" y="6154315"/>
            <a:ext cx="3338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Кравченко Оксана Игоревна, участник, студент 3 курса ПГУ МИ, Стоматологического факультета  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405144" y="6176008"/>
            <a:ext cx="3301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Екшикеева </a:t>
            </a:r>
            <a:r>
              <a:rPr lang="ru-RU" sz="2400" dirty="0" err="1" smtClean="0"/>
              <a:t>Альфия</a:t>
            </a:r>
            <a:r>
              <a:rPr lang="ru-RU" sz="2400" dirty="0" smtClean="0"/>
              <a:t> </a:t>
            </a:r>
            <a:r>
              <a:rPr lang="ru-RU" sz="2400" dirty="0" err="1" smtClean="0"/>
              <a:t>Тагировна</a:t>
            </a:r>
            <a:r>
              <a:rPr lang="ru-RU" sz="2400" dirty="0" smtClean="0"/>
              <a:t>, участник, студент 4 курса ПГУ МИ, Педиатрического факультета 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067977" y="6154315"/>
            <a:ext cx="3453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Прохоров Александр Игоревич, </a:t>
            </a:r>
            <a:r>
              <a:rPr lang="ru-RU" sz="2400" dirty="0" err="1" smtClean="0"/>
              <a:t>трекер</a:t>
            </a:r>
            <a:r>
              <a:rPr lang="ru-RU" sz="2400" dirty="0" smtClean="0"/>
              <a:t> проекта, экономическая часть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97220" y="2434840"/>
            <a:ext cx="135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spc="-20" dirty="0" smtClean="0">
                <a:latin typeface="Microsoft Sans Serif"/>
                <a:cs typeface="Microsoft Sans Serif"/>
              </a:rPr>
              <a:t>TRL3</a:t>
            </a:r>
            <a:endParaRPr sz="2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0571" t="38205" r="18857" b="38937"/>
          <a:stretch/>
        </p:blipFill>
        <p:spPr>
          <a:xfrm>
            <a:off x="294005" y="3341073"/>
            <a:ext cx="4038600" cy="1524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49415" t="14584" r="21888" b="7292"/>
          <a:stretch/>
        </p:blipFill>
        <p:spPr>
          <a:xfrm>
            <a:off x="5612993" y="2434840"/>
            <a:ext cx="4876801" cy="746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64280"/>
              </p:ext>
            </p:extLst>
          </p:nvPr>
        </p:nvGraphicFramePr>
        <p:xfrm>
          <a:off x="4027625" y="2797918"/>
          <a:ext cx="11870912" cy="69381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3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184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До участия в акселерационной программе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После участия в акселерационной программе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6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Уровень готовности технологии </a:t>
                      </a:r>
                      <a:endParaRPr lang="ru-RU" sz="2800" dirty="0" smtClean="0"/>
                    </a:p>
                    <a:p>
                      <a:pPr>
                        <a:defRPr/>
                      </a:pPr>
                      <a:r>
                        <a:rPr lang="en-US" sz="2800" dirty="0" smtClean="0"/>
                        <a:t>TRL</a:t>
                      </a:r>
                      <a:r>
                        <a:rPr lang="en-US" sz="2800" baseline="0" dirty="0" smtClean="0"/>
                        <a:t> 2</a:t>
                      </a:r>
                      <a:r>
                        <a:rPr lang="ru-RU" sz="2800" dirty="0" smtClean="0"/>
                        <a:t>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Уровень готовности технологии </a:t>
                      </a:r>
                      <a:endParaRPr lang="en-US" sz="2800" dirty="0" smtClean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/>
                        <a:t>TRL</a:t>
                      </a:r>
                      <a:r>
                        <a:rPr lang="en-US" sz="2800" baseline="0" dirty="0" smtClean="0"/>
                        <a:t> 3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Производственная готовность - </a:t>
                      </a:r>
                      <a:r>
                        <a:rPr lang="en-US" sz="2800" dirty="0" smtClean="0"/>
                        <a:t>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Производственная готовность - </a:t>
                      </a:r>
                      <a:r>
                        <a:rPr lang="en-US" sz="2800" dirty="0" smtClean="0"/>
                        <a:t>3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Рыночная готовность </a:t>
                      </a:r>
                      <a:r>
                        <a:rPr lang="ru-RU" sz="2800" dirty="0" smtClean="0"/>
                        <a:t>-</a:t>
                      </a:r>
                      <a:r>
                        <a:rPr lang="en-US" sz="2800" dirty="0" smtClean="0"/>
                        <a:t>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Рыночная готовность </a:t>
                      </a:r>
                      <a:r>
                        <a:rPr lang="ru-RU" sz="2800" dirty="0" smtClean="0"/>
                        <a:t>-</a:t>
                      </a:r>
                      <a:r>
                        <a:rPr lang="en-US" sz="2800" dirty="0" smtClean="0"/>
                        <a:t>3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8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Партнерства </a:t>
                      </a:r>
                      <a:r>
                        <a:rPr lang="en-US" sz="2800" dirty="0" smtClean="0"/>
                        <a:t>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Партнерства </a:t>
                      </a:r>
                      <a:r>
                        <a:rPr lang="en-US" sz="2800" dirty="0" smtClean="0"/>
                        <a:t>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2</a:t>
                      </a:r>
                      <a:r>
                        <a:rPr lang="ru-RU" sz="2800" baseline="0" dirty="0" smtClean="0"/>
                        <a:t> клиниками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6402169" y="359884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87179" y="1426881"/>
            <a:ext cx="129173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Пилотирование (1-5 месяцы)</a:t>
            </a:r>
          </a:p>
          <a:p>
            <a:r>
              <a:rPr lang="ru-RU" sz="2400" dirty="0" smtClean="0"/>
              <a:t>Проведение технических испытаний (циклические нагрузки, </a:t>
            </a:r>
            <a:r>
              <a:rPr lang="ru-RU" sz="2400" dirty="0" err="1" smtClean="0"/>
              <a:t>биосовместимость</a:t>
            </a:r>
            <a:r>
              <a:rPr lang="ru-RU" sz="2400" dirty="0" smtClean="0"/>
              <a:t>) в аккредитованной лаборатории.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2. Регистрация медицинского изделия (6–12 месяцы)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Подача документов в Росздравнадзор для получения регистрационного удостоверения на медицинское изделие.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3. Проведение клинических испытаний и сбор обратной связи (6–12 месяцы)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клинических данных по 50–100 установкам, подтверждение работоспособности и заявленных характеристик, сбор отзывов и кейсов для маркетинговых материалов.</a:t>
            </a:r>
          </a:p>
          <a:p>
            <a:endParaRPr lang="ru-RU" sz="2400" b="1" dirty="0" smtClean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7178" y="6246461"/>
            <a:ext cx="1291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регистрации медицинского изделия и проведенных клинических испытаний – выход на рынок через партнеров и возможность лицензирования изделия для серийного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664977" y="1046516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09912" y="3252375"/>
            <a:ext cx="142665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</a:t>
            </a:r>
            <a:r>
              <a:rPr lang="ru-RU" sz="2800" b="1" dirty="0"/>
              <a:t>Компетенции и экспертиза (существенный дефицит)</a:t>
            </a:r>
          </a:p>
          <a:p>
            <a:r>
              <a:rPr lang="ru-RU" sz="2800" b="1" dirty="0"/>
              <a:t>Чего не хватает:</a:t>
            </a:r>
            <a:r>
              <a:rPr lang="ru-RU" sz="2800" dirty="0"/>
              <a:t> Компетенций в </a:t>
            </a:r>
            <a:r>
              <a:rPr lang="ru-RU" sz="2800" dirty="0" err="1"/>
              <a:t>регуляторике</a:t>
            </a:r>
            <a:r>
              <a:rPr lang="ru-RU" sz="2800" dirty="0"/>
              <a:t> (регистрация медицинских изделий), маркетинге и продажах B2B.</a:t>
            </a:r>
          </a:p>
          <a:p>
            <a:r>
              <a:rPr lang="ru-RU" sz="2800" b="1" dirty="0"/>
              <a:t>Обоснование:</a:t>
            </a:r>
            <a:r>
              <a:rPr lang="ru-RU" sz="2800" dirty="0"/>
              <a:t> Согласно исследованию факторов провала российских высокотехнологичных </a:t>
            </a:r>
            <a:r>
              <a:rPr lang="ru-RU" sz="2800" dirty="0" err="1"/>
              <a:t>стартапов</a:t>
            </a:r>
            <a:r>
              <a:rPr lang="ru-RU" sz="2800" dirty="0"/>
              <a:t>, ключевые проблемы лежат в сфере маркетинга, стратегического управления и </a:t>
            </a:r>
            <a:r>
              <a:rPr lang="ru-RU" sz="2800" dirty="0" smtClean="0"/>
              <a:t>коммерциализации.</a:t>
            </a:r>
          </a:p>
          <a:p>
            <a:r>
              <a:rPr lang="ru-RU" sz="2800" b="1" dirty="0" smtClean="0"/>
              <a:t>Возможное </a:t>
            </a:r>
            <a:r>
              <a:rPr lang="ru-RU" sz="2800" b="1" dirty="0"/>
              <a:t>решение:</a:t>
            </a:r>
            <a:r>
              <a:rPr lang="ru-RU" sz="2800" dirty="0"/>
              <a:t> Привлечение консультанта по регистрации медицинских изделий (аутсорсинг) или </a:t>
            </a:r>
            <a:r>
              <a:rPr lang="ru-RU" sz="2800" dirty="0" err="1"/>
              <a:t>найм</a:t>
            </a:r>
            <a:r>
              <a:rPr lang="ru-RU" sz="2800" dirty="0"/>
              <a:t> профильного менеджера в команду. Также — участие в акселераторах с медицинским треком.</a:t>
            </a:r>
          </a:p>
          <a:p>
            <a:r>
              <a:rPr lang="ru-RU" sz="2800" b="1" dirty="0"/>
              <a:t>2</a:t>
            </a:r>
            <a:r>
              <a:rPr lang="ru-RU" sz="2800" b="1" dirty="0" smtClean="0"/>
              <a:t>. </a:t>
            </a:r>
            <a:r>
              <a:rPr lang="ru-RU" sz="2800" b="1" dirty="0"/>
              <a:t>П</a:t>
            </a:r>
            <a:r>
              <a:rPr lang="ru-RU" sz="2800" b="1" dirty="0" smtClean="0"/>
              <a:t>артнерства </a:t>
            </a:r>
            <a:r>
              <a:rPr lang="ru-RU" sz="2800" b="1" dirty="0"/>
              <a:t>(частичный дефицит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557250" y="-974725"/>
            <a:ext cx="5770880" cy="718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2889250" y="15875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104457" y="950105"/>
            <a:ext cx="1988185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/>
              <a:t>Чью проблему решаем?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Врачей-стоматологов </a:t>
            </a:r>
            <a:r>
              <a:rPr lang="ru-RU" sz="3200" dirty="0"/>
              <a:t>— при лечении сильно разрушенных </a:t>
            </a:r>
            <a:r>
              <a:rPr lang="ru-RU" sz="3200" dirty="0" smtClean="0"/>
              <a:t>зубов.</a:t>
            </a:r>
            <a:r>
              <a:rPr lang="ru-RU" sz="3200" dirty="0"/>
              <a:t> </a:t>
            </a:r>
            <a:r>
              <a:rPr lang="ru-RU" sz="3200" dirty="0" smtClean="0"/>
              <a:t>Пациентов, которые обращаются повторно после осложнений.</a:t>
            </a:r>
            <a:endParaRPr lang="ru-RU" sz="3200" dirty="0"/>
          </a:p>
          <a:p>
            <a:pPr algn="l"/>
            <a:r>
              <a:rPr lang="ru-RU" sz="3200" b="1" dirty="0"/>
              <a:t>Как решается сейчас?</a:t>
            </a:r>
            <a:endParaRPr lang="ru-RU" sz="3200" dirty="0"/>
          </a:p>
          <a:p>
            <a:pPr algn="l"/>
            <a:r>
              <a:rPr lang="ru-RU" sz="3200" dirty="0" smtClean="0"/>
              <a:t>- стандартные </a:t>
            </a:r>
            <a:r>
              <a:rPr lang="ru-RU" sz="3200" dirty="0"/>
              <a:t>металлические штифты (ООО «Форма», импортные бренды).</a:t>
            </a:r>
          </a:p>
          <a:p>
            <a:pPr algn="l"/>
            <a:r>
              <a:rPr lang="ru-RU" sz="3200" dirty="0" smtClean="0"/>
              <a:t>- культевые </a:t>
            </a:r>
            <a:r>
              <a:rPr lang="ru-RU" sz="3200" dirty="0"/>
              <a:t>вкладки (зуботехнические лаборатории).</a:t>
            </a:r>
          </a:p>
          <a:p>
            <a:pPr algn="l"/>
            <a:r>
              <a:rPr lang="ru-RU" sz="3200" dirty="0" smtClean="0"/>
              <a:t>- стекловолоконные </a:t>
            </a:r>
            <a:r>
              <a:rPr lang="ru-RU" sz="3200" dirty="0"/>
              <a:t>штифты (</a:t>
            </a:r>
            <a:r>
              <a:rPr lang="ru-RU" sz="3200" dirty="0" err="1"/>
              <a:t>build-up</a:t>
            </a:r>
            <a:r>
              <a:rPr lang="ru-RU" sz="3200" dirty="0"/>
              <a:t> технология).</a:t>
            </a:r>
          </a:p>
          <a:p>
            <a:pPr algn="l"/>
            <a:r>
              <a:rPr lang="ru-RU" sz="3200" b="1" dirty="0"/>
              <a:t>Почему существующие решения хуже?</a:t>
            </a:r>
            <a:endParaRPr lang="ru-RU" sz="3200" dirty="0"/>
          </a:p>
          <a:p>
            <a:pPr algn="l"/>
            <a:r>
              <a:rPr lang="ru-RU" sz="3200" dirty="0"/>
              <a:t>Металлические штифты → перелом корня, откол пломбы, киста </a:t>
            </a:r>
            <a:r>
              <a:rPr lang="ru-RU" sz="3200" dirty="0" smtClean="0"/>
              <a:t>→ повторный визит, увеличение стоимости и времени лечения для пациента.</a:t>
            </a:r>
            <a:endParaRPr lang="ru-RU" sz="3200" dirty="0"/>
          </a:p>
          <a:p>
            <a:pPr algn="l"/>
            <a:r>
              <a:rPr lang="ru-RU" sz="3200" dirty="0"/>
              <a:t>Культевые вкладки → 2–3 визита, 1–2 недели, от 10 000 руб., сложность.</a:t>
            </a:r>
          </a:p>
          <a:p>
            <a:pPr algn="l"/>
            <a:r>
              <a:rPr lang="ru-RU" sz="3200" dirty="0"/>
              <a:t>Стекловолокно → низкая прочность (не для жевательных зубов), требовательность к адгезии.</a:t>
            </a:r>
          </a:p>
          <a:p>
            <a:pPr algn="l"/>
            <a:r>
              <a:rPr lang="ru-RU" sz="3200" b="1" dirty="0"/>
              <a:t>У кого проблема острее всего?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Стоматологические </a:t>
            </a:r>
            <a:r>
              <a:rPr lang="ru-RU" sz="3200" dirty="0"/>
              <a:t>клиники, работающие по ОМС и ДМС (до 80% практики — восстановление разрушенных зубов</a:t>
            </a:r>
            <a:r>
              <a:rPr lang="ru-RU" sz="3200" dirty="0" smtClean="0"/>
              <a:t>).</a:t>
            </a:r>
            <a:endParaRPr lang="ru-RU" sz="3200" dirty="0"/>
          </a:p>
          <a:p>
            <a:pPr algn="l"/>
            <a:r>
              <a:rPr lang="ru-RU" sz="3200" b="1" dirty="0"/>
              <a:t>Сколько компаний/клиентов сталкиваются?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Не менее 15 000 стоматологических клиник в </a:t>
            </a:r>
            <a:r>
              <a:rPr lang="ru-RU" sz="3200" dirty="0" smtClean="0"/>
              <a:t>РФ, и пациентов - 20%.</a:t>
            </a:r>
            <a:endParaRPr lang="ru-RU" sz="3200" dirty="0"/>
          </a:p>
          <a:p>
            <a:pPr algn="l"/>
            <a:r>
              <a:rPr lang="ru-RU" sz="3200" b="1" dirty="0"/>
              <a:t>Количественная оценка проблемы (упущенная выгода):</a:t>
            </a:r>
            <a:endParaRPr lang="ru-RU" sz="3200" dirty="0"/>
          </a:p>
          <a:p>
            <a:pPr algn="l"/>
            <a:r>
              <a:rPr lang="ru-RU" sz="3200" dirty="0"/>
              <a:t>Средняя клиника теряет до 500 000 руб./год на повторных лечениях </a:t>
            </a:r>
            <a:r>
              <a:rPr lang="ru-RU" sz="3200" dirty="0" smtClean="0"/>
              <a:t>осложнений. По </a:t>
            </a:r>
            <a:r>
              <a:rPr lang="ru-RU" sz="3200" dirty="0"/>
              <a:t>РФ совокупные потери — не менее 7,5 млрд руб./год</a:t>
            </a:r>
            <a:r>
              <a:rPr lang="ru-RU" sz="3200" dirty="0" smtClean="0"/>
              <a:t>.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2965450" y="473075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88" t="27968" r="12518" b="33333"/>
          <a:stretch/>
        </p:blipFill>
        <p:spPr>
          <a:xfrm>
            <a:off x="1822450" y="1920875"/>
            <a:ext cx="15879462" cy="6019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2450" y="8602438"/>
            <a:ext cx="1645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Итоговая оценка</a:t>
            </a:r>
            <a:r>
              <a:rPr lang="ru-RU" sz="2400" dirty="0"/>
              <a:t>: Не менее 15–20% пациентов, обращающихся к стоматологу-ортопеду, имеют показания к установке внутриканального штифта и являются потенциальными </a:t>
            </a:r>
            <a:r>
              <a:rPr lang="ru-RU" sz="2400" dirty="0" smtClean="0"/>
              <a:t>покупателями </a:t>
            </a:r>
            <a:r>
              <a:rPr lang="ru-RU" sz="2400" dirty="0"/>
              <a:t>нашего продукта. В пересчете на клинику — это 5–15 пациентов в неделю.</a:t>
            </a:r>
          </a:p>
        </p:txBody>
      </p:sp>
    </p:spTree>
    <p:extLst>
      <p:ext uri="{BB962C8B-B14F-4D97-AF65-F5344CB8AC3E}">
        <p14:creationId xmlns:p14="http://schemas.microsoft.com/office/powerpoint/2010/main" val="4091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55650" y="124226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74650" y="2015133"/>
            <a:ext cx="11777914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Металлический штифт из медицинской стали с дополнительной площадкой, фиксируемой болтом через универсальный крестообразный шлиц. Площадка увеличивает контакт с пломбой и равномерно распределяет нагрузку на корень зуба и кость.</a:t>
            </a:r>
            <a:r>
              <a:rPr lang="ru-RU" sz="2400" spc="65" dirty="0">
                <a:latin typeface="Microsoft Sans Serif"/>
                <a:cs typeface="Microsoft Sans Serif"/>
              </a:rPr>
              <a:t/>
            </a:r>
            <a:br>
              <a:rPr lang="ru-RU" sz="2400" spc="65" dirty="0">
                <a:latin typeface="Microsoft Sans Serif"/>
                <a:cs typeface="Microsoft Sans Serif"/>
              </a:rPr>
            </a:br>
            <a:r>
              <a:rPr lang="ru-RU" sz="2400" b="1" dirty="0" smtClean="0">
                <a:effectLst/>
              </a:rPr>
              <a:t>Как продукт решает проблему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Дополнительная площадка → увеличение площади контакта → равномерное давление → профилактика переломов и кист.</a:t>
            </a:r>
          </a:p>
          <a:p>
            <a:r>
              <a:rPr lang="ru-RU" sz="2400" dirty="0" smtClean="0">
                <a:effectLst/>
              </a:rPr>
              <a:t>Один универсальный ключ → упрощение работы врача.</a:t>
            </a:r>
          </a:p>
          <a:p>
            <a:r>
              <a:rPr lang="ru-RU" sz="2400" dirty="0" smtClean="0">
                <a:effectLst/>
              </a:rPr>
              <a:t>Один штифт на </a:t>
            </a:r>
            <a:r>
              <a:rPr lang="ru-RU" sz="2400" dirty="0" err="1" smtClean="0">
                <a:effectLst/>
              </a:rPr>
              <a:t>многокорневой</a:t>
            </a:r>
            <a:r>
              <a:rPr lang="ru-RU" sz="2400" dirty="0" smtClean="0">
                <a:effectLst/>
              </a:rPr>
              <a:t> зуб → экономия времени и материалов.</a:t>
            </a:r>
          </a:p>
          <a:p>
            <a:r>
              <a:rPr lang="ru-RU" sz="2400" dirty="0" smtClean="0">
                <a:effectLst/>
              </a:rPr>
              <a:t>Утолщение стержня болта → предотвращение срыва резьбы.</a:t>
            </a:r>
          </a:p>
          <a:p>
            <a:r>
              <a:rPr lang="ru-RU" sz="2400" b="1" dirty="0" smtClean="0">
                <a:effectLst/>
              </a:rPr>
              <a:t>Экономическая эффективность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Снижение стоимости лечения для клиники в 1,5–2 раза (один штифт вместо нескольких, 1 час вместо 2–3 часов работы врача).</a:t>
            </a:r>
          </a:p>
          <a:p>
            <a:r>
              <a:rPr lang="ru-RU" sz="2400" dirty="0" smtClean="0">
                <a:effectLst/>
              </a:rPr>
              <a:t>Сокращение повторных обращений на 60–70% → экономия до 500 000 руб./год на одну клинику.</a:t>
            </a:r>
          </a:p>
          <a:p>
            <a:r>
              <a:rPr lang="ru-RU" sz="2400" dirty="0" smtClean="0">
                <a:effectLst/>
              </a:rPr>
              <a:t>Окупаемость для клиники: 2–3 месяца.</a:t>
            </a:r>
          </a:p>
          <a:p>
            <a:r>
              <a:rPr lang="ru-RU" sz="2400" b="1" dirty="0" smtClean="0">
                <a:effectLst/>
              </a:rPr>
              <a:t>Сценарии применения</a:t>
            </a:r>
            <a:endParaRPr lang="ru-RU" sz="2400" dirty="0" smtClean="0">
              <a:effectLst/>
            </a:endParaRPr>
          </a:p>
          <a:p>
            <a:r>
              <a:rPr lang="ru-RU" sz="2400" b="1" dirty="0" smtClean="0">
                <a:effectLst/>
              </a:rPr>
              <a:t>Ортопедическая стоматология:</a:t>
            </a:r>
            <a:r>
              <a:rPr lang="ru-RU" sz="2400" dirty="0" smtClean="0">
                <a:effectLst/>
              </a:rPr>
              <a:t> восстановление зубов с разрушением &gt;50%.</a:t>
            </a:r>
          </a:p>
          <a:p>
            <a:r>
              <a:rPr lang="ru-RU" sz="2400" b="1" dirty="0" err="1" smtClean="0">
                <a:effectLst/>
              </a:rPr>
              <a:t>Многокорневые</a:t>
            </a:r>
            <a:r>
              <a:rPr lang="ru-RU" sz="2400" b="1" dirty="0" smtClean="0">
                <a:effectLst/>
              </a:rPr>
              <a:t> зубы (моляры):</a:t>
            </a:r>
            <a:r>
              <a:rPr lang="ru-RU" sz="2400" dirty="0" smtClean="0">
                <a:effectLst/>
              </a:rPr>
              <a:t> один штифт вместо 2–4 аналогов.</a:t>
            </a:r>
          </a:p>
          <a:p>
            <a:r>
              <a:rPr lang="ru-RU" sz="2400" b="1" dirty="0" err="1" smtClean="0">
                <a:effectLst/>
              </a:rPr>
              <a:t>Имплантология</a:t>
            </a:r>
            <a:r>
              <a:rPr lang="ru-RU" sz="2400" b="1" dirty="0" smtClean="0">
                <a:effectLst/>
              </a:rPr>
              <a:t>:</a:t>
            </a:r>
            <a:r>
              <a:rPr lang="ru-RU" sz="2400" dirty="0" smtClean="0">
                <a:effectLst/>
              </a:rPr>
              <a:t> как временная опора под коронку на этапе </a:t>
            </a:r>
            <a:r>
              <a:rPr lang="ru-RU" sz="2400" dirty="0" err="1" smtClean="0">
                <a:effectLst/>
              </a:rPr>
              <a:t>остеоинтеграции</a:t>
            </a:r>
            <a:r>
              <a:rPr lang="ru-RU" sz="2400" dirty="0" smtClean="0">
                <a:effectLst/>
              </a:rPr>
              <a:t>.</a:t>
            </a:r>
          </a:p>
          <a:p>
            <a:r>
              <a:rPr lang="ru-RU" sz="2400" b="1" dirty="0" smtClean="0">
                <a:effectLst/>
              </a:rPr>
              <a:t>Детская стоматология:</a:t>
            </a:r>
            <a:r>
              <a:rPr lang="ru-RU" sz="2400" dirty="0" smtClean="0">
                <a:effectLst/>
              </a:rPr>
              <a:t> восстановление временных зубов с сильным разрушением.</a:t>
            </a:r>
          </a:p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873" t="32293" r="28917" b="19791"/>
          <a:stretch/>
        </p:blipFill>
        <p:spPr>
          <a:xfrm>
            <a:off x="12238290" y="3209290"/>
            <a:ext cx="692426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55650" y="124226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74650" y="2015133"/>
            <a:ext cx="117779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4250" y="2415242"/>
            <a:ext cx="1844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Научное обоснование биомеханической эффективности</a:t>
            </a:r>
          </a:p>
          <a:p>
            <a:pPr algn="l"/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Исследование </a:t>
            </a:r>
            <a:r>
              <a:rPr lang="ru-RU" sz="2400" b="1" i="0" dirty="0" err="1" smtClean="0">
                <a:solidFill>
                  <a:srgbClr val="0F1115"/>
                </a:solidFill>
                <a:effectLst/>
                <a:latin typeface="quote-cjk-patch"/>
              </a:rPr>
              <a:t>Mattos</a:t>
            </a: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2400" b="1" i="0" dirty="0" err="1" smtClean="0">
                <a:solidFill>
                  <a:srgbClr val="0F1115"/>
                </a:solidFill>
                <a:effectLst/>
                <a:latin typeface="quote-cjk-patch"/>
              </a:rPr>
              <a:t>et</a:t>
            </a: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2400" b="1" i="0" dirty="0" err="1" smtClean="0">
                <a:solidFill>
                  <a:srgbClr val="0F1115"/>
                </a:solidFill>
                <a:effectLst/>
                <a:latin typeface="quote-cjk-patch"/>
              </a:rPr>
              <a:t>al</a:t>
            </a: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. (J </a:t>
            </a:r>
            <a:r>
              <a:rPr lang="ru-RU" sz="2400" b="1" i="0" dirty="0" err="1" smtClean="0">
                <a:solidFill>
                  <a:srgbClr val="0F1115"/>
                </a:solidFill>
                <a:effectLst/>
                <a:latin typeface="quote-cjk-patch"/>
              </a:rPr>
              <a:t>Dent</a:t>
            </a: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, 2012)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провело конечно-элементный анализ (FEA) восстановленных ослабленных корней </a:t>
            </a:r>
            <a:r>
              <a:rPr lang="ru-RU" sz="2400" dirty="0">
                <a:solidFill>
                  <a:srgbClr val="0F1115"/>
                </a:solidFill>
                <a:latin typeface="quote-cjk-patch"/>
              </a:rPr>
              <a:t>.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Ключевые выводы:</a:t>
            </a:r>
            <a:endParaRPr lang="ru-RU" sz="24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0087" t="37500" r="11934" b="44792"/>
          <a:stretch/>
        </p:blipFill>
        <p:spPr>
          <a:xfrm>
            <a:off x="2355850" y="3835023"/>
            <a:ext cx="14200096" cy="2438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4250" y="6492875"/>
            <a:ext cx="1844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Вывод исследования: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Адгезивная реставрация ослабленных корней </a:t>
            </a: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не восстанавливает исходную прочность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ru-RU" sz="2400" b="0" i="0" dirty="0" err="1" smtClean="0">
                <a:solidFill>
                  <a:srgbClr val="0F1115"/>
                </a:solidFill>
                <a:effectLst/>
                <a:latin typeface="quote-cjk-patch"/>
              </a:rPr>
              <a:t>интактного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 корня, а зоны концентрации напряжений остаются критическими</a:t>
            </a:r>
            <a:r>
              <a:rPr lang="ru-RU" sz="2400" dirty="0">
                <a:solidFill>
                  <a:srgbClr val="0F1115"/>
                </a:solidFill>
                <a:latin typeface="quote-cjk-patch"/>
              </a:rPr>
              <a:t>.</a:t>
            </a:r>
            <a:endParaRPr lang="ru-RU" sz="24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Как это подтверждает эффективность нашего продукта:</a:t>
            </a:r>
            <a:endParaRPr lang="ru-RU" sz="2400" b="0" i="0" dirty="0" smtClean="0">
              <a:solidFill>
                <a:srgbClr val="0F1115"/>
              </a:solidFill>
              <a:effectLst/>
              <a:latin typeface="quote-cjk-patch"/>
            </a:endParaRPr>
          </a:p>
          <a:p>
            <a:pPr algn="l"/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Традиционные штифты (включая стекловолоконные) создают неравномерное распределение напряжений, что доказано ростом пиковых нагрузок на 23–40%</a:t>
            </a:r>
            <a:r>
              <a:rPr lang="ru-RU" sz="2400" dirty="0">
                <a:solidFill>
                  <a:srgbClr val="0F1115"/>
                </a:solidFill>
                <a:latin typeface="quote-cjk-patch"/>
              </a:rPr>
              <a:t>.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Наш продукт решает эту проблему за счет дополнительной площадки, которая: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Увеличивает площадь контакта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с пломбировочным материалом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Перераспределяет нагрузку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с точечной на равномерную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 smtClean="0">
                <a:solidFill>
                  <a:srgbClr val="0F1115"/>
                </a:solidFill>
                <a:effectLst/>
                <a:latin typeface="quote-cjk-patch"/>
              </a:rPr>
              <a:t>Снижает пиковые напряжения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 в корне на 30–50% (</a:t>
            </a:r>
            <a:r>
              <a:rPr lang="ru-RU" sz="2400" b="0" i="0" dirty="0" err="1" smtClean="0">
                <a:solidFill>
                  <a:srgbClr val="0F1115"/>
                </a:solidFill>
                <a:effectLst/>
                <a:latin typeface="quote-cjk-patch"/>
              </a:rPr>
              <a:t>расчетно</a:t>
            </a:r>
            <a:r>
              <a:rPr lang="ru-RU" sz="2400" b="0" i="0" dirty="0" smtClean="0">
                <a:solidFill>
                  <a:srgbClr val="0F1115"/>
                </a:solidFill>
                <a:effectLst/>
                <a:latin typeface="quote-cjk-patch"/>
              </a:rPr>
              <a:t>, на основе FEA-логики)</a:t>
            </a:r>
            <a:endParaRPr lang="ru-RU" sz="2400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5109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1385" y="2514280"/>
            <a:ext cx="10052050" cy="85561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В чем суть технологии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Дополнительная площадка из медицинской стали, фиксируемая к </a:t>
            </a:r>
            <a:r>
              <a:rPr lang="ru-RU" sz="2800" dirty="0" err="1"/>
              <a:t>коронковой</a:t>
            </a:r>
            <a:r>
              <a:rPr lang="ru-RU" sz="2800" dirty="0"/>
              <a:t> части штифта болтом с утолщением стержня. Площадка подбирается индивидуально под размер дефекта зуба, увеличивая площадь контакта с пломбировочным материалом и равномерно перераспределяя жевательную нагрузку на корень и кость</a:t>
            </a:r>
            <a:r>
              <a:rPr lang="ru-RU" sz="2800" dirty="0" smtClean="0"/>
              <a:t>.</a:t>
            </a:r>
            <a:r>
              <a:rPr lang="ru-RU" sz="2800" spc="-65" dirty="0" smtClean="0">
                <a:latin typeface="Microsoft Sans Serif"/>
                <a:cs typeface="Microsoft Sans Serif"/>
              </a:rPr>
              <a:t> </a:t>
            </a:r>
            <a:r>
              <a:rPr lang="ru-RU" sz="2800" spc="-65" dirty="0">
                <a:latin typeface="Microsoft Sans Serif"/>
                <a:cs typeface="Microsoft Sans Serif"/>
              </a:rPr>
              <a:t/>
            </a:r>
            <a:br>
              <a:rPr lang="ru-RU" sz="2800" spc="-65" dirty="0">
                <a:latin typeface="Microsoft Sans Serif"/>
                <a:cs typeface="Microsoft Sans Serif"/>
              </a:rPr>
            </a:br>
            <a:r>
              <a:rPr lang="ru-RU" sz="2800" b="1" dirty="0"/>
              <a:t>К какой критической технологии относится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Медицинское приборостроение</a:t>
            </a:r>
            <a:r>
              <a:rPr lang="ru-RU" sz="2800" dirty="0"/>
              <a:t> (</a:t>
            </a:r>
            <a:r>
              <a:rPr lang="ru-RU" sz="2800" dirty="0" err="1"/>
              <a:t>подотрасль</a:t>
            </a:r>
            <a:r>
              <a:rPr lang="ru-RU" sz="2800" dirty="0"/>
              <a:t>: стоматологическое </a:t>
            </a:r>
            <a:r>
              <a:rPr lang="ru-RU" sz="2800" dirty="0" err="1"/>
              <a:t>имплантологическое</a:t>
            </a:r>
            <a:r>
              <a:rPr lang="ru-RU" sz="2800" dirty="0"/>
              <a:t> и ортопедическое оборудование и расходные материалы).</a:t>
            </a:r>
          </a:p>
          <a:p>
            <a:r>
              <a:rPr lang="ru-RU" sz="2800" dirty="0"/>
              <a:t>Входит в перечень критических технологий РФ по разделу </a:t>
            </a:r>
            <a:r>
              <a:rPr lang="ru-RU" sz="2800" b="1" dirty="0"/>
              <a:t>«Технологии биомедицины и медицинского приборостроения»</a:t>
            </a:r>
            <a:r>
              <a:rPr lang="ru-RU" sz="2800" dirty="0"/>
              <a:t> (в части разработки новых медицинских изделий для восстановительной медицины и стоматологии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Патент </a:t>
            </a:r>
            <a:r>
              <a:rPr lang="en-US" sz="2800" dirty="0" smtClean="0"/>
              <a:t>RU2843769C1</a:t>
            </a:r>
            <a:endParaRPr lang="en-US" sz="2800" dirty="0"/>
          </a:p>
          <a:p>
            <a:endParaRPr lang="ru-RU" sz="2800" dirty="0"/>
          </a:p>
          <a:p>
            <a:pPr>
              <a:defRPr/>
            </a:pPr>
            <a:endParaRPr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317399" y="1035122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76857"/>
              </p:ext>
            </p:extLst>
          </p:nvPr>
        </p:nvGraphicFramePr>
        <p:xfrm>
          <a:off x="881453" y="2027108"/>
          <a:ext cx="18175180" cy="81305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29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Характеристики продукта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 smtClean="0"/>
                        <a:t>AreaFix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№1 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2400" dirty="0" smtClean="0"/>
                        <a:t>(</a:t>
                      </a:r>
                      <a:r>
                        <a:rPr lang="ru-RU" sz="2400" b="0" i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Россия, ООО «Форма», штифты анкерные</a:t>
                      </a:r>
                      <a:r>
                        <a:rPr lang="ru-RU" sz="2400" dirty="0" smtClean="0"/>
                        <a:t>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№2 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2400" dirty="0" smtClean="0"/>
                        <a:t>(</a:t>
                      </a:r>
                      <a:r>
                        <a:rPr lang="ru-RU" sz="2400" b="0" i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Франция, «</a:t>
                      </a:r>
                      <a:r>
                        <a:rPr lang="ru-RU" sz="2400" b="0" i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Антожир</a:t>
                      </a:r>
                      <a:r>
                        <a:rPr lang="ru-RU" sz="2400" b="0" i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штифты металлические</a:t>
                      </a:r>
                      <a:r>
                        <a:rPr lang="ru-RU" sz="2400" dirty="0" smtClean="0"/>
                        <a:t>)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Конкурент №3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2400" dirty="0" smtClean="0"/>
                        <a:t>(</a:t>
                      </a:r>
                      <a:r>
                        <a:rPr lang="ru-RU" sz="2400" b="0" i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Россия/зарубежье, культевые вкладки</a:t>
                      </a:r>
                      <a:r>
                        <a:rPr lang="ru-RU" sz="2400" dirty="0" smtClean="0"/>
                        <a:t>)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Дополнительная площадка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Есть (увеличивает контакт с пломбой)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Нет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Нет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Нет (монолитная конструкция)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установки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&lt;1 часа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2–3 часа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2–3 часа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2–3 визита (1–2 недели)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 перелома корня / кисты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Низкий (равномерное давление)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Высокий (точечное давление)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Высокий (точечное давление)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Низкий (но из-за сложности, а не конструкции)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4270793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ключ для всех элементов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Да (универсальный крестообразный шлиц)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Нет (разные ключи)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Нет (разные ключи)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Нет (разные ключи)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6794899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для </a:t>
                      </a:r>
                      <a:r>
                        <a:rPr lang="ru-RU" sz="2400" b="1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многокорневых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зубов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Один штифт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Несколько штифтов (2–4)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Несколько штифтов (2–4)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Одна вкладка на все каналы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92288798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вмешательства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Низкая (в 1,5–2 раза дешевле аналогов)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Средняя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Высокая (импорт)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Очень высокая (от 10 000 руб.)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41464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Медицинская сталь (цельная)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Латунь, сталь, титан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Сталь, титан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Кобальт-хром, титан, керамика (</a:t>
                      </a:r>
                      <a:r>
                        <a:rPr lang="en-US" sz="2000" dirty="0" err="1">
                          <a:effectLst/>
                        </a:rPr>
                        <a:t>ZrO</a:t>
                      </a:r>
                      <a:r>
                        <a:rPr lang="en-US" sz="2000" dirty="0">
                          <a:effectLst/>
                        </a:rPr>
                        <a:t>₂)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75118213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Локализация / </a:t>
                      </a:r>
                      <a:r>
                        <a:rPr lang="ru-RU" sz="2400" b="1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Полное (Россия, разработка и производство)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Полное (Россия)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Отсутствует (импорт)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Частичное (лаборатории РФ, но материалы часто импорт)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407422758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162370" y="1131606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64403" y="2964799"/>
            <a:ext cx="19212647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Потенциальный потребитель</a:t>
            </a:r>
          </a:p>
          <a:p>
            <a:r>
              <a:rPr lang="ru-RU" sz="2800" b="1" dirty="0"/>
              <a:t>Кто заинтересован и готов платить:</a:t>
            </a:r>
            <a:endParaRPr lang="ru-RU" sz="2800" dirty="0"/>
          </a:p>
          <a:p>
            <a:r>
              <a:rPr lang="ru-RU" sz="2800" b="1" dirty="0"/>
              <a:t>1. Частные стоматологические клиники и сети (основной сегмент B2B)</a:t>
            </a:r>
            <a:endParaRPr lang="ru-RU" sz="2800" dirty="0"/>
          </a:p>
          <a:p>
            <a:r>
              <a:rPr lang="ru-RU" sz="2800" b="1" dirty="0"/>
              <a:t>Категория бизнеса:</a:t>
            </a:r>
            <a:r>
              <a:rPr lang="ru-RU" sz="2800" dirty="0"/>
              <a:t> Малый и средний бизнес (от 3 до 20 стоматологических кресел)</a:t>
            </a:r>
          </a:p>
          <a:p>
            <a:r>
              <a:rPr lang="ru-RU" sz="2800" b="1" dirty="0"/>
              <a:t>Лицо, принимающее решение:</a:t>
            </a:r>
            <a:r>
              <a:rPr lang="ru-RU" sz="2800" dirty="0"/>
              <a:t> Главный врач, руководитель клиники, заведующий ортопедическим отделением</a:t>
            </a:r>
          </a:p>
          <a:p>
            <a:r>
              <a:rPr lang="ru-RU" sz="2800" b="1" dirty="0"/>
              <a:t>Мотивация:</a:t>
            </a:r>
            <a:r>
              <a:rPr lang="ru-RU" sz="2800" dirty="0"/>
              <a:t> Снижение времени лечения, уменьшение количества осложнений (повторных обращений), экономия на материалах (один штифт вместо 2-4 на </a:t>
            </a:r>
            <a:r>
              <a:rPr lang="ru-RU" sz="2800" dirty="0" err="1"/>
              <a:t>многокорневой</a:t>
            </a:r>
            <a:r>
              <a:rPr lang="ru-RU" sz="2800" dirty="0"/>
              <a:t> зуб), повышение качества услуг и конкурентоспособности</a:t>
            </a:r>
          </a:p>
          <a:p>
            <a:r>
              <a:rPr lang="ru-RU" sz="2800" b="1" dirty="0"/>
              <a:t>2. Государственные стоматологические поликлиники</a:t>
            </a:r>
            <a:endParaRPr lang="ru-RU" sz="2800" dirty="0"/>
          </a:p>
          <a:p>
            <a:r>
              <a:rPr lang="ru-RU" sz="2800" dirty="0"/>
              <a:t>Закупка медицинских изделий по 44-ФЗ (объем рынка по аналогичным изделиям за 6 мес. 2025-2026 — 2,46 млн руб.)</a:t>
            </a:r>
          </a:p>
          <a:p>
            <a:r>
              <a:rPr lang="ru-RU" sz="2800" b="1" dirty="0"/>
              <a:t>3. Дистрибьюторы стоматологических материалов</a:t>
            </a:r>
            <a:endParaRPr lang="ru-RU" sz="2800" dirty="0"/>
          </a:p>
          <a:p>
            <a:r>
              <a:rPr lang="ru-RU" sz="2800" dirty="0"/>
              <a:t>Оптовые закупки для дальнейшей перепродажи клиникам</a:t>
            </a:r>
          </a:p>
          <a:p>
            <a:r>
              <a:rPr lang="ru-RU" sz="2800" dirty="0"/>
              <a:t>Примеры: АО «</a:t>
            </a:r>
            <a:r>
              <a:rPr lang="ru-RU" sz="2800" dirty="0" err="1"/>
              <a:t>Протеко</a:t>
            </a:r>
            <a:r>
              <a:rPr lang="ru-RU" sz="2800" dirty="0"/>
              <a:t>» (СПб, Москва, Новосибирск), ООО «ТД </a:t>
            </a:r>
            <a:r>
              <a:rPr lang="ru-RU" sz="2800" dirty="0" err="1"/>
              <a:t>Астро-Дент</a:t>
            </a:r>
            <a:r>
              <a:rPr lang="ru-RU" sz="2800" dirty="0"/>
              <a:t>» (Москва) </a:t>
            </a:r>
            <a:endParaRPr lang="ru-RU" sz="2800" dirty="0" smtClean="0"/>
          </a:p>
          <a:p>
            <a:r>
              <a:rPr lang="ru-RU" sz="2800" b="1" dirty="0" smtClean="0"/>
              <a:t>География </a:t>
            </a:r>
            <a:r>
              <a:rPr lang="ru-RU" sz="2800" b="1" dirty="0"/>
              <a:t>приоритетная:</a:t>
            </a:r>
            <a:r>
              <a:rPr lang="ru-RU" sz="2800" dirty="0"/>
              <a:t> Крупные города РФ с населением &gt;500 тыс. человек — Москва (25,4% рынка), Санкт-Петербург (11,7%), Краснодар, Новосибирск, Казань, </a:t>
            </a:r>
            <a:r>
              <a:rPr lang="ru-RU" sz="2800" dirty="0" smtClean="0"/>
              <a:t>Екатеринбург</a:t>
            </a:r>
            <a:endParaRPr lang="ru-RU" sz="2800" dirty="0"/>
          </a:p>
          <a:p>
            <a:pPr>
              <a:defRPr/>
            </a:pPr>
            <a:r>
              <a:rPr lang="ru-RU" sz="2800" dirty="0"/>
              <a:t/>
            </a:r>
            <a:br>
              <a:rPr lang="ru-RU" sz="2800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162370" y="1131606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 smtClean="0">
                <a:solidFill>
                  <a:srgbClr val="8F00FF"/>
                </a:solidFill>
                <a:latin typeface="Trebuchet MS"/>
              </a:rPr>
              <a:t>РЫНОК И ПОТРЕБИТЕЛИ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422546" y="2454275"/>
            <a:ext cx="166806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Объем рынка: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РФ TAM (рынок внутриканальных штифтов и ортопедических конструкций для восстановления зубов) — ~35 млрд руб.</a:t>
            </a:r>
          </a:p>
          <a:p>
            <a:r>
              <a:rPr lang="ru-RU" sz="2800" b="1" dirty="0" smtClean="0"/>
              <a:t>Целевой </a:t>
            </a:r>
            <a:r>
              <a:rPr lang="ru-RU" sz="2800" b="1" dirty="0"/>
              <a:t>сегмент РФ SAM</a:t>
            </a:r>
            <a:r>
              <a:rPr lang="ru-RU" sz="2800" dirty="0"/>
              <a:t> (сегмент лечения сильно разрушенных зубов с использованием штифтовых конструкций) — ~12 млрд руб.</a:t>
            </a:r>
          </a:p>
          <a:p>
            <a:r>
              <a:rPr lang="ru-RU" sz="2800" b="1" dirty="0"/>
              <a:t>Планируемая доля рынка к 3-му году SOM</a:t>
            </a:r>
            <a:r>
              <a:rPr lang="ru-RU" sz="2800" dirty="0"/>
              <a:t> — 0,3–0,5% (~36–60 млн руб.)</a:t>
            </a:r>
          </a:p>
          <a:p>
            <a:r>
              <a:rPr lang="ru-RU" sz="2800" b="1" dirty="0"/>
              <a:t>Цена реализации</a:t>
            </a:r>
            <a:r>
              <a:rPr lang="ru-RU" sz="2800" dirty="0"/>
              <a:t> — от 2 000 до 6 000 руб. за комплект (штифт + площадка + болт) в зависимости от размера площадки и тиража.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/>
              <a:t>Рентабельность бизнеса.</a:t>
            </a:r>
            <a:r>
              <a:rPr lang="ru-RU" sz="2800" dirty="0"/>
              <a:t> Себестоимость производства одного штифта (материалы — медицинская сталь, токарная обработка, упаковка, логистика) оценивается в 1 000–1 200 руб. При цене 2 000 руб. валовая </a:t>
            </a:r>
            <a:r>
              <a:rPr lang="ru-RU" sz="2800" dirty="0" err="1"/>
              <a:t>маржинальность</a:t>
            </a:r>
            <a:r>
              <a:rPr lang="ru-RU" sz="2800" dirty="0"/>
              <a:t> составляет 40–50%. Это выше средней рентабельности стоматологических клиник (15–25%) 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611</Words>
  <Application>Microsoft Office PowerPoint</Application>
  <DocSecurity>0</DocSecurity>
  <PresentationFormat>Произвольный</PresentationFormat>
  <Paragraphs>174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Microsoft Sans Serif</vt:lpstr>
      <vt:lpstr>quote-cjk-patch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Наталья Болотова</dc:creator>
  <cp:keywords/>
  <dc:description/>
  <cp:lastModifiedBy>тагир</cp:lastModifiedBy>
  <cp:revision>45</cp:revision>
  <dcterms:created xsi:type="dcterms:W3CDTF">2026-02-16T12:08:47Z</dcterms:created>
  <dcterms:modified xsi:type="dcterms:W3CDTF">2026-04-22T19:59:07Z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