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7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97">
          <p15:clr>
            <a:srgbClr val="9AA0A6"/>
          </p15:clr>
        </p15:guide>
        <p15:guide id="2" pos="3976">
          <p15:clr>
            <a:srgbClr val="9AA0A6"/>
          </p15:clr>
        </p15:guide>
        <p15:guide id="3" pos="257">
          <p15:clr>
            <a:srgbClr val="9AA0A6"/>
          </p15:clr>
        </p15:guide>
        <p15:guide id="4" pos="7423">
          <p15:clr>
            <a:srgbClr val="9AA0A6"/>
          </p15:clr>
        </p15:guide>
        <p15:guide id="5" orient="horz" pos="2636">
          <p15:clr>
            <a:srgbClr val="9AA0A6"/>
          </p15:clr>
        </p15:guide>
        <p15:guide id="6" orient="horz" pos="278">
          <p15:clr>
            <a:srgbClr val="9AA0A6"/>
          </p15:clr>
        </p15:guide>
        <p15:guide id="7" orient="horz" pos="822">
          <p15:clr>
            <a:srgbClr val="9AA0A6"/>
          </p15:clr>
        </p15:guide>
        <p15:guide id="8" pos="2116">
          <p15:clr>
            <a:srgbClr val="9AA0A6"/>
          </p15:clr>
        </p15:guide>
        <p15:guide id="9" orient="horz" pos="2478">
          <p15:clr>
            <a:srgbClr val="9AA0A6"/>
          </p15:clr>
        </p15:guide>
        <p15:guide id="10" pos="2865">
          <p15:clr>
            <a:srgbClr val="9AA0A6"/>
          </p15:clr>
        </p15:guide>
        <p15:guide id="11" pos="5382">
          <p15:clr>
            <a:srgbClr val="9AA0A6"/>
          </p15:clr>
        </p15:guide>
        <p15:guide id="12" pos="3500">
          <p15:clr>
            <a:srgbClr val="9AA0A6"/>
          </p15:clr>
        </p15:guide>
        <p15:guide id="13" orient="horz" pos="958">
          <p15:clr>
            <a:srgbClr val="9AA0A6"/>
          </p15:clr>
        </p15:guide>
        <p15:guide id="14" orient="horz" pos="2999">
          <p15:clr>
            <a:srgbClr val="9AA0A6"/>
          </p15:clr>
        </p15:guide>
        <p15:guide id="15" orient="horz" pos="4042">
          <p15:clr>
            <a:srgbClr val="9AA0A6"/>
          </p15:clr>
        </p15:guide>
        <p15:guide id="16" orient="horz" pos="3816">
          <p15:clr>
            <a:srgbClr val="9AA0A6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iS5Tvc7P6D1RiT7qHZwecwoc6J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EB5E1B-5E39-44C8-ABD2-010AAE390096}">
  <a:tblStyle styleId="{19EB5E1B-5E39-44C8-ABD2-010AAE390096}" styleName="Table_0">
    <a:wholeTbl>
      <a:tcTxStyle b="off" i="off">
        <a:font>
          <a:latin typeface="Gilroy Black"/>
          <a:ea typeface="Gilroy Black"/>
          <a:cs typeface="Gilroy Black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EF2F4"/>
          </a:solidFill>
        </a:fill>
      </a:tcStyle>
    </a:wholeTbl>
    <a:band1H>
      <a:tcTxStyle/>
      <a:tcStyle>
        <a:tcBdr/>
        <a:fill>
          <a:solidFill>
            <a:srgbClr val="FDE4E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DE4E9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Gilroy Black"/>
          <a:ea typeface="Gilroy Black"/>
          <a:cs typeface="Gilroy Black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Gilroy Black"/>
          <a:ea typeface="Gilroy Black"/>
          <a:cs typeface="Gilroy Black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Gilroy Black"/>
          <a:ea typeface="Gilroy Black"/>
          <a:cs typeface="Gilroy Black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roy Black"/>
          <a:ea typeface="Gilroy Black"/>
          <a:cs typeface="Gilroy Black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ABDF7FA-A683-429E-8BE2-B83FB810434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1797"/>
        <p:guide pos="3976"/>
        <p:guide pos="257"/>
        <p:guide pos="7423"/>
        <p:guide orient="horz" pos="2636"/>
        <p:guide orient="horz" pos="278"/>
        <p:guide orient="horz" pos="822"/>
        <p:guide pos="2116"/>
        <p:guide orient="horz" pos="2478"/>
        <p:guide pos="2865"/>
        <p:guide pos="5382"/>
        <p:guide pos="3500"/>
        <p:guide orient="horz" pos="958"/>
        <p:guide orient="horz" pos="2999"/>
        <p:guide orient="horz" pos="4042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Заселено грызунами 88%</a:t>
            </a:r>
          </a:p>
          <a:p>
            <a:pPr>
              <a:defRPr/>
            </a:pPr>
            <a:r>
              <a:rPr lang="ru-RU"/>
              <a:t>Из 2,7 млн га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3312522471433108E-2"/>
          <c:y val="0.26069813993743379"/>
          <c:w val="0.76982439000868985"/>
          <c:h val="0.736231572229125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4AD-4782-AE0C-EC1786EC6F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4AD-4782-AE0C-EC1786EC6F0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Обработаны</c:v>
                </c:pt>
                <c:pt idx="1">
                  <c:v>Заражены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1.5</c:v>
                </c:pt>
                <c:pt idx="1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E5-42CA-ADD0-EBEC20F66C2D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устой слайд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8"/>
          <p:cNvSpPr/>
          <p:nvPr/>
        </p:nvSpPr>
        <p:spPr>
          <a:xfrm>
            <a:off x="1" y="3908437"/>
            <a:ext cx="4057175" cy="2949563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" name="Google Shape;13;p38"/>
          <p:cNvSpPr/>
          <p:nvPr/>
        </p:nvSpPr>
        <p:spPr>
          <a:xfrm>
            <a:off x="4027506" y="5927333"/>
            <a:ext cx="8164495" cy="93066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4;p38"/>
          <p:cNvSpPr/>
          <p:nvPr/>
        </p:nvSpPr>
        <p:spPr>
          <a:xfrm>
            <a:off x="4027405" y="3908439"/>
            <a:ext cx="4725063" cy="2018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" name="Google Shape;15;p38"/>
          <p:cNvSpPr/>
          <p:nvPr/>
        </p:nvSpPr>
        <p:spPr>
          <a:xfrm>
            <a:off x="8669221" y="3908439"/>
            <a:ext cx="3522780" cy="201857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6;p38"/>
          <p:cNvSpPr/>
          <p:nvPr/>
        </p:nvSpPr>
        <p:spPr>
          <a:xfrm>
            <a:off x="8669221" y="1"/>
            <a:ext cx="3522780" cy="39093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" name="Google Shape;17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9382" y="450644"/>
            <a:ext cx="1645923" cy="43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3499" y="498736"/>
            <a:ext cx="1137668" cy="348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8"/>
          <p:cNvPicPr preferRelativeResize="0"/>
          <p:nvPr/>
        </p:nvPicPr>
        <p:blipFill rotWithShape="1">
          <a:blip r:embed="rId4">
            <a:alphaModFix/>
          </a:blip>
          <a:srcRect l="-1" r="94682" b="91527"/>
          <a:stretch/>
        </p:blipFill>
        <p:spPr>
          <a:xfrm>
            <a:off x="3588199" y="345962"/>
            <a:ext cx="753824" cy="641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44417" y="666671"/>
            <a:ext cx="2572388" cy="2530561"/>
          </a:xfrm>
          <a:custGeom>
            <a:avLst/>
            <a:gdLst/>
            <a:ahLst/>
            <a:cxnLst/>
            <a:rect l="l" t="t" r="r" b="b"/>
            <a:pathLst>
              <a:path w="3514725" h="3457575" extrusionOk="0">
                <a:moveTo>
                  <a:pt x="0" y="0"/>
                </a:moveTo>
                <a:lnTo>
                  <a:pt x="3514725" y="0"/>
                </a:lnTo>
                <a:lnTo>
                  <a:pt x="3514725" y="3457575"/>
                </a:lnTo>
                <a:lnTo>
                  <a:pt x="0" y="345757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1" name="Google Shape;21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34697" y="112570"/>
            <a:ext cx="849028" cy="1333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устой слайд">
  <p:cSld name="6_Пустой слайд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39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24" name="Google Shape;24;p39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5" name="Google Shape;25;p39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6" name="Google Shape;26;p39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7" name="Google Shape;27;p39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8" name="Google Shape;28;p39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9" name="Google Shape;29;p39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" name="Google Shape;30;p39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lang="ru-RU" sz="1000" b="1" i="0" u="none" strike="noStrike" cap="non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9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" name="Google Shape;32;p39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39" descr="Изображение выглядит как символ, круг, Графика, логотип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89735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8818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9"/>
          <p:cNvPicPr preferRelativeResize="0"/>
          <p:nvPr/>
        </p:nvPicPr>
        <p:blipFill rotWithShape="1">
          <a:blip r:embed="rId5">
            <a:alphaModFix/>
          </a:blip>
          <a:srcRect l="-1" r="94682" b="91527"/>
          <a:stretch/>
        </p:blipFill>
        <p:spPr>
          <a:xfrm>
            <a:off x="10048803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43174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10842" y="242674"/>
            <a:ext cx="619318" cy="97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устой слайд">
  <p:cSld name="1_Пустой слайд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47"/>
          <p:cNvGrpSpPr/>
          <p:nvPr/>
        </p:nvGrpSpPr>
        <p:grpSpPr>
          <a:xfrm>
            <a:off x="2" y="724036"/>
            <a:ext cx="2624903" cy="123086"/>
            <a:chOff x="0" y="556376"/>
            <a:chExt cx="2624903" cy="369327"/>
          </a:xfrm>
        </p:grpSpPr>
        <p:sp>
          <p:nvSpPr>
            <p:cNvPr id="85" name="Google Shape;85;p47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6" name="Google Shape;86;p47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7" name="Google Shape;87;p47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8" name="Google Shape;88;p47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89" name="Google Shape;89;p47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90" name="Google Shape;90;p47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" name="Google Shape;91;p47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lang="ru-RU" sz="1000" b="1" i="0" u="none" strike="noStrike" cap="non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7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47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47" descr="Изображение выглядит как символ, круг, Графика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устой слайд">
  <p:cSld name="2_Пустой слайд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7" name="Google Shape;97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38144" y="142068"/>
            <a:ext cx="994281" cy="783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oogle Shape;98;p48"/>
          <p:cNvGrpSpPr/>
          <p:nvPr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99" name="Google Shape;99;p48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0" name="Google Shape;100;p48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1" name="Google Shape;101;p48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2" name="Google Shape;102;p48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3" name="Google Shape;103;p48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04" name="Google Shape;104;p48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lang="ru-RU" sz="1000" b="1" i="0" u="none" strike="noStrike" cap="non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8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6" name="Google Shape;106;p48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7" name="Google Shape;107;p48" descr="Изображение выглядит как символ, круг, Графика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устой слайд">
  <p:cSld name="3_Пустой слайд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9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49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11" name="Google Shape;111;p49"/>
          <p:cNvGrpSpPr/>
          <p:nvPr/>
        </p:nvGrpSpPr>
        <p:grpSpPr>
          <a:xfrm>
            <a:off x="0" y="379782"/>
            <a:ext cx="2624903" cy="123086"/>
            <a:chOff x="0" y="556376"/>
            <a:chExt cx="2624903" cy="369327"/>
          </a:xfrm>
        </p:grpSpPr>
        <p:sp>
          <p:nvSpPr>
            <p:cNvPr id="112" name="Google Shape;112;p49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3" name="Google Shape;113;p49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4" name="Google Shape;114;p49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5" name="Google Shape;115;p49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6" name="Google Shape;116;p49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17" name="Google Shape;117;p49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Arial"/>
              <a:buNone/>
            </a:pPr>
            <a:r>
              <a:rPr lang="ru-RU" sz="1000" b="1" i="0" u="none" strike="noStrike" cap="non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Проектная сессия. Тренинги предпринимательских компетенций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9"/>
          <p:cNvSpPr txBox="1"/>
          <p:nvPr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endParaRPr sz="14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устой слайд">
  <p:cSld name="5_Пустой слайд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50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122" name="Google Shape;122;p50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3" name="Google Shape;123;p50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4" name="Google Shape;124;p50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5" name="Google Shape;125;p50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6" name="Google Shape;126;p50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27" name="Google Shape;127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7874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0"/>
          <p:cNvPicPr preferRelativeResize="0"/>
          <p:nvPr/>
        </p:nvPicPr>
        <p:blipFill rotWithShape="1">
          <a:blip r:embed="rId4">
            <a:alphaModFix/>
          </a:blip>
          <a:srcRect l="-1" r="94682" b="91527"/>
          <a:stretch/>
        </p:blipFill>
        <p:spPr>
          <a:xfrm>
            <a:off x="3477859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2230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0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50"/>
          <p:cNvSpPr txBox="1"/>
          <p:nvPr/>
        </p:nvSpPr>
        <p:spPr>
          <a:xfrm>
            <a:off x="732050" y="6457497"/>
            <a:ext cx="4333702" cy="28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29032"/>
              <a:buFont typeface="Arial"/>
              <a:buNone/>
            </a:pPr>
            <a:r>
              <a:rPr lang="ru-RU" sz="1000" b="1" i="0" u="none" strike="noStrike" cap="non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Пространство развития студенческого технологического предпринимательства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0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50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50" descr="Изображение выглядит как символ, круг, Графика, логотип&#10;&#10;Автоматически созданное описание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2850" y="6418827"/>
            <a:ext cx="410469" cy="40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39898" y="242674"/>
            <a:ext cx="619318" cy="97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Пустой слайд">
  <p:cSld name="7_Пустой слайд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1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1"/>
          <p:cNvSpPr/>
          <p:nvPr/>
        </p:nvSpPr>
        <p:spPr>
          <a:xfrm>
            <a:off x="11535831" y="6380286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51"/>
          <p:cNvSpPr txBox="1"/>
          <p:nvPr/>
        </p:nvSpPr>
        <p:spPr>
          <a:xfrm>
            <a:off x="11615868" y="6457497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" name="Google Shape;145;p5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6" name="Google Shape;146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5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3" name="Google Shape;153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5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устой слайд" type="blank">
  <p:cSld name="BLANK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7"/>
          <p:cNvSpPr/>
          <p:nvPr/>
        </p:nvSpPr>
        <p:spPr>
          <a:xfrm>
            <a:off x="10756900" y="6351157"/>
            <a:ext cx="1435100" cy="51276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6" name="Google Shape;176;p57"/>
          <p:cNvSpPr/>
          <p:nvPr/>
        </p:nvSpPr>
        <p:spPr>
          <a:xfrm>
            <a:off x="2" y="6351157"/>
            <a:ext cx="656167" cy="506843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77" name="Google Shape;177;p57"/>
          <p:cNvGrpSpPr/>
          <p:nvPr/>
        </p:nvGrpSpPr>
        <p:grpSpPr>
          <a:xfrm>
            <a:off x="0" y="318239"/>
            <a:ext cx="2624903" cy="123086"/>
            <a:chOff x="0" y="556376"/>
            <a:chExt cx="2624903" cy="369327"/>
          </a:xfrm>
        </p:grpSpPr>
        <p:sp>
          <p:nvSpPr>
            <p:cNvPr id="178" name="Google Shape;178;p57"/>
            <p:cNvSpPr/>
            <p:nvPr/>
          </p:nvSpPr>
          <p:spPr>
            <a:xfrm>
              <a:off x="0" y="556376"/>
              <a:ext cx="1294463" cy="36932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79" name="Google Shape;179;p57"/>
            <p:cNvSpPr/>
            <p:nvPr/>
          </p:nvSpPr>
          <p:spPr>
            <a:xfrm>
              <a:off x="336583" y="556376"/>
              <a:ext cx="1294463" cy="36932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0" name="Google Shape;180;p57"/>
            <p:cNvSpPr/>
            <p:nvPr/>
          </p:nvSpPr>
          <p:spPr>
            <a:xfrm>
              <a:off x="673165" y="556376"/>
              <a:ext cx="1294463" cy="36932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1" name="Google Shape;181;p57"/>
            <p:cNvSpPr/>
            <p:nvPr/>
          </p:nvSpPr>
          <p:spPr>
            <a:xfrm>
              <a:off x="993857" y="556376"/>
              <a:ext cx="1294463" cy="36932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82" name="Google Shape;182;p57"/>
            <p:cNvSpPr/>
            <p:nvPr/>
          </p:nvSpPr>
          <p:spPr>
            <a:xfrm>
              <a:off x="1330440" y="556376"/>
              <a:ext cx="1294463" cy="36932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Raleway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83" name="Google Shape;183;p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8202" y="6440441"/>
            <a:ext cx="974724" cy="29248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7"/>
          <p:cNvSpPr txBox="1"/>
          <p:nvPr/>
        </p:nvSpPr>
        <p:spPr>
          <a:xfrm>
            <a:off x="80039" y="6428368"/>
            <a:ext cx="4882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791" y="588227"/>
            <a:ext cx="1072936" cy="28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5730" y="472068"/>
            <a:ext cx="609248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05136" y="575681"/>
            <a:ext cx="707116" cy="212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57"/>
          <p:cNvPicPr preferRelativeResize="0"/>
          <p:nvPr/>
        </p:nvPicPr>
        <p:blipFill rotWithShape="1">
          <a:blip r:embed="rId5">
            <a:alphaModFix/>
          </a:blip>
          <a:srcRect l="-1" r="94682" b="91527"/>
          <a:stretch/>
        </p:blipFill>
        <p:spPr>
          <a:xfrm>
            <a:off x="3442410" y="472068"/>
            <a:ext cx="564213" cy="48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36781" y="533870"/>
            <a:ext cx="927519" cy="28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7471" y="6455213"/>
            <a:ext cx="4334632" cy="298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0" name="Google Shape;170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Google Shape;171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pngtree.com/freepng/trap-catch-icons-set_7996534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tel:79962650718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uslim47464@gmail.com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"/>
          <p:cNvSpPr txBox="1"/>
          <p:nvPr/>
        </p:nvSpPr>
        <p:spPr>
          <a:xfrm>
            <a:off x="409693" y="2111166"/>
            <a:ext cx="5686307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Стартап-акселератор</a:t>
            </a:r>
            <a:endParaRPr/>
          </a:p>
        </p:txBody>
      </p:sp>
      <p:sp>
        <p:nvSpPr>
          <p:cNvPr id="196" name="Google Shape;196;p2"/>
          <p:cNvSpPr txBox="1"/>
          <p:nvPr/>
        </p:nvSpPr>
        <p:spPr>
          <a:xfrm>
            <a:off x="385291" y="2749125"/>
            <a:ext cx="6033640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«Космос для жизни»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"/>
          <p:cNvSpPr txBox="1"/>
          <p:nvPr/>
        </p:nvSpPr>
        <p:spPr>
          <a:xfrm>
            <a:off x="731668" y="1104404"/>
            <a:ext cx="850101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Устройство для борьбы с грызунами  на сельскохозугодьях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"/>
          <p:cNvSpPr txBox="1"/>
          <p:nvPr/>
        </p:nvSpPr>
        <p:spPr>
          <a:xfrm>
            <a:off x="3998892" y="2730861"/>
            <a:ext cx="714160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Название: Кр</a:t>
            </a:r>
            <a:r>
              <a:rPr lang="ru-RU" sz="2000"/>
              <a:t>отолов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"/>
          <p:cNvSpPr txBox="1"/>
          <p:nvPr/>
        </p:nvSpPr>
        <p:spPr>
          <a:xfrm>
            <a:off x="6220287" y="3357044"/>
            <a:ext cx="4104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Слоган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20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«И </a:t>
            </a:r>
            <a:r>
              <a:rPr lang="ru-RU" sz="2000" i="1"/>
              <a:t>крот не подкопается</a:t>
            </a:r>
            <a:r>
              <a:rPr lang="ru-RU" sz="20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».</a:t>
            </a:r>
            <a:endParaRPr/>
          </a:p>
        </p:txBody>
      </p:sp>
      <p:pic>
        <p:nvPicPr>
          <p:cNvPr id="204" name="Google Shape;20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3200" y="2457133"/>
            <a:ext cx="3694093" cy="3694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"/>
          <p:cNvSpPr txBox="1"/>
          <p:nvPr/>
        </p:nvSpPr>
        <p:spPr>
          <a:xfrm>
            <a:off x="2358189" y="1317402"/>
            <a:ext cx="716222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Технологическое направление</a:t>
            </a:r>
            <a:endParaRPr/>
          </a:p>
        </p:txBody>
      </p:sp>
      <p:sp>
        <p:nvSpPr>
          <p:cNvPr id="210" name="Google Shape;210;p4"/>
          <p:cNvSpPr/>
          <p:nvPr/>
        </p:nvSpPr>
        <p:spPr>
          <a:xfrm>
            <a:off x="1482315" y="2360712"/>
            <a:ext cx="325441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Направление -AGRONET, TECHNET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"/>
          <p:cNvSpPr/>
          <p:nvPr/>
        </p:nvSpPr>
        <p:spPr>
          <a:xfrm>
            <a:off x="1387876" y="2951946"/>
            <a:ext cx="6096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Данная работа представляет собой разработку устройства борьбы с грызунами на сельхозугодьях при помощи устройств электропоражения, а именно кратковременными высоковольтными импульсами, с последующим оповещеним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1387876" y="4334484"/>
            <a:ext cx="60960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Актуальность темы заключается в том, что проблема борьбы с грызунами сельскохозяйственной продукции остается значимой и злободневной на сегодняшний день. Борьба с грызунами сельскохозяйственной продукции важна для агропромышленного комплекса, способов с ними множество, некоторые из них устарели, а эффективного способа нет и на сегодняшний день</a:t>
            </a:r>
            <a:endParaRPr/>
          </a:p>
        </p:txBody>
      </p:sp>
      <p:pic>
        <p:nvPicPr>
          <p:cNvPr id="213" name="Google Shape;21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10937" y="2204472"/>
            <a:ext cx="4018958" cy="2449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"/>
          <p:cNvSpPr txBox="1"/>
          <p:nvPr/>
        </p:nvSpPr>
        <p:spPr>
          <a:xfrm>
            <a:off x="2742316" y="889506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219" name="Google Shape;219;p6"/>
          <p:cNvSpPr/>
          <p:nvPr/>
        </p:nvSpPr>
        <p:spPr>
          <a:xfrm>
            <a:off x="371382" y="1714615"/>
            <a:ext cx="11449235" cy="403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Ущерб урожаю: Грызуны могут поедать сельскохозяйственные культуры, такие как зерновые, овощи, фрукты и ягоды, что приводит к уменьшению урожая и снижению доходности сельского хозяйства.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Повреждение корней и растений: Грызуны могут грызть корни растений, что ослабляет их здоровье и способность поглощать воду и питательные вещества из почвы. Это может привести к засохшим растениям и их смерти.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Распространение болезней: Грызуны могут быть носителями различных болезней, которые могут передаваться на растения и животных. Это может увеличить риск заболеваний и потери урожая.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Повреждение инфраструктуры: Грызуны также могут грызть провода, поливочные системы и другие элементы инфраструктуры на сельскохозяйственных участках, что может привести к дополнительным затратам на ремонт и обслуживание.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Экологические дисбалансы: Если численность грызунов в сельском хозяйстве не контролируется, это может привести к экологическим дисбалансам, включая ухудшение качества почвы и потерю биоразнообразия.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/>
          <p:nvPr/>
        </p:nvSpPr>
        <p:spPr>
          <a:xfrm>
            <a:off x="3394779" y="1037940"/>
            <a:ext cx="540244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Многоядные вредители</a:t>
            </a:r>
            <a:endParaRPr/>
          </a:p>
        </p:txBody>
      </p:sp>
      <p:sp>
        <p:nvSpPr>
          <p:cNvPr id="225" name="Google Shape;225;p7"/>
          <p:cNvSpPr/>
          <p:nvPr/>
        </p:nvSpPr>
        <p:spPr>
          <a:xfrm>
            <a:off x="346779" y="1893124"/>
            <a:ext cx="1150491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Мыши, полевки, крысы, кроты - это многоядные вредители, питающиеся пищей животного и растительного происхождения. Много вреда наносят овощным культурам ранней весной в теплицах и парниках, летом — в открытом грунте. Большой ущерб причиняют шампиньонам. На пострадавших грибах и растениях видны погрызы, на корнеплодах часто можно заметить следы резцов.</a:t>
            </a:r>
            <a:endParaRPr/>
          </a:p>
        </p:txBody>
      </p:sp>
      <p:pic>
        <p:nvPicPr>
          <p:cNvPr id="226" name="Google Shape;226;p7" descr="https://www.pngall.com/wp-content/uploads/2017/05/Mouse-Animal-PNG-Pictur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5007" y="3433224"/>
            <a:ext cx="3979261" cy="263444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7"/>
          <p:cNvSpPr txBox="1"/>
          <p:nvPr/>
        </p:nvSpPr>
        <p:spPr>
          <a:xfrm>
            <a:off x="3488925" y="5481506"/>
            <a:ext cx="106150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Полевка </a:t>
            </a:r>
            <a:endParaRPr/>
          </a:p>
        </p:txBody>
      </p:sp>
      <p:pic>
        <p:nvPicPr>
          <p:cNvPr id="228" name="Google Shape;22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2318" y="4200480"/>
            <a:ext cx="3765358" cy="1450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83648" y="3707345"/>
            <a:ext cx="3177890" cy="181056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7"/>
          <p:cNvSpPr txBox="1"/>
          <p:nvPr/>
        </p:nvSpPr>
        <p:spPr>
          <a:xfrm>
            <a:off x="1016851" y="5481500"/>
            <a:ext cx="997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/>
              <a:t>Слепыш</a:t>
            </a:r>
            <a:endParaRPr/>
          </a:p>
        </p:txBody>
      </p:sp>
      <p:sp>
        <p:nvSpPr>
          <p:cNvPr id="231" name="Google Shape;231;p7"/>
          <p:cNvSpPr txBox="1"/>
          <p:nvPr/>
        </p:nvSpPr>
        <p:spPr>
          <a:xfrm>
            <a:off x="6352813" y="5481505"/>
            <a:ext cx="83067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Крыса</a:t>
            </a:r>
            <a:endParaRPr/>
          </a:p>
        </p:txBody>
      </p:sp>
      <p:sp>
        <p:nvSpPr>
          <p:cNvPr id="232" name="Google Shape;232;p7"/>
          <p:cNvSpPr txBox="1"/>
          <p:nvPr/>
        </p:nvSpPr>
        <p:spPr>
          <a:xfrm>
            <a:off x="9940303" y="5517910"/>
            <a:ext cx="65755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Крот</a:t>
            </a:r>
            <a:endParaRPr/>
          </a:p>
        </p:txBody>
      </p:sp>
      <p:pic>
        <p:nvPicPr>
          <p:cNvPr id="233" name="Google Shape;233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051175" y="3574200"/>
            <a:ext cx="4068276" cy="27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8" name="Google Shape;238;p8"/>
          <p:cNvGraphicFramePr/>
          <p:nvPr/>
        </p:nvGraphicFramePr>
        <p:xfrm>
          <a:off x="0" y="0"/>
          <a:ext cx="12192000" cy="7178080"/>
        </p:xfrm>
        <a:graphic>
          <a:graphicData uri="http://schemas.openxmlformats.org/drawingml/2006/table">
            <a:tbl>
              <a:tblPr firstRow="1" bandRow="1">
                <a:noFill/>
                <a:tableStyleId>{19EB5E1B-5E39-44C8-ABD2-010AAE390096}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9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Слепыш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Полевка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Крыса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Крот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Вред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Больше всего страдают от зверька картофель, кукуруза, лук, бобовые, морковь, кормовая и сахарная свекла. За сутки одно животное повреждает от 4 до 6 кустов корнеплодов.</a:t>
                      </a: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В отдельных регионах животные уничтожают около 20 % урожая свеклы, 10 % посевов кукурузы и около 15 % посадок картофеля. В запасах одного слепыша встречается до 18 кг этих ценных сельскохозяйственных культур</a:t>
                      </a: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Многоядные вредители, употребляющие в пищу различные культуры, в том числе овощные. Полевки полностью или частично съедают растения, и они увядают. Вокруг нор полевок возникают плешины.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Самые вредоносные — обыкновенная и пашенная полевки.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Многоядные вредители. В тканях растений можно рассмотреть следы резцов, а в почве или помещениях — найти крупные норы. Крысы распространяют различные инфекционные заболевания.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Проделывает ходы, вредит растениям, особенно овощным: выворачивает всходы, подрывает корни, образует кочки, портит грядки.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2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Размножение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Живут слепыши для грызунов довольно долго, средняя продолжительность поколения составляет 2,5—4 года, отдельные особи живут до 9 лет. Выживаемость молодняка высокая, около половины и более особей. Размножение.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При благоприятных условиях полевки бывают очень плодовитыми. В полевых условиях в течение года имеют три-четыре помета, в каждом из которых по пять-шесть детенышей, в скирдах и помещениях размножаются круглый год.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Размножаются крысы круглый год, дают от двух до шести пометов, в среднем в каждом из них по семь детенышей. Половой зрелости достигают в четыре месяца.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Размножаются один раз в год. Спариваются весной, в апреле. В конце мая — начале июня самки рождают от трех до девяти детенышей. В конце июня молодые особи начинают самостоятельную жизнь.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Обитание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Чаще всего зверёк встречается в степной и равнинной местности. Так как слепыши питаются преимущественно растительной пищей, то с радостью селятся на травянистых лугах и полянах. В редких случаях слепышей можно встретить на окраине лесов.</a:t>
                      </a: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В выборе грунта грызуны предпочитают умеренную плотность.</a:t>
                      </a:r>
                      <a:endParaRPr sz="11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Живет на полях, лугах, нередко в садах. Летом проделывает неглубокие несложные норы, имеющие несколько отверстий диаметром 3,5 см. Одно поселение состоит обычно из трех-шести нор. Иногда полевки в поисках пищи проделывают неглубокие норы. Поздно осенью часть вредителей переселяется в амбары, зерно- и овощехранилища, погреба.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Предпочитают более влажные места — погреба, складские помещения, сараи. Летом часть крыс переселяется на огороды, в сады, мусорные ящики.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/>
                        <a:t>В легких песчаных почвах кротов бывает меньше, чем в других типах почв. Активны в течение всего года, но зимой закапываются в более глубокие слои земли. Кроты очень прожорливы: в поисках пищи постоянно роют новые ходы. Землю копают конусовидной головой и передними ногами. На поверхность почвы выползают очень редко.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3" name="Google Shape;243;p9"/>
          <p:cNvGraphicFramePr/>
          <p:nvPr/>
        </p:nvGraphicFramePr>
        <p:xfrm>
          <a:off x="15311" y="1590370"/>
          <a:ext cx="6080689" cy="3677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4" name="Google Shape;244;p9"/>
          <p:cNvSpPr/>
          <p:nvPr/>
        </p:nvSpPr>
        <p:spPr>
          <a:xfrm>
            <a:off x="5444971" y="1435055"/>
            <a:ext cx="60960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словам представителей Россельхознадзора, рост популяции мышевидных грызунов обычно начинается после появления всходов озимых культур. Но в этом году нашествие заметили уже летом.</a:t>
            </a:r>
            <a:endParaRPr/>
          </a:p>
        </p:txBody>
      </p:sp>
      <p:sp>
        <p:nvSpPr>
          <p:cNvPr id="245" name="Google Shape;245;p9"/>
          <p:cNvSpPr/>
          <p:nvPr/>
        </p:nvSpPr>
        <p:spPr>
          <a:xfrm>
            <a:off x="5444971" y="2512273"/>
            <a:ext cx="609600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гектар в настоящее время насчитывается от 48 до 52 жилых нор. При этом даже 30 жилых нор на гектар озимых культур — это уже опасный для урожая показатель. Последний раз на территории края подобное наблюдалось в 2007 году.</a:t>
            </a:r>
            <a:endParaRPr/>
          </a:p>
        </p:txBody>
      </p:sp>
      <p:sp>
        <p:nvSpPr>
          <p:cNvPr id="246" name="Google Shape;246;p9"/>
          <p:cNvSpPr txBox="1"/>
          <p:nvPr/>
        </p:nvSpPr>
        <p:spPr>
          <a:xfrm>
            <a:off x="3233678" y="980262"/>
            <a:ext cx="44823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Статистика Ставрополье за 2022 года </a:t>
            </a:r>
            <a:endParaRPr/>
          </a:p>
        </p:txBody>
      </p:sp>
      <p:sp>
        <p:nvSpPr>
          <p:cNvPr id="247" name="Google Shape;247;p9"/>
          <p:cNvSpPr/>
          <p:nvPr/>
        </p:nvSpPr>
        <p:spPr>
          <a:xfrm>
            <a:off x="5444971" y="3947932"/>
            <a:ext cx="6096000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Зампред краевой думы Виктор Гончаров предположил, что высокая плодовитость грызунов стала следствием недоработки аграриев. Однако представители минсельхоза пояснили, что проблема — в отсутствии препаратов и рабочих рук. Депутат Пётр Коротченко рассказал, что с октября по ноябрь 2022 года цены на более современные зооциды поднялись примерно в 1,5 раза -  (1200~1500 рублей за литр)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"/>
          <p:cNvSpPr txBox="1"/>
          <p:nvPr/>
        </p:nvSpPr>
        <p:spPr>
          <a:xfrm>
            <a:off x="4690597" y="988394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pic>
        <p:nvPicPr>
          <p:cNvPr id="253" name="Google Shape;25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2044" y="1725721"/>
            <a:ext cx="5773412" cy="4477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0"/>
          <p:cNvSpPr/>
          <p:nvPr/>
        </p:nvSpPr>
        <p:spPr>
          <a:xfrm>
            <a:off x="8925018" y="1275216"/>
            <a:ext cx="2802384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Минус химической дератизации заключается в том, что грызуны могут умереть в зданиях, и их мертвое тело, будет издавать неприятный запах.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 Воздушный способ очень похож на химический, так как специалисты используют химические вещества, только в виде газа или опыления. Вещество попадает как на еду, так и на тело грызунов, в связи с чем, они быстро умирают.</a:t>
            </a:r>
            <a:endParaRPr/>
          </a:p>
        </p:txBody>
      </p:sp>
      <p:sp>
        <p:nvSpPr>
          <p:cNvPr id="259" name="Google Shape;259;p20"/>
          <p:cNvSpPr txBox="1"/>
          <p:nvPr/>
        </p:nvSpPr>
        <p:spPr>
          <a:xfrm>
            <a:off x="464598" y="858867"/>
            <a:ext cx="278954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Минусы химического способа </a:t>
            </a:r>
            <a:endParaRPr/>
          </a:p>
        </p:txBody>
      </p:sp>
      <p:sp>
        <p:nvSpPr>
          <p:cNvPr id="260" name="Google Shape;260;p20"/>
          <p:cNvSpPr/>
          <p:nvPr/>
        </p:nvSpPr>
        <p:spPr>
          <a:xfrm>
            <a:off x="464598" y="1275216"/>
            <a:ext cx="6096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 из 15 существующих препаратов, которые сегодня используют для борьбы с грызунами, не соответствуют требованиям, а эффект от них — практически нулевой.</a:t>
            </a:r>
            <a:endParaRPr/>
          </a:p>
        </p:txBody>
      </p:sp>
      <p:sp>
        <p:nvSpPr>
          <p:cNvPr id="261" name="Google Shape;261;p20"/>
          <p:cNvSpPr/>
          <p:nvPr/>
        </p:nvSpPr>
        <p:spPr>
          <a:xfrm>
            <a:off x="464598" y="2231024"/>
            <a:ext cx="6096000" cy="2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Жертвы борьбы с грызунами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 вот использование запрещённых препаратов привело к побочному эффекту — этой осенью в крае зафиксировали массовую гибель диких животных.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Первые случаи падежа диких зверей и птиц на Ставрополье появились в конце октября. В первых числах ноября проблема приобрела массовый характер. Замминистра природных ресурсов Ставрополья Игорь Траутвайн рассказал, что тушки диких животных нашли в 11 округах региона: Александровском, Андроповском, Грачёвском, Изобильненском, Красногвардейском, Минераловодском, Новоалександровском, Новоселицком, Петровском, Труновском и Шпаковском.</a:t>
            </a:r>
            <a:endParaRPr/>
          </a:p>
        </p:txBody>
      </p:sp>
      <p:sp>
        <p:nvSpPr>
          <p:cNvPr id="262" name="Google Shape;262;p20"/>
          <p:cNvSpPr/>
          <p:nvPr/>
        </p:nvSpPr>
        <p:spPr>
          <a:xfrm>
            <a:off x="464598" y="5124124"/>
            <a:ext cx="809347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Наиболее удручающая ситуация — в Петровском округе, где проходят пути миграции серого журавля. Там обнаружили около тысячи мёртвых птиц. В Александровском — несколько сотен. Среди погибших животных — зайцы-русаки, куропатки, фазаны и мигрирующие серебристые чайки. Всего было зафиксировано 160 обращений в уполномоченные органы.</a:t>
            </a:r>
            <a:endParaRPr/>
          </a:p>
        </p:txBody>
      </p:sp>
      <p:sp>
        <p:nvSpPr>
          <p:cNvPr id="263" name="Google Shape;263;p20"/>
          <p:cNvSpPr/>
          <p:nvPr/>
        </p:nvSpPr>
        <p:spPr>
          <a:xfrm>
            <a:off x="8925018" y="5124124"/>
            <a:ext cx="308647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Для лабораторных исследований специалисты отобрали 192 образца, в 28 — обнаружили фосфид цинка.</a:t>
            </a:r>
            <a:endParaRPr/>
          </a:p>
        </p:txBody>
      </p:sp>
      <p:cxnSp>
        <p:nvCxnSpPr>
          <p:cNvPr id="264" name="Google Shape;264;p20"/>
          <p:cNvCxnSpPr/>
          <p:nvPr/>
        </p:nvCxnSpPr>
        <p:spPr>
          <a:xfrm>
            <a:off x="8096435" y="5582784"/>
            <a:ext cx="6480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65" name="Google Shape;265;p20" descr="https://www.lodi-cereales.fr/wp-content/uploads/2019/01/WEB_PHOSTOXIN-TABLE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0794" y="1527698"/>
            <a:ext cx="3571282" cy="2940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"/>
          <p:cNvSpPr/>
          <p:nvPr/>
        </p:nvSpPr>
        <p:spPr>
          <a:xfrm>
            <a:off x="9297879" y="1389477"/>
            <a:ext cx="2180948" cy="2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Механический. Используя этот экологический способ, вы сможете избавиться от парочки грызунов. Если же у вас завилась целая стая вредителей, мышеловки становятся малоэффективными, так как со временем, мыши распознают ловушки и обходят их.</a:t>
            </a:r>
            <a:endParaRPr/>
          </a:p>
        </p:txBody>
      </p:sp>
      <p:sp>
        <p:nvSpPr>
          <p:cNvPr id="271" name="Google Shape;271;p21"/>
          <p:cNvSpPr txBox="1"/>
          <p:nvPr/>
        </p:nvSpPr>
        <p:spPr>
          <a:xfrm>
            <a:off x="544497" y="947643"/>
            <a:ext cx="300755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Минусы механического способа </a:t>
            </a:r>
            <a:endParaRPr/>
          </a:p>
        </p:txBody>
      </p:sp>
      <p:sp>
        <p:nvSpPr>
          <p:cNvPr id="272" name="Google Shape;272;p21"/>
          <p:cNvSpPr txBox="1"/>
          <p:nvPr/>
        </p:nvSpPr>
        <p:spPr>
          <a:xfrm>
            <a:off x="1446032" y="1871012"/>
            <a:ext cx="1067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Капканы</a:t>
            </a:r>
            <a:endParaRPr/>
          </a:p>
        </p:txBody>
      </p:sp>
      <p:sp>
        <p:nvSpPr>
          <p:cNvPr id="273" name="Google Shape;273;p21"/>
          <p:cNvSpPr txBox="1"/>
          <p:nvPr/>
        </p:nvSpPr>
        <p:spPr>
          <a:xfrm>
            <a:off x="6340874" y="1871012"/>
            <a:ext cx="14398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Препятствия</a:t>
            </a:r>
            <a:endParaRPr/>
          </a:p>
        </p:txBody>
      </p:sp>
      <p:pic>
        <p:nvPicPr>
          <p:cNvPr id="274" name="Google Shape;274;p21" descr="набор значков ловушки, западня, капкан, Утюг PNG ресурс рисунок и векторное изображение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905" y="2240344"/>
            <a:ext cx="3873234" cy="193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19266" y="2138935"/>
            <a:ext cx="3440172" cy="258013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1"/>
          <p:cNvSpPr txBox="1"/>
          <p:nvPr/>
        </p:nvSpPr>
        <p:spPr>
          <a:xfrm>
            <a:off x="158837" y="4532313"/>
            <a:ext cx="4071938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Недостатки: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способ менее гуманный т.к. заставляет животное мучиться некоторое время;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считается опасным, т.к. могут попасть другие животные;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часто дает осечки.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1"/>
          <p:cNvSpPr/>
          <p:nvPr/>
        </p:nvSpPr>
        <p:spPr>
          <a:xfrm>
            <a:off x="5512656" y="4719065"/>
            <a:ext cx="3246782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Недостатки: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используется редко, так как очень трудоёмкий;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ограниченная область действия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 txBox="1"/>
          <p:nvPr/>
        </p:nvSpPr>
        <p:spPr>
          <a:xfrm>
            <a:off x="703137" y="1193198"/>
            <a:ext cx="45400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Минусы электрического способа (ультрозвуковой) </a:t>
            </a:r>
            <a:endParaRPr/>
          </a:p>
        </p:txBody>
      </p:sp>
      <p:sp>
        <p:nvSpPr>
          <p:cNvPr id="283" name="Google Shape;283;p22"/>
          <p:cNvSpPr/>
          <p:nvPr/>
        </p:nvSpPr>
        <p:spPr>
          <a:xfrm>
            <a:off x="703137" y="1724225"/>
            <a:ext cx="60960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Ультразвуковые отпугиватели с частотой 22 кГц и 50-60 кГц не являются репеллентами для серых крыс. Поведение крыс до и после  влияния  ультразвука  имеет  тенденцию  к  изменению,  однако,  полученные  данные  достоверно  не  отличаются. Применение ультразвуковых излучателей с  целью  сохранения зерна и  изгнания крыс  из жилых  помещений является малоэффективным. </a:t>
            </a:r>
            <a:endParaRPr/>
          </a:p>
        </p:txBody>
      </p:sp>
      <p:sp>
        <p:nvSpPr>
          <p:cNvPr id="284" name="Google Shape;284;p22"/>
          <p:cNvSpPr txBox="1"/>
          <p:nvPr/>
        </p:nvSpPr>
        <p:spPr>
          <a:xfrm>
            <a:off x="1127206" y="3818363"/>
            <a:ext cx="4071938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Недостатки: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эффективны лишь при постоянной работе;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результат от шумовых средств не постоянен;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требуется источник питания 220В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быстрая адаптация грызунов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2"/>
          <p:cNvSpPr/>
          <p:nvPr/>
        </p:nvSpPr>
        <p:spPr>
          <a:xfrm>
            <a:off x="7506841" y="1127225"/>
            <a:ext cx="4267200" cy="2652451"/>
          </a:xfrm>
          <a:prstGeom prst="ellipse">
            <a:avLst/>
          </a:prstGeom>
          <a:solidFill>
            <a:srgbClr val="DFE4D9"/>
          </a:solidFill>
          <a:ln w="15875" cap="flat" cmpd="sng">
            <a:solidFill>
              <a:srgbClr val="A65F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p22" descr="https://optmarkets.ru/wp-content/uploads/2021/08/pest-reject-2-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4660" y="1083190"/>
            <a:ext cx="2679475" cy="2679475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7" name="Google Shape;287;p22"/>
          <p:cNvSpPr txBox="1"/>
          <p:nvPr/>
        </p:nvSpPr>
        <p:spPr>
          <a:xfrm>
            <a:off x="7850509" y="1871088"/>
            <a:ext cx="100676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FFFFFF"/>
                </a:solidFill>
                <a:highlight>
                  <a:srgbClr val="808000"/>
                </a:highlight>
                <a:latin typeface="Calibri"/>
                <a:ea typeface="Calibri"/>
                <a:cs typeface="Calibri"/>
                <a:sym typeface="Calibri"/>
              </a:rPr>
              <a:t>Для мышей/крыс</a:t>
            </a:r>
            <a:endParaRPr/>
          </a:p>
        </p:txBody>
      </p:sp>
      <p:sp>
        <p:nvSpPr>
          <p:cNvPr id="288" name="Google Shape;288;p22"/>
          <p:cNvSpPr/>
          <p:nvPr/>
        </p:nvSpPr>
        <p:spPr>
          <a:xfrm>
            <a:off x="5655402" y="3762665"/>
            <a:ext cx="4174837" cy="2864086"/>
          </a:xfrm>
          <a:prstGeom prst="ellipse">
            <a:avLst/>
          </a:prstGeom>
          <a:solidFill>
            <a:srgbClr val="E48312"/>
          </a:solidFill>
          <a:ln w="15875" cap="flat" cmpd="sng">
            <a:solidFill>
              <a:srgbClr val="A65F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9" name="Google Shape;289;p22" descr="https://avatars.mds.yandex.net/i?id=b4adcf648f401fd6bcbd853d4585db88499f7b9a-10577272-images-thumbs&amp;n=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6293" y="3863476"/>
            <a:ext cx="2679474" cy="26794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0" name="Google Shape;290;p22"/>
          <p:cNvSpPr txBox="1"/>
          <p:nvPr/>
        </p:nvSpPr>
        <p:spPr>
          <a:xfrm>
            <a:off x="8448969" y="4760588"/>
            <a:ext cx="13692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FFFFFF"/>
                </a:solidFill>
                <a:highlight>
                  <a:srgbClr val="808000"/>
                </a:highlight>
                <a:latin typeface="Calibri"/>
                <a:ea typeface="Calibri"/>
                <a:cs typeface="Calibri"/>
                <a:sym typeface="Calibri"/>
              </a:rPr>
              <a:t>Для кротов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3"/>
          <p:cNvSpPr txBox="1"/>
          <p:nvPr/>
        </p:nvSpPr>
        <p:spPr>
          <a:xfrm>
            <a:off x="3048573" y="997955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96" name="Google Shape;296;p23"/>
          <p:cNvSpPr txBox="1"/>
          <p:nvPr/>
        </p:nvSpPr>
        <p:spPr>
          <a:xfrm>
            <a:off x="3329015" y="1644286"/>
            <a:ext cx="58144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Электрический способ (высоковольтный) </a:t>
            </a:r>
            <a:endParaRPr/>
          </a:p>
        </p:txBody>
      </p:sp>
      <p:sp>
        <p:nvSpPr>
          <p:cNvPr id="297" name="Google Shape;297;p23"/>
          <p:cNvSpPr txBox="1"/>
          <p:nvPr/>
        </p:nvSpPr>
        <p:spPr>
          <a:xfrm>
            <a:off x="1325218" y="2213113"/>
            <a:ext cx="987959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Принцип действия: использование захватывающего механизма, приводит в активное состояние датчик движения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Аннигиляция происходит когда вредитель обездвижен, проводится электрический импульс, нарушающий сердцебиение существа. </a:t>
            </a:r>
            <a:endParaRPr/>
          </a:p>
        </p:txBody>
      </p:sp>
      <p:sp>
        <p:nvSpPr>
          <p:cNvPr id="298" name="Google Shape;298;p23"/>
          <p:cNvSpPr/>
          <p:nvPr/>
        </p:nvSpPr>
        <p:spPr>
          <a:xfrm>
            <a:off x="1325218" y="3444559"/>
            <a:ext cx="9442866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КОНКУРЕНТНЫЕ ПРЕИМУЩЕСТВА: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УЭПГ имеет герметичное исполнение для работы под землей;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Конструкция УЭПГ учитывает специфику подземных грызунов;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Имеется GPRS оповещение  срабатывания;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УЭПГ  может быть использован для уничтожения не только кротов и слепышей, но и крыс и мышей;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УЭПГ будет устройством отечественного производства.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 Является более гуманным способом борьбы с вредителем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4"/>
          <p:cNvSpPr txBox="1"/>
          <p:nvPr/>
        </p:nvSpPr>
        <p:spPr>
          <a:xfrm>
            <a:off x="1110211" y="1027795"/>
            <a:ext cx="5419899" cy="1119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Техническая значимость </a:t>
            </a:r>
            <a:br>
              <a:rPr lang="ru-RU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предлагаемого технического решения</a:t>
            </a:r>
            <a:endParaRPr/>
          </a:p>
        </p:txBody>
      </p:sp>
      <p:sp>
        <p:nvSpPr>
          <p:cNvPr id="304" name="Google Shape;304;p24"/>
          <p:cNvSpPr txBox="1"/>
          <p:nvPr/>
        </p:nvSpPr>
        <p:spPr>
          <a:xfrm>
            <a:off x="350982" y="1993900"/>
            <a:ext cx="5472113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Технические параметры: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напряжение электрического разряда: 8-10 кВ;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наличие индикаторов срабатывания (GPRS оповещение);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питание: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- аккумулятор 9 В;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материал корпуса: пластик;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Время воздействия захвата – 5 секунд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время воздействия высокого напряжения: 1 мин;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габаритные размеры: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37х7х6 (ДхШхВ) – в закрытом виде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37х17х9 (ДхШхВ) – в открытом виде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Вес: ~ 0.4 кг</a:t>
            </a:r>
            <a:endParaRPr/>
          </a:p>
        </p:txBody>
      </p:sp>
      <p:pic>
        <p:nvPicPr>
          <p:cNvPr id="305" name="Google Shape;305;p24" descr="Устройство Танюша 2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2147655"/>
            <a:ext cx="5103813" cy="143510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06" name="Google Shape;306;p24"/>
          <p:cNvSpPr txBox="1"/>
          <p:nvPr/>
        </p:nvSpPr>
        <p:spPr>
          <a:xfrm>
            <a:off x="5970790" y="5287109"/>
            <a:ext cx="23594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Использование оповещения на основе Arduino </a:t>
            </a:r>
            <a:endParaRPr/>
          </a:p>
        </p:txBody>
      </p:sp>
      <p:pic>
        <p:nvPicPr>
          <p:cNvPr id="307" name="Google Shape;307;p24" descr="https://www.pngplay.com/wp-content/uploads/12/Phone-in-Hand-PNG-Pic-Clip-Art-Backgroun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30190" y="3487172"/>
            <a:ext cx="3326101" cy="275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4" descr="Уведомление PNG скачать бесплатно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07555" y="4525818"/>
            <a:ext cx="859094" cy="76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5"/>
          <p:cNvSpPr txBox="1"/>
          <p:nvPr/>
        </p:nvSpPr>
        <p:spPr>
          <a:xfrm>
            <a:off x="5578871" y="755877"/>
            <a:ext cx="10342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Макет</a:t>
            </a:r>
            <a:endParaRPr/>
          </a:p>
        </p:txBody>
      </p:sp>
      <p:pic>
        <p:nvPicPr>
          <p:cNvPr id="314" name="Google Shape;31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6871" y="1714500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13128" y="171450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5"/>
          <p:cNvSpPr txBox="1"/>
          <p:nvPr/>
        </p:nvSpPr>
        <p:spPr>
          <a:xfrm>
            <a:off x="2505949" y="5455792"/>
            <a:ext cx="157384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Захват открыт</a:t>
            </a:r>
            <a:endParaRPr/>
          </a:p>
        </p:txBody>
      </p:sp>
      <p:sp>
        <p:nvSpPr>
          <p:cNvPr id="317" name="Google Shape;317;p25"/>
          <p:cNvSpPr txBox="1"/>
          <p:nvPr/>
        </p:nvSpPr>
        <p:spPr>
          <a:xfrm>
            <a:off x="8098822" y="5455792"/>
            <a:ext cx="158722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Захват закрыт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7"/>
          <p:cNvSpPr txBox="1"/>
          <p:nvPr/>
        </p:nvSpPr>
        <p:spPr>
          <a:xfrm>
            <a:off x="2930548" y="1276151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</a:t>
            </a:r>
            <a:endParaRPr/>
          </a:p>
        </p:txBody>
      </p:sp>
      <p:sp>
        <p:nvSpPr>
          <p:cNvPr id="328" name="Google Shape;328;p27"/>
          <p:cNvSpPr/>
          <p:nvPr/>
        </p:nvSpPr>
        <p:spPr>
          <a:xfrm>
            <a:off x="899604" y="2105561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Покупатели –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7"/>
          <p:cNvSpPr/>
          <p:nvPr/>
        </p:nvSpPr>
        <p:spPr>
          <a:xfrm>
            <a:off x="899604" y="2571396"/>
            <a:ext cx="6096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Большой рынок составляют частные лица приобретаемые УЭПГ для борьбы с грызунами на: дачных участках, огородах, садах, сенокосах и т.п.</a:t>
            </a:r>
            <a:endParaRPr/>
          </a:p>
        </p:txBody>
      </p:sp>
      <p:sp>
        <p:nvSpPr>
          <p:cNvPr id="330" name="Google Shape;330;p27"/>
          <p:cNvSpPr/>
          <p:nvPr/>
        </p:nvSpPr>
        <p:spPr>
          <a:xfrm>
            <a:off x="899604" y="3472077"/>
            <a:ext cx="434606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Производители сельскохозяйственной продукции</a:t>
            </a:r>
            <a:endParaRPr/>
          </a:p>
        </p:txBody>
      </p:sp>
      <p:sp>
        <p:nvSpPr>
          <p:cNvPr id="331" name="Google Shape;331;p27"/>
          <p:cNvSpPr/>
          <p:nvPr/>
        </p:nvSpPr>
        <p:spPr>
          <a:xfrm>
            <a:off x="899604" y="4161689"/>
            <a:ext cx="6096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Рынком сбыта продукта являются B2C платформы обеспечивающие продажу товаров напрямую покупателям (Ozon, WB, Aliexpress). А так же через агро-выставку</a:t>
            </a:r>
            <a:endParaRPr/>
          </a:p>
        </p:txBody>
      </p:sp>
      <p:pic>
        <p:nvPicPr>
          <p:cNvPr id="332" name="Google Shape;33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6336" y="2292766"/>
            <a:ext cx="5048435" cy="3155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8"/>
          <p:cNvSpPr txBox="1"/>
          <p:nvPr/>
        </p:nvSpPr>
        <p:spPr>
          <a:xfrm>
            <a:off x="3048573" y="849192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/>
          </a:p>
        </p:txBody>
      </p:sp>
      <p:pic>
        <p:nvPicPr>
          <p:cNvPr id="338" name="Google Shape;338;p28" descr="C:\Documents and Settings\admin413\Рабочий стол\скачанные файлы (4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47813"/>
            <a:ext cx="4214813" cy="27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8" descr="C:\Documents and Settings\admin413\Рабочий стол\скачанные файлы (6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4406" y="1547813"/>
            <a:ext cx="2643187" cy="264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8" descr="C:\Documents and Settings\admin413\Рабочий стол\9f0e2ea195e7077a4cd77f9376b05bd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6676" y="1495523"/>
            <a:ext cx="3333750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1658" y="4511542"/>
            <a:ext cx="4334632" cy="1597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9"/>
          <p:cNvSpPr txBox="1"/>
          <p:nvPr/>
        </p:nvSpPr>
        <p:spPr>
          <a:xfrm>
            <a:off x="2710194" y="961861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347" name="Google Shape;347;p29"/>
          <p:cNvSpPr/>
          <p:nvPr/>
        </p:nvSpPr>
        <p:spPr>
          <a:xfrm>
            <a:off x="535620" y="1982450"/>
            <a:ext cx="6096000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После создание опытного образца определяется комплект поставки Устройство для борьбы с грызунами на сельскохозугодьях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Будет проводиться закупка комплектующих у сторонних организаций и сборка их в единый комплект поставки на арендуемых территориях.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Подготовка маркетинга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Продажи предполагается совершать через сеть маркетплейсов, тематические выставки и мероприятия, а так же напрямую в колхозы занимающиеся преимущественно выращиванием культур на полях. Реклама продукта предполагается через интернет, социальные сети и мессенджеры, выставки</a:t>
            </a:r>
            <a:endParaRPr/>
          </a:p>
        </p:txBody>
      </p:sp>
      <p:pic>
        <p:nvPicPr>
          <p:cNvPr id="348" name="Google Shape;348;p29"/>
          <p:cNvPicPr preferRelativeResize="0"/>
          <p:nvPr/>
        </p:nvPicPr>
        <p:blipFill rotWithShape="1">
          <a:blip r:embed="rId3">
            <a:alphaModFix/>
          </a:blip>
          <a:srcRect r="-513"/>
          <a:stretch/>
        </p:blipFill>
        <p:spPr>
          <a:xfrm>
            <a:off x="7190913" y="1665478"/>
            <a:ext cx="4252404" cy="4230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0"/>
          <p:cNvSpPr txBox="1"/>
          <p:nvPr/>
        </p:nvSpPr>
        <p:spPr>
          <a:xfrm>
            <a:off x="4792230" y="896919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/>
          </a:p>
        </p:txBody>
      </p:sp>
      <p:graphicFrame>
        <p:nvGraphicFramePr>
          <p:cNvPr id="354" name="Google Shape;354;p30"/>
          <p:cNvGraphicFramePr/>
          <p:nvPr/>
        </p:nvGraphicFramePr>
        <p:xfrm>
          <a:off x="2063750" y="1857393"/>
          <a:ext cx="8064500" cy="4103700"/>
        </p:xfrm>
        <a:graphic>
          <a:graphicData uri="http://schemas.openxmlformats.org/drawingml/2006/table">
            <a:tbl>
              <a:tblPr>
                <a:noFill/>
                <a:tableStyleId>{9ABDF7FA-A683-429E-8BE2-B83FB810434B}</a:tableStyleId>
              </a:tblPr>
              <a:tblGrid>
                <a:gridCol w="100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4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статей затрат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Первый год проекта, руб.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Всего,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Заработная плата и начисления на заработную плату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60"/>
                        <a:buFont typeface="Noto Sans Symbols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40 000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60"/>
                        <a:buFont typeface="Noto Sans Symbols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480000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Материалы, сырье, комплектующие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60"/>
                        <a:buFont typeface="Noto Sans Symbols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180 000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60"/>
                        <a:buFont typeface="Noto Sans Symbols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360 000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Оплата работ сторонних организаций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60"/>
                        <a:buFont typeface="Noto Sans Symbols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60"/>
                        <a:buFont typeface="Noto Sans Symbols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240000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Прочие расходы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60"/>
                        <a:buFont typeface="Noto Sans Symbols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60"/>
                        <a:buFont typeface="Noto Sans Symbols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ИТОГО: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250 000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1180000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1"/>
          <p:cNvSpPr txBox="1"/>
          <p:nvPr/>
        </p:nvSpPr>
        <p:spPr>
          <a:xfrm>
            <a:off x="4608094" y="1372404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Инвестиции</a:t>
            </a:r>
            <a:endParaRPr/>
          </a:p>
        </p:txBody>
      </p:sp>
      <p:sp>
        <p:nvSpPr>
          <p:cNvPr id="360" name="Google Shape;360;p31"/>
          <p:cNvSpPr/>
          <p:nvPr/>
        </p:nvSpPr>
        <p:spPr>
          <a:xfrm>
            <a:off x="1560094" y="2332889"/>
            <a:ext cx="60960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настоящее время текущий этап работы над проектом – разработка работоспособного лабораторного образца.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Прогнозируемая предварительная стоимость работ этапа, до их завершения  - 1000000 рублей.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61" name="Google Shape;361;p31"/>
          <p:cNvSpPr/>
          <p:nvPr/>
        </p:nvSpPr>
        <p:spPr>
          <a:xfrm>
            <a:off x="1476652" y="3417116"/>
            <a:ext cx="6096000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Будут выполнены работы: -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Разработка захватывающего привода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Разработка </a:t>
            </a:r>
            <a:r>
              <a:rPr lang="ru-RU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электропоражающих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электродов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корпуса устройства для размещения элементов 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Разработка приложения для оповещения </a:t>
            </a:r>
            <a:endParaRPr dirty="0"/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2"/>
          <p:cNvSpPr txBox="1"/>
          <p:nvPr/>
        </p:nvSpPr>
        <p:spPr>
          <a:xfrm>
            <a:off x="3049146" y="1386154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Риски</a:t>
            </a:r>
            <a:endParaRPr/>
          </a:p>
        </p:txBody>
      </p:sp>
      <p:sp>
        <p:nvSpPr>
          <p:cNvPr id="367" name="Google Shape;367;p32"/>
          <p:cNvSpPr/>
          <p:nvPr/>
        </p:nvSpPr>
        <p:spPr>
          <a:xfrm>
            <a:off x="3048000" y="2334326"/>
            <a:ext cx="609600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Отсутствие доверия к бренду: Если покупатели не знакомы с брендом устройства или не имеют доверия к нему, они могут выбрать другую марку</a:t>
            </a:r>
            <a:r>
              <a:rPr lang="ru-RU" dirty="0"/>
              <a:t> – </a:t>
            </a:r>
            <a:r>
              <a:rPr lang="ru-RU" dirty="0">
                <a:solidFill>
                  <a:schemeClr val="tx1"/>
                </a:solidFill>
              </a:rPr>
              <a:t>но другие марки только зарубежные и хуже по качеству </a:t>
            </a:r>
            <a:endParaRPr lang="ru-RU" sz="1400" b="0" i="0" u="none" strike="noStrike" cap="none" dirty="0">
              <a:solidFill>
                <a:schemeClr val="tx1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2. Недостаточно эффективная команда, которая не сумеет справиться с запуском старт-</a:t>
            </a:r>
            <a:r>
              <a:rPr lang="ru-RU" dirty="0" err="1">
                <a:solidFill>
                  <a:schemeClr val="tx1"/>
                </a:solidFill>
              </a:rPr>
              <a:t>апа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8" name="Google Shape;368;p32"/>
          <p:cNvSpPr/>
          <p:nvPr/>
        </p:nvSpPr>
        <p:spPr>
          <a:xfrm>
            <a:off x="3048000" y="3909282"/>
            <a:ext cx="6096000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Конкуренция: Если есть другие доступные продукты или услуги, которые предлагают аналогичные функции, покупатели могут предпочесть их. Та же химия, как основной способ трудно будет вывести из конкуренции. </a:t>
            </a:r>
            <a:r>
              <a:rPr lang="ru-RU" sz="14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ru-RU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о недостатках химического</a:t>
            </a:r>
            <a:r>
              <a:rPr lang="ru-RU" sz="1400" b="0" i="0" u="none" strike="noStrike" cap="none" dirty="0">
                <a:solidFill>
                  <a:schemeClr val="tx1"/>
                </a:solidFill>
                <a:sym typeface="Arial"/>
              </a:rPr>
              <a:t> </a:t>
            </a:r>
            <a:r>
              <a:rPr lang="ru-RU" sz="1400" b="0" i="0" u="none" strike="noStrike" cap="none" dirty="0" err="1">
                <a:solidFill>
                  <a:schemeClr val="tx1"/>
                </a:solidFill>
                <a:sym typeface="Arial"/>
              </a:rPr>
              <a:t>способасказано</a:t>
            </a:r>
            <a:r>
              <a:rPr lang="ru-RU" sz="1400" b="0" i="0" u="none" strike="noStrike" cap="none" dirty="0">
                <a:solidFill>
                  <a:schemeClr val="tx1"/>
                </a:solidFill>
                <a:sym typeface="Arial"/>
              </a:rPr>
              <a:t> выше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3"/>
          <p:cNvSpPr txBox="1"/>
          <p:nvPr/>
        </p:nvSpPr>
        <p:spPr>
          <a:xfrm>
            <a:off x="2671561" y="856160"/>
            <a:ext cx="609485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Интеллектуальная собственность</a:t>
            </a:r>
            <a:endParaRPr/>
          </a:p>
        </p:txBody>
      </p:sp>
      <p:sp>
        <p:nvSpPr>
          <p:cNvPr id="374" name="Google Shape;374;p33"/>
          <p:cNvSpPr/>
          <p:nvPr/>
        </p:nvSpPr>
        <p:spPr>
          <a:xfrm>
            <a:off x="3048000" y="2400854"/>
            <a:ext cx="6096000" cy="360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Будет оформляться авторское право на изобретение и полезную модель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Ориентировочное время на получение патента – 2 года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Старт подачи на патент - после готовности опытного образца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Затраты: изобретение 12500 руб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полезная модель 8400 руб</a:t>
            </a:r>
            <a:br>
              <a:rPr lang="ru-RU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4"/>
          <p:cNvSpPr txBox="1"/>
          <p:nvPr/>
        </p:nvSpPr>
        <p:spPr>
          <a:xfrm>
            <a:off x="3262025" y="269402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Дорожная карта проекта</a:t>
            </a:r>
            <a:endParaRPr dirty="0"/>
          </a:p>
        </p:txBody>
      </p:sp>
      <p:graphicFrame>
        <p:nvGraphicFramePr>
          <p:cNvPr id="380" name="Google Shape;380;p34"/>
          <p:cNvGraphicFramePr/>
          <p:nvPr>
            <p:extLst>
              <p:ext uri="{D42A27DB-BD31-4B8C-83A1-F6EECF244321}">
                <p14:modId xmlns:p14="http://schemas.microsoft.com/office/powerpoint/2010/main" val="3708178540"/>
              </p:ext>
            </p:extLst>
          </p:nvPr>
        </p:nvGraphicFramePr>
        <p:xfrm>
          <a:off x="1524832" y="978141"/>
          <a:ext cx="9142336" cy="5610457"/>
        </p:xfrm>
        <a:graphic>
          <a:graphicData uri="http://schemas.openxmlformats.org/drawingml/2006/table">
            <a:tbl>
              <a:tblPr>
                <a:noFill/>
                <a:tableStyleId>{9ABDF7FA-A683-429E-8BE2-B83FB810434B}</a:tableStyleId>
              </a:tblPr>
              <a:tblGrid>
                <a:gridCol w="1886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0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5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68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Год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Квартал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Исполнение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38">
                <a:tc rowSpan="4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Первый год</a:t>
                      </a:r>
                      <a:endParaRPr sz="1200" dirty="0"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выполнения</a:t>
                      </a:r>
                      <a:endParaRPr sz="1200" dirty="0"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проекта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Разработка УЭПГ 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2. Производство опытной модели</a:t>
                      </a: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53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III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Внесение изменений после проведенных испытаний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 Размещение производства в партнерской организации (заказ 100 </a:t>
                      </a:r>
                      <a:r>
                        <a:rPr lang="ru-RU" sz="1200" baseline="0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шт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 Разработка каналов продвижения (участие в </a:t>
                      </a:r>
                      <a:r>
                        <a:rPr lang="ru-RU" sz="1200" baseline="0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агровыставках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проведение конференций для сельхозпроизводителей, встречи с сельхозпроизводителями и с элеваторами, договоренность с </a:t>
                      </a:r>
                      <a:r>
                        <a:rPr lang="ru-RU" sz="1200" baseline="0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маркет-плейсами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 Разработка каналов сбыта (размещение на </a:t>
                      </a:r>
                      <a:r>
                        <a:rPr lang="ru-RU" sz="1200" baseline="0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маркет-плейсах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заключение договоров с </a:t>
                      </a:r>
                      <a:r>
                        <a:rPr lang="ru-RU" sz="1200" baseline="0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юрлицами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 с элеваторами и с сельхозпроизводителями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 Реализация продукции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 Разработка плана на второй год работы проекта  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IV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Производство опытного образца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838">
                <a:tc rowSpan="3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Второй год</a:t>
                      </a:r>
                      <a:endParaRPr sz="1200"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выполнения</a:t>
                      </a:r>
                      <a:endParaRPr sz="1200"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проекта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Проведение полевых испытаний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Доработка в случае необходимости УЭПГ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III - IV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Создание производства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838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5"/>
          <p:cNvSpPr txBox="1"/>
          <p:nvPr/>
        </p:nvSpPr>
        <p:spPr>
          <a:xfrm>
            <a:off x="2841172" y="1468656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graphicFrame>
        <p:nvGraphicFramePr>
          <p:cNvPr id="386" name="Google Shape;386;p35"/>
          <p:cNvGraphicFramePr/>
          <p:nvPr/>
        </p:nvGraphicFramePr>
        <p:xfrm>
          <a:off x="2841172" y="2605223"/>
          <a:ext cx="6210300" cy="1975231"/>
        </p:xfrm>
        <a:graphic>
          <a:graphicData uri="http://schemas.openxmlformats.org/drawingml/2006/table">
            <a:tbl>
              <a:tblPr bandRow="1">
                <a:noFill/>
                <a:tableStyleId>{19EB5E1B-5E39-44C8-ABD2-010AAE390096}</a:tableStyleId>
              </a:tblPr>
              <a:tblGrid>
                <a:gridCol w="1515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8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5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Климов Максим Викторович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Лидер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89271205851 maksimklimov5568@gmail.com</a:t>
                      </a:r>
                      <a:endParaRPr sz="110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Сергей Владимирович Бахтеев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Научный руководитель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доцент кафедры «Электрооборудование, энергоснабжение и роботизация»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Муслим Аликович Абзалов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sng">
                          <a:solidFill>
                            <a:schemeClr val="hlink"/>
                          </a:solidFill>
                          <a:hlinkClick r:id="rId3"/>
                        </a:rPr>
                        <a:t>+7 (996) 265-07-18</a:t>
                      </a:r>
                      <a:endParaRPr sz="110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sng">
                          <a:solidFill>
                            <a:schemeClr val="hlink"/>
                          </a:solidFill>
                          <a:hlinkClick r:id="rId4"/>
                        </a:rPr>
                        <a:t>muslim47464@gmail.com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/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6"/>
          <p:cNvSpPr txBox="1"/>
          <p:nvPr/>
        </p:nvSpPr>
        <p:spPr>
          <a:xfrm>
            <a:off x="2799920" y="1399905"/>
            <a:ext cx="60948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Контактная информация</a:t>
            </a:r>
            <a:endParaRPr/>
          </a:p>
        </p:txBody>
      </p:sp>
      <p:sp>
        <p:nvSpPr>
          <p:cNvPr id="392" name="Google Shape;392;p36"/>
          <p:cNvSpPr/>
          <p:nvPr/>
        </p:nvSpPr>
        <p:spPr>
          <a:xfrm>
            <a:off x="3048000" y="2767281"/>
            <a:ext cx="609600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Климов Максим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 2 курса, руководитель проекта.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Тел.: 89271205851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E-mail: maksimklimov5568@gmail.com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B3C1"/>
      </a:accent1>
      <a:accent2>
        <a:srgbClr val="9F00FF"/>
      </a:accent2>
      <a:accent3>
        <a:srgbClr val="FD493D"/>
      </a:accent3>
      <a:accent4>
        <a:srgbClr val="FCAF17"/>
      </a:accent4>
      <a:accent5>
        <a:srgbClr val="B5D8E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2124</Words>
  <Application>Microsoft Office PowerPoint</Application>
  <PresentationFormat>Широкоэкранный</PresentationFormat>
  <Paragraphs>222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Raleway</vt:lpstr>
      <vt:lpstr>Times New Roman</vt:lpstr>
      <vt:lpstr>Arial</vt:lpstr>
      <vt:lpstr>Noto Sans Symbols</vt:lpstr>
      <vt:lpstr>Calibri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Максим Зозуля</cp:lastModifiedBy>
  <cp:revision>5</cp:revision>
  <dcterms:created xsi:type="dcterms:W3CDTF">2022-11-28T09:29:04Z</dcterms:created>
  <dcterms:modified xsi:type="dcterms:W3CDTF">2023-12-01T10:44:52Z</dcterms:modified>
</cp:coreProperties>
</file>