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lear Sans Bold" panose="020B0604020202020204" charset="0"/>
      <p:regular r:id="rId18"/>
    </p:embeddedFont>
    <p:embeddedFont>
      <p:font typeface="Clear Sans Regular" panose="020B0604020202020204" charset="0"/>
      <p:regular r:id="rId19"/>
    </p:embeddedFont>
    <p:embeddedFont>
      <p:font typeface="Clear Sans Regular Bold" panose="020B0604020202020204" charset="0"/>
      <p:regular r:id="rId20"/>
    </p:embeddedFont>
    <p:embeddedFont>
      <p:font typeface="Montserrat" panose="00000500000000000000" pitchFamily="2" charset="-52"/>
      <p:regular r:id="rId21"/>
      <p:bold r:id="rId22"/>
      <p:italic r:id="rId23"/>
      <p:boldItalic r:id="rId24"/>
    </p:embeddedFont>
    <p:embeddedFont>
      <p:font typeface="Montserrat Semi-Bold" panose="020B0604020202020204" charset="-52"/>
      <p:regular r:id="rId25"/>
    </p:embeddedFont>
    <p:embeddedFont>
      <p:font typeface="Poppins Medium Bold" panose="020B0604020202020204" charset="0"/>
      <p:regular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Roboto Bold" panose="02000000000000000000" charset="0"/>
      <p:regular r:id="rId31"/>
    </p:embeddedFont>
    <p:embeddedFont>
      <p:font typeface="Rubik Medium" panose="020B0604020202020204" charset="-79"/>
      <p:regular r:id="rId32"/>
    </p:embeddedFont>
    <p:embeddedFont>
      <p:font typeface="Rubik Medium Bold" panose="020B0604020202020204" charset="-79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96950" y="0"/>
            <a:ext cx="12713006" cy="1722309"/>
            <a:chOff x="0" y="0"/>
            <a:chExt cx="3348281" cy="4536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48281" cy="453612"/>
            </a:xfrm>
            <a:custGeom>
              <a:avLst/>
              <a:gdLst/>
              <a:ahLst/>
              <a:cxnLst/>
              <a:rect l="l" t="t" r="r" b="b"/>
              <a:pathLst>
                <a:path w="3348281" h="453612">
                  <a:moveTo>
                    <a:pt x="0" y="0"/>
                  </a:moveTo>
                  <a:lnTo>
                    <a:pt x="3348281" y="0"/>
                  </a:lnTo>
                  <a:lnTo>
                    <a:pt x="3348281" y="453612"/>
                  </a:lnTo>
                  <a:lnTo>
                    <a:pt x="0" y="4536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71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2109525" y="-2308313"/>
            <a:ext cx="10754146" cy="14903626"/>
            <a:chOff x="0" y="0"/>
            <a:chExt cx="3230879" cy="4477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2"/>
              <a:stretch>
                <a:fillRect t="-22" b="-2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blipFill>
              <a:blip r:embed="rId3"/>
              <a:stretch>
                <a:fillRect l="-55482" r="-55482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415644" y="154250"/>
            <a:ext cx="1237077" cy="13899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85444" y="-412240"/>
            <a:ext cx="3209130" cy="174614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144000" y="-23835"/>
            <a:ext cx="1746144" cy="174614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9050081" y="2415009"/>
            <a:ext cx="7879856" cy="297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98"/>
              </a:lnSpc>
            </a:pPr>
            <a:r>
              <a:rPr lang="en-US" sz="7722">
                <a:solidFill>
                  <a:srgbClr val="FFFFFF"/>
                </a:solidFill>
                <a:latin typeface="Roboto Bold"/>
              </a:rPr>
              <a:t>i-Болит</a:t>
            </a:r>
          </a:p>
          <a:p>
            <a:pPr>
              <a:lnSpc>
                <a:spcPts val="7038"/>
              </a:lnSpc>
            </a:pPr>
            <a:r>
              <a:rPr lang="en-US" sz="5722">
                <a:solidFill>
                  <a:srgbClr val="FFFFFF"/>
                </a:solidFill>
                <a:latin typeface="Roboto"/>
              </a:rPr>
              <a:t>Браслет медицинской помощи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0" y="5905500"/>
            <a:ext cx="7508722" cy="3286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1"/>
              </a:lnSpc>
            </a:pPr>
            <a:r>
              <a:rPr lang="en-US" sz="2800" b="1" dirty="0" err="1">
                <a:solidFill>
                  <a:srgbClr val="FFFFFF"/>
                </a:solidFill>
                <a:latin typeface="Roboto"/>
              </a:rPr>
              <a:t>Команда</a:t>
            </a:r>
            <a:r>
              <a:rPr lang="en-US" sz="2800" b="1" dirty="0">
                <a:solidFill>
                  <a:srgbClr val="FFFFFF"/>
                </a:solidFill>
                <a:latin typeface="Roboto"/>
              </a:rPr>
              <a:t>: </a:t>
            </a:r>
            <a:r>
              <a:rPr lang="en-US" sz="2800" dirty="0">
                <a:solidFill>
                  <a:srgbClr val="FFFFFF"/>
                </a:solidFill>
                <a:latin typeface="Roboto"/>
              </a:rPr>
              <a:t>BORN TO WIN </a:t>
            </a:r>
          </a:p>
          <a:p>
            <a:pPr>
              <a:lnSpc>
                <a:spcPts val="3671"/>
              </a:lnSpc>
            </a:pPr>
            <a:r>
              <a:rPr lang="en-US" sz="2800" b="1" dirty="0" err="1">
                <a:solidFill>
                  <a:srgbClr val="FFFFFF"/>
                </a:solidFill>
                <a:latin typeface="Roboto"/>
              </a:rPr>
              <a:t>Участники</a:t>
            </a:r>
            <a:r>
              <a:rPr lang="en-US" sz="2800" b="1" dirty="0">
                <a:solidFill>
                  <a:srgbClr val="FFFFFF"/>
                </a:solidFill>
                <a:latin typeface="Roboto"/>
              </a:rPr>
              <a:t>:</a:t>
            </a:r>
            <a:endParaRPr lang="ru-RU" sz="2800" b="1" dirty="0">
              <a:solidFill>
                <a:srgbClr val="FFFFFF"/>
              </a:solidFill>
              <a:latin typeface="Roboto"/>
            </a:endParaRPr>
          </a:p>
          <a:p>
            <a:pPr>
              <a:lnSpc>
                <a:spcPts val="3671"/>
              </a:lnSpc>
            </a:pPr>
            <a:r>
              <a:rPr lang="ru-RU" sz="2800" dirty="0">
                <a:solidFill>
                  <a:srgbClr val="FFFFFF"/>
                </a:solidFill>
                <a:latin typeface="Roboto"/>
              </a:rPr>
              <a:t>Большакова М.П.</a:t>
            </a:r>
          </a:p>
          <a:p>
            <a:pPr>
              <a:lnSpc>
                <a:spcPts val="3671"/>
              </a:lnSpc>
            </a:pPr>
            <a:r>
              <a:rPr lang="ru-RU" sz="2800" dirty="0">
                <a:solidFill>
                  <a:srgbClr val="FFFFFF"/>
                </a:solidFill>
                <a:latin typeface="Roboto"/>
              </a:rPr>
              <a:t>Васин М.М.</a:t>
            </a:r>
            <a:endParaRPr lang="en-US" sz="2800" dirty="0">
              <a:solidFill>
                <a:srgbClr val="FFFFFF"/>
              </a:solidFill>
              <a:latin typeface="Roboto"/>
            </a:endParaRPr>
          </a:p>
          <a:p>
            <a:pPr>
              <a:lnSpc>
                <a:spcPts val="3671"/>
              </a:lnSpc>
            </a:pPr>
            <a:r>
              <a:rPr lang="ru-RU" sz="2800" dirty="0">
                <a:solidFill>
                  <a:srgbClr val="FFFFFF"/>
                </a:solidFill>
                <a:latin typeface="Roboto"/>
              </a:rPr>
              <a:t>Елистратов И.А.</a:t>
            </a:r>
            <a:endParaRPr lang="en-US" sz="2800" dirty="0">
              <a:solidFill>
                <a:srgbClr val="FFFFFF"/>
              </a:solidFill>
              <a:latin typeface="Roboto"/>
            </a:endParaRPr>
          </a:p>
          <a:p>
            <a:pPr>
              <a:lnSpc>
                <a:spcPts val="3671"/>
              </a:lnSpc>
            </a:pPr>
            <a:r>
              <a:rPr lang="ru-RU" sz="2800" dirty="0">
                <a:solidFill>
                  <a:srgbClr val="FFFFFF"/>
                </a:solidFill>
                <a:latin typeface="Roboto"/>
              </a:rPr>
              <a:t>Калинина Д.А.</a:t>
            </a:r>
          </a:p>
          <a:p>
            <a:pPr>
              <a:lnSpc>
                <a:spcPts val="3671"/>
              </a:lnSpc>
            </a:pPr>
            <a:r>
              <a:rPr lang="ru-RU" sz="2800" dirty="0" err="1">
                <a:solidFill>
                  <a:srgbClr val="FFFFFF"/>
                </a:solidFill>
                <a:latin typeface="Roboto"/>
              </a:rPr>
              <a:t>Кумкин</a:t>
            </a:r>
            <a:r>
              <a:rPr lang="ru-RU" sz="2800" dirty="0">
                <a:solidFill>
                  <a:srgbClr val="FFFFFF"/>
                </a:solidFill>
                <a:latin typeface="Roboto"/>
              </a:rPr>
              <a:t> А.С.</a:t>
            </a:r>
            <a:endParaRPr lang="en-US" sz="2800" dirty="0">
              <a:solidFill>
                <a:srgbClr val="FFFFFF"/>
              </a:solidFill>
              <a:latin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536822">
            <a:off x="-7527858" y="252641"/>
            <a:ext cx="24000637" cy="1540045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415524" y="373809"/>
            <a:ext cx="10675641" cy="1309781"/>
            <a:chOff x="0" y="0"/>
            <a:chExt cx="14234188" cy="1746375"/>
          </a:xfrm>
        </p:grpSpPr>
        <p:sp>
          <p:nvSpPr>
            <p:cNvPr id="4" name="TextBox 4"/>
            <p:cNvSpPr txBox="1"/>
            <p:nvPr/>
          </p:nvSpPr>
          <p:spPr>
            <a:xfrm>
              <a:off x="0" y="38100"/>
              <a:ext cx="14234188" cy="10146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733"/>
                </a:lnSpc>
              </a:pPr>
              <a:r>
                <a:rPr lang="en-US" sz="5212" spc="-52">
                  <a:solidFill>
                    <a:srgbClr val="243762"/>
                  </a:solidFill>
                  <a:latin typeface="Rubik Medium"/>
                </a:rPr>
                <a:t>Цель проекта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232822"/>
              <a:ext cx="12797685" cy="534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3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51795" y="2771908"/>
            <a:ext cx="9962253" cy="469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27"/>
              </a:lnSpc>
              <a:spcBef>
                <a:spcPct val="0"/>
              </a:spcBef>
            </a:pPr>
            <a:r>
              <a:rPr lang="en-US" sz="4827" spc="188">
                <a:solidFill>
                  <a:srgbClr val="243762"/>
                </a:solidFill>
                <a:latin typeface="Clear Sans Regular Bold"/>
              </a:rPr>
              <a:t>Решить проблему с предоставлением медицинских данных в случае возникновения экстренных ситуаций, угрожающих здоровью человека.  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r="28624"/>
          <a:stretch>
            <a:fillRect/>
          </a:stretch>
        </p:blipFill>
        <p:spPr>
          <a:xfrm>
            <a:off x="7909821" y="1773655"/>
            <a:ext cx="12668762" cy="88747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144000" y="5415518"/>
            <a:ext cx="519162" cy="51916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144000" y="2787843"/>
            <a:ext cx="519162" cy="51916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144000" y="7646989"/>
            <a:ext cx="519162" cy="51916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77462">
            <a:off x="-7300867" y="6569982"/>
            <a:ext cx="16183152" cy="10384220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90709" y="2298867"/>
            <a:ext cx="7271627" cy="7271627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1270" cy="6350000"/>
            </a:xfrm>
            <a:custGeom>
              <a:avLst/>
              <a:gdLst/>
              <a:ahLst/>
              <a:cxnLst/>
              <a:rect l="l" t="t" r="r" b="b"/>
              <a:pathLst>
                <a:path w="6351270" h="635000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6"/>
              <a:stretch>
                <a:fillRect t="-3200" b="-320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010531" y="5415518"/>
            <a:ext cx="7253461" cy="982516"/>
            <a:chOff x="0" y="0"/>
            <a:chExt cx="9671281" cy="1310021"/>
          </a:xfrm>
        </p:grpSpPr>
        <p:sp>
          <p:nvSpPr>
            <p:cNvPr id="9" name="TextBox 9"/>
            <p:cNvSpPr txBox="1"/>
            <p:nvPr/>
          </p:nvSpPr>
          <p:spPr>
            <a:xfrm>
              <a:off x="0" y="750146"/>
              <a:ext cx="9671281" cy="530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645"/>
                </a:lnSpc>
              </a:pPr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9671281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39"/>
                </a:lnSpc>
              </a:pPr>
              <a:r>
                <a:rPr lang="en-US" sz="3199">
                  <a:solidFill>
                    <a:srgbClr val="243762"/>
                  </a:solidFill>
                  <a:latin typeface="Clear Sans Bold"/>
                </a:rPr>
                <a:t>Экстренные ситуации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010531" y="7663682"/>
            <a:ext cx="7253461" cy="1016638"/>
            <a:chOff x="0" y="22257"/>
            <a:chExt cx="9671281" cy="135551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898389"/>
              <a:ext cx="9671281" cy="479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048"/>
                </a:lnSpc>
              </a:pPr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2257"/>
              <a:ext cx="9671281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39"/>
                </a:lnSpc>
              </a:pPr>
              <a:r>
                <a:rPr lang="en-US" sz="3199" dirty="0" err="1">
                  <a:solidFill>
                    <a:srgbClr val="243762"/>
                  </a:solidFill>
                  <a:latin typeface="Clear Sans Bold"/>
                </a:rPr>
                <a:t>Личное</a:t>
              </a:r>
              <a:r>
                <a:rPr lang="en-US" sz="3199" dirty="0">
                  <a:solidFill>
                    <a:srgbClr val="243762"/>
                  </a:solidFill>
                  <a:latin typeface="Clear Sans Bold"/>
                </a:rPr>
                <a:t> </a:t>
              </a:r>
              <a:r>
                <a:rPr lang="en-US" sz="3199" dirty="0" err="1">
                  <a:solidFill>
                    <a:srgbClr val="243762"/>
                  </a:solidFill>
                  <a:latin typeface="Clear Sans Bold"/>
                </a:rPr>
                <a:t>спокойствие</a:t>
              </a:r>
              <a:endParaRPr lang="en-US" sz="3199" dirty="0">
                <a:solidFill>
                  <a:srgbClr val="243762"/>
                </a:solidFill>
                <a:latin typeface="Clear Sans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10531" y="2787843"/>
            <a:ext cx="5105045" cy="2056625"/>
            <a:chOff x="0" y="0"/>
            <a:chExt cx="6806726" cy="2742167"/>
          </a:xfrm>
        </p:grpSpPr>
        <p:sp>
          <p:nvSpPr>
            <p:cNvPr id="15" name="TextBox 15"/>
            <p:cNvSpPr txBox="1"/>
            <p:nvPr/>
          </p:nvSpPr>
          <p:spPr>
            <a:xfrm>
              <a:off x="0" y="2143983"/>
              <a:ext cx="6806726" cy="479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048"/>
                </a:lnSpc>
              </a:pPr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6806726" cy="1943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39"/>
                </a:lnSpc>
              </a:pPr>
              <a:r>
                <a:rPr lang="en-US" sz="3199">
                  <a:solidFill>
                    <a:srgbClr val="243762"/>
                  </a:solidFill>
                  <a:latin typeface="Clear Sans Bold"/>
                </a:rPr>
                <a:t>Отсутствие оперативного доступа к информации о пациенте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66691" y="772668"/>
            <a:ext cx="6795645" cy="1759143"/>
            <a:chOff x="0" y="0"/>
            <a:chExt cx="9060860" cy="2345524"/>
          </a:xfrm>
        </p:grpSpPr>
        <p:sp>
          <p:nvSpPr>
            <p:cNvPr id="18" name="TextBox 18"/>
            <p:cNvSpPr txBox="1"/>
            <p:nvPr/>
          </p:nvSpPr>
          <p:spPr>
            <a:xfrm>
              <a:off x="0" y="57150"/>
              <a:ext cx="9060860" cy="1356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700"/>
                </a:lnSpc>
              </a:pPr>
              <a:r>
                <a:rPr lang="en-US" sz="7000" spc="-70">
                  <a:solidFill>
                    <a:srgbClr val="243762"/>
                  </a:solidFill>
                  <a:latin typeface="Rubik Medium Bold"/>
                </a:rPr>
                <a:t>Актуальность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665862"/>
              <a:ext cx="8146446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77462">
            <a:off x="10907127" y="-5740626"/>
            <a:ext cx="16183152" cy="10384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-5979155" y="-3030640"/>
            <a:ext cx="9740840" cy="715509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59300" y="3235603"/>
            <a:ext cx="5066791" cy="6205538"/>
            <a:chOff x="0" y="0"/>
            <a:chExt cx="829947" cy="10164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522479" y="3235603"/>
            <a:ext cx="5066791" cy="6205538"/>
            <a:chOff x="0" y="0"/>
            <a:chExt cx="829947" cy="10164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4358490" y="4826316"/>
            <a:ext cx="1068410" cy="854728"/>
            <a:chOff x="0" y="0"/>
            <a:chExt cx="1424546" cy="1139637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0"/>
              <a:ext cx="1424546" cy="1139637"/>
              <a:chOff x="0" y="0"/>
              <a:chExt cx="1270000" cy="1016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270000" cy="1016000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1016000">
                    <a:moveTo>
                      <a:pt x="698500" y="402167"/>
                    </a:moveTo>
                    <a:cubicBezTo>
                      <a:pt x="698500" y="396553"/>
                      <a:pt x="696270" y="391169"/>
                      <a:pt x="692300" y="387200"/>
                    </a:cubicBezTo>
                    <a:cubicBezTo>
                      <a:pt x="688331" y="383230"/>
                      <a:pt x="682947" y="381000"/>
                      <a:pt x="677333" y="381000"/>
                    </a:cubicBezTo>
                    <a:lnTo>
                      <a:pt x="592667" y="381000"/>
                    </a:lnTo>
                    <a:cubicBezTo>
                      <a:pt x="587053" y="381000"/>
                      <a:pt x="581669" y="383230"/>
                      <a:pt x="577700" y="387200"/>
                    </a:cubicBezTo>
                    <a:cubicBezTo>
                      <a:pt x="573730" y="391169"/>
                      <a:pt x="571500" y="396553"/>
                      <a:pt x="571500" y="402167"/>
                    </a:cubicBezTo>
                    <a:lnTo>
                      <a:pt x="571500" y="486833"/>
                    </a:lnTo>
                    <a:cubicBezTo>
                      <a:pt x="571500" y="492447"/>
                      <a:pt x="569270" y="497831"/>
                      <a:pt x="565300" y="501800"/>
                    </a:cubicBezTo>
                    <a:cubicBezTo>
                      <a:pt x="561331" y="505770"/>
                      <a:pt x="555947" y="508000"/>
                      <a:pt x="550333" y="508000"/>
                    </a:cubicBezTo>
                    <a:lnTo>
                      <a:pt x="465667" y="508000"/>
                    </a:lnTo>
                    <a:cubicBezTo>
                      <a:pt x="460053" y="508000"/>
                      <a:pt x="454669" y="510230"/>
                      <a:pt x="450700" y="514200"/>
                    </a:cubicBezTo>
                    <a:cubicBezTo>
                      <a:pt x="446730" y="518169"/>
                      <a:pt x="444500" y="523553"/>
                      <a:pt x="444500" y="529167"/>
                    </a:cubicBezTo>
                    <a:lnTo>
                      <a:pt x="444500" y="613833"/>
                    </a:lnTo>
                    <a:cubicBezTo>
                      <a:pt x="444500" y="619447"/>
                      <a:pt x="446730" y="624831"/>
                      <a:pt x="450700" y="628800"/>
                    </a:cubicBezTo>
                    <a:cubicBezTo>
                      <a:pt x="454669" y="632770"/>
                      <a:pt x="460053" y="635000"/>
                      <a:pt x="465667" y="635000"/>
                    </a:cubicBezTo>
                    <a:lnTo>
                      <a:pt x="550333" y="635000"/>
                    </a:lnTo>
                    <a:cubicBezTo>
                      <a:pt x="555947" y="635000"/>
                      <a:pt x="561331" y="637230"/>
                      <a:pt x="565300" y="641200"/>
                    </a:cubicBezTo>
                    <a:cubicBezTo>
                      <a:pt x="569270" y="645169"/>
                      <a:pt x="571500" y="650553"/>
                      <a:pt x="571500" y="656167"/>
                    </a:cubicBezTo>
                    <a:lnTo>
                      <a:pt x="571500" y="740833"/>
                    </a:lnTo>
                    <a:cubicBezTo>
                      <a:pt x="571500" y="746447"/>
                      <a:pt x="573730" y="751831"/>
                      <a:pt x="577700" y="755800"/>
                    </a:cubicBezTo>
                    <a:cubicBezTo>
                      <a:pt x="581669" y="759770"/>
                      <a:pt x="587053" y="762000"/>
                      <a:pt x="592667" y="762000"/>
                    </a:cubicBezTo>
                    <a:lnTo>
                      <a:pt x="677333" y="762000"/>
                    </a:lnTo>
                    <a:cubicBezTo>
                      <a:pt x="682947" y="762000"/>
                      <a:pt x="688331" y="759770"/>
                      <a:pt x="692300" y="755800"/>
                    </a:cubicBezTo>
                    <a:cubicBezTo>
                      <a:pt x="696270" y="751831"/>
                      <a:pt x="698500" y="746447"/>
                      <a:pt x="698500" y="740833"/>
                    </a:cubicBezTo>
                    <a:lnTo>
                      <a:pt x="698500" y="656167"/>
                    </a:lnTo>
                    <a:cubicBezTo>
                      <a:pt x="698500" y="650553"/>
                      <a:pt x="700730" y="645169"/>
                      <a:pt x="704700" y="641200"/>
                    </a:cubicBezTo>
                    <a:cubicBezTo>
                      <a:pt x="708669" y="637230"/>
                      <a:pt x="714053" y="635000"/>
                      <a:pt x="719667" y="635000"/>
                    </a:cubicBezTo>
                    <a:lnTo>
                      <a:pt x="804333" y="635000"/>
                    </a:lnTo>
                    <a:cubicBezTo>
                      <a:pt x="809947" y="635000"/>
                      <a:pt x="815331" y="632770"/>
                      <a:pt x="819300" y="628800"/>
                    </a:cubicBezTo>
                    <a:cubicBezTo>
                      <a:pt x="823270" y="624831"/>
                      <a:pt x="825500" y="619447"/>
                      <a:pt x="825500" y="613833"/>
                    </a:cubicBezTo>
                    <a:lnTo>
                      <a:pt x="825500" y="529167"/>
                    </a:lnTo>
                    <a:cubicBezTo>
                      <a:pt x="825500" y="523553"/>
                      <a:pt x="823270" y="518169"/>
                      <a:pt x="819300" y="514200"/>
                    </a:cubicBezTo>
                    <a:cubicBezTo>
                      <a:pt x="815331" y="510230"/>
                      <a:pt x="809947" y="508000"/>
                      <a:pt x="804333" y="508000"/>
                    </a:cubicBezTo>
                    <a:lnTo>
                      <a:pt x="719667" y="508000"/>
                    </a:lnTo>
                    <a:cubicBezTo>
                      <a:pt x="714053" y="508000"/>
                      <a:pt x="708669" y="505770"/>
                      <a:pt x="704700" y="501800"/>
                    </a:cubicBezTo>
                    <a:cubicBezTo>
                      <a:pt x="700730" y="497831"/>
                      <a:pt x="698500" y="492447"/>
                      <a:pt x="698500" y="486833"/>
                    </a:cubicBezTo>
                    <a:lnTo>
                      <a:pt x="698500" y="402167"/>
                    </a:lnTo>
                    <a:close/>
                    <a:moveTo>
                      <a:pt x="465667" y="84667"/>
                    </a:moveTo>
                    <a:lnTo>
                      <a:pt x="465667" y="127000"/>
                    </a:lnTo>
                    <a:lnTo>
                      <a:pt x="84667" y="127000"/>
                    </a:lnTo>
                    <a:cubicBezTo>
                      <a:pt x="37907" y="127000"/>
                      <a:pt x="0" y="164907"/>
                      <a:pt x="0" y="211667"/>
                    </a:cubicBezTo>
                    <a:lnTo>
                      <a:pt x="0" y="931333"/>
                    </a:lnTo>
                    <a:cubicBezTo>
                      <a:pt x="0" y="978093"/>
                      <a:pt x="37907" y="1016000"/>
                      <a:pt x="84667" y="1016000"/>
                    </a:cubicBezTo>
                    <a:lnTo>
                      <a:pt x="1185333" y="1016000"/>
                    </a:lnTo>
                    <a:cubicBezTo>
                      <a:pt x="1232093" y="1016000"/>
                      <a:pt x="1270000" y="978093"/>
                      <a:pt x="1270000" y="931333"/>
                    </a:cubicBezTo>
                    <a:lnTo>
                      <a:pt x="1270000" y="211667"/>
                    </a:lnTo>
                    <a:cubicBezTo>
                      <a:pt x="1270000" y="164907"/>
                      <a:pt x="1232093" y="127000"/>
                      <a:pt x="1185333" y="127000"/>
                    </a:cubicBezTo>
                    <a:lnTo>
                      <a:pt x="804333" y="127000"/>
                    </a:lnTo>
                    <a:lnTo>
                      <a:pt x="804333" y="84667"/>
                    </a:lnTo>
                    <a:cubicBezTo>
                      <a:pt x="804333" y="37907"/>
                      <a:pt x="766427" y="0"/>
                      <a:pt x="719667" y="0"/>
                    </a:cubicBezTo>
                    <a:lnTo>
                      <a:pt x="550333" y="0"/>
                    </a:lnTo>
                    <a:cubicBezTo>
                      <a:pt x="503573" y="0"/>
                      <a:pt x="465667" y="37907"/>
                      <a:pt x="465667" y="84667"/>
                    </a:cubicBezTo>
                    <a:close/>
                    <a:moveTo>
                      <a:pt x="719667" y="84667"/>
                    </a:moveTo>
                    <a:lnTo>
                      <a:pt x="719667" y="127000"/>
                    </a:lnTo>
                    <a:lnTo>
                      <a:pt x="550333" y="127000"/>
                    </a:lnTo>
                    <a:lnTo>
                      <a:pt x="550333" y="84667"/>
                    </a:lnTo>
                    <a:lnTo>
                      <a:pt x="719667" y="84667"/>
                    </a:lnTo>
                    <a:close/>
                    <a:moveTo>
                      <a:pt x="190500" y="211667"/>
                    </a:moveTo>
                    <a:cubicBezTo>
                      <a:pt x="196114" y="211667"/>
                      <a:pt x="201498" y="213897"/>
                      <a:pt x="205467" y="217866"/>
                    </a:cubicBezTo>
                    <a:cubicBezTo>
                      <a:pt x="209437" y="221836"/>
                      <a:pt x="211667" y="227220"/>
                      <a:pt x="211667" y="232833"/>
                    </a:cubicBezTo>
                    <a:lnTo>
                      <a:pt x="211667" y="910167"/>
                    </a:lnTo>
                    <a:cubicBezTo>
                      <a:pt x="211615" y="921820"/>
                      <a:pt x="202153" y="931239"/>
                      <a:pt x="190500" y="931239"/>
                    </a:cubicBezTo>
                    <a:cubicBezTo>
                      <a:pt x="178847" y="931239"/>
                      <a:pt x="169385" y="921820"/>
                      <a:pt x="169333" y="910167"/>
                    </a:cubicBezTo>
                    <a:lnTo>
                      <a:pt x="169333" y="232833"/>
                    </a:lnTo>
                    <a:cubicBezTo>
                      <a:pt x="169333" y="227220"/>
                      <a:pt x="171563" y="221836"/>
                      <a:pt x="175533" y="217866"/>
                    </a:cubicBezTo>
                    <a:cubicBezTo>
                      <a:pt x="179502" y="213897"/>
                      <a:pt x="184886" y="211667"/>
                      <a:pt x="190500" y="211667"/>
                    </a:cubicBezTo>
                    <a:close/>
                    <a:moveTo>
                      <a:pt x="1058333" y="232833"/>
                    </a:moveTo>
                    <a:cubicBezTo>
                      <a:pt x="1058385" y="221180"/>
                      <a:pt x="1067847" y="211761"/>
                      <a:pt x="1079500" y="211761"/>
                    </a:cubicBezTo>
                    <a:cubicBezTo>
                      <a:pt x="1091153" y="211761"/>
                      <a:pt x="1100615" y="221180"/>
                      <a:pt x="1100667" y="232833"/>
                    </a:cubicBezTo>
                    <a:lnTo>
                      <a:pt x="1100667" y="910167"/>
                    </a:lnTo>
                    <a:cubicBezTo>
                      <a:pt x="1100615" y="921820"/>
                      <a:pt x="1091153" y="931239"/>
                      <a:pt x="1079500" y="931239"/>
                    </a:cubicBezTo>
                    <a:cubicBezTo>
                      <a:pt x="1067847" y="931239"/>
                      <a:pt x="1058385" y="921820"/>
                      <a:pt x="1058333" y="910167"/>
                    </a:cubicBezTo>
                    <a:lnTo>
                      <a:pt x="1058333" y="232833"/>
                    </a:lnTo>
                    <a:close/>
                    <a:moveTo>
                      <a:pt x="677333" y="338667"/>
                    </a:moveTo>
                    <a:cubicBezTo>
                      <a:pt x="712403" y="338667"/>
                      <a:pt x="740833" y="367097"/>
                      <a:pt x="740833" y="402167"/>
                    </a:cubicBezTo>
                    <a:lnTo>
                      <a:pt x="740833" y="465667"/>
                    </a:lnTo>
                    <a:lnTo>
                      <a:pt x="804333" y="465667"/>
                    </a:lnTo>
                    <a:cubicBezTo>
                      <a:pt x="821175" y="465667"/>
                      <a:pt x="837326" y="472357"/>
                      <a:pt x="849235" y="484265"/>
                    </a:cubicBezTo>
                    <a:cubicBezTo>
                      <a:pt x="861143" y="496174"/>
                      <a:pt x="867833" y="512325"/>
                      <a:pt x="867833" y="529167"/>
                    </a:cubicBezTo>
                    <a:lnTo>
                      <a:pt x="867833" y="613833"/>
                    </a:lnTo>
                    <a:cubicBezTo>
                      <a:pt x="867833" y="630675"/>
                      <a:pt x="861143" y="646826"/>
                      <a:pt x="849235" y="658735"/>
                    </a:cubicBezTo>
                    <a:cubicBezTo>
                      <a:pt x="837326" y="670643"/>
                      <a:pt x="821175" y="677333"/>
                      <a:pt x="804333" y="677333"/>
                    </a:cubicBezTo>
                    <a:lnTo>
                      <a:pt x="740833" y="677333"/>
                    </a:lnTo>
                    <a:lnTo>
                      <a:pt x="740833" y="740833"/>
                    </a:lnTo>
                    <a:cubicBezTo>
                      <a:pt x="740833" y="775903"/>
                      <a:pt x="712403" y="804333"/>
                      <a:pt x="677333" y="804333"/>
                    </a:cubicBezTo>
                    <a:lnTo>
                      <a:pt x="592667" y="804333"/>
                    </a:lnTo>
                    <a:cubicBezTo>
                      <a:pt x="557597" y="804333"/>
                      <a:pt x="529167" y="775903"/>
                      <a:pt x="529167" y="740833"/>
                    </a:cubicBezTo>
                    <a:lnTo>
                      <a:pt x="529167" y="677333"/>
                    </a:lnTo>
                    <a:lnTo>
                      <a:pt x="465667" y="677333"/>
                    </a:lnTo>
                    <a:cubicBezTo>
                      <a:pt x="448825" y="677333"/>
                      <a:pt x="432674" y="670643"/>
                      <a:pt x="420765" y="658735"/>
                    </a:cubicBezTo>
                    <a:cubicBezTo>
                      <a:pt x="408857" y="646826"/>
                      <a:pt x="402167" y="630675"/>
                      <a:pt x="402167" y="613833"/>
                    </a:cubicBezTo>
                    <a:lnTo>
                      <a:pt x="402167" y="529167"/>
                    </a:lnTo>
                    <a:cubicBezTo>
                      <a:pt x="402167" y="512325"/>
                      <a:pt x="408857" y="496174"/>
                      <a:pt x="420765" y="484265"/>
                    </a:cubicBezTo>
                    <a:cubicBezTo>
                      <a:pt x="432674" y="472357"/>
                      <a:pt x="448825" y="465667"/>
                      <a:pt x="465667" y="465667"/>
                    </a:cubicBezTo>
                    <a:lnTo>
                      <a:pt x="529167" y="465667"/>
                    </a:lnTo>
                    <a:lnTo>
                      <a:pt x="529167" y="402167"/>
                    </a:lnTo>
                    <a:cubicBezTo>
                      <a:pt x="529167" y="367097"/>
                      <a:pt x="557597" y="338667"/>
                      <a:pt x="592667" y="338667"/>
                    </a:cubicBezTo>
                    <a:lnTo>
                      <a:pt x="677333" y="338667"/>
                    </a:ln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12521669" y="4683862"/>
            <a:ext cx="1068410" cy="997182"/>
            <a:chOff x="0" y="0"/>
            <a:chExt cx="1424546" cy="1329577"/>
          </a:xfrm>
        </p:grpSpPr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0" y="0"/>
              <a:ext cx="1424546" cy="1329577"/>
              <a:chOff x="0" y="0"/>
              <a:chExt cx="1270000" cy="118533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-8255" y="-5038"/>
                <a:ext cx="1286552" cy="1198584"/>
              </a:xfrm>
              <a:custGeom>
                <a:avLst/>
                <a:gdLst/>
                <a:ahLst/>
                <a:cxnLst/>
                <a:rect l="l" t="t" r="r" b="b"/>
                <a:pathLst>
                  <a:path w="1286552" h="1198584">
                    <a:moveTo>
                      <a:pt x="621961" y="20193"/>
                    </a:moveTo>
                    <a:cubicBezTo>
                      <a:pt x="628650" y="0"/>
                      <a:pt x="657860" y="0"/>
                      <a:pt x="664549" y="20193"/>
                    </a:cubicBezTo>
                    <a:lnTo>
                      <a:pt x="799084" y="425831"/>
                    </a:lnTo>
                    <a:cubicBezTo>
                      <a:pt x="802090" y="434891"/>
                      <a:pt x="810683" y="440987"/>
                      <a:pt x="820378" y="440987"/>
                    </a:cubicBezTo>
                    <a:lnTo>
                      <a:pt x="1255818" y="440987"/>
                    </a:lnTo>
                    <a:cubicBezTo>
                      <a:pt x="1277493" y="440987"/>
                      <a:pt x="1286552" y="468207"/>
                      <a:pt x="1268942" y="480695"/>
                    </a:cubicBezTo>
                    <a:lnTo>
                      <a:pt x="916728" y="731393"/>
                    </a:lnTo>
                    <a:cubicBezTo>
                      <a:pt x="908898" y="736887"/>
                      <a:pt x="905595" y="746865"/>
                      <a:pt x="908600" y="755947"/>
                    </a:cubicBezTo>
                    <a:lnTo>
                      <a:pt x="1043136" y="1161542"/>
                    </a:lnTo>
                    <a:cubicBezTo>
                      <a:pt x="1049824" y="1181778"/>
                      <a:pt x="1026202" y="1198584"/>
                      <a:pt x="1008676" y="1186096"/>
                    </a:cubicBezTo>
                    <a:lnTo>
                      <a:pt x="656421" y="935398"/>
                    </a:lnTo>
                    <a:cubicBezTo>
                      <a:pt x="648533" y="929810"/>
                      <a:pt x="637977" y="929810"/>
                      <a:pt x="630089" y="935398"/>
                    </a:cubicBezTo>
                    <a:lnTo>
                      <a:pt x="277834" y="1186096"/>
                    </a:lnTo>
                    <a:cubicBezTo>
                      <a:pt x="260265" y="1198584"/>
                      <a:pt x="236686" y="1181778"/>
                      <a:pt x="243374" y="1161542"/>
                    </a:cubicBezTo>
                    <a:lnTo>
                      <a:pt x="377910" y="755904"/>
                    </a:lnTo>
                    <a:cubicBezTo>
                      <a:pt x="380915" y="746823"/>
                      <a:pt x="377612" y="736845"/>
                      <a:pt x="369782" y="731351"/>
                    </a:cubicBezTo>
                    <a:lnTo>
                      <a:pt x="17568" y="480738"/>
                    </a:lnTo>
                    <a:cubicBezTo>
                      <a:pt x="0" y="468249"/>
                      <a:pt x="9017" y="441029"/>
                      <a:pt x="30692" y="441029"/>
                    </a:cubicBezTo>
                    <a:lnTo>
                      <a:pt x="466090" y="441029"/>
                    </a:lnTo>
                    <a:cubicBezTo>
                      <a:pt x="475827" y="441029"/>
                      <a:pt x="484420" y="434933"/>
                      <a:pt x="487426" y="425874"/>
                    </a:cubicBezTo>
                    <a:lnTo>
                      <a:pt x="621961" y="20193"/>
                    </a:ln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244452" y="4953390"/>
            <a:ext cx="1799095" cy="1740216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5780305" y="1028700"/>
            <a:ext cx="7275569" cy="1200567"/>
            <a:chOff x="0" y="0"/>
            <a:chExt cx="9700759" cy="1600756"/>
          </a:xfrm>
        </p:grpSpPr>
        <p:sp>
          <p:nvSpPr>
            <p:cNvPr id="15" name="TextBox 15"/>
            <p:cNvSpPr txBox="1"/>
            <p:nvPr/>
          </p:nvSpPr>
          <p:spPr>
            <a:xfrm>
              <a:off x="0" y="28575"/>
              <a:ext cx="9700759" cy="99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621"/>
                </a:lnSpc>
              </a:pPr>
              <a:r>
                <a:rPr lang="en-US" sz="5110" spc="-51">
                  <a:solidFill>
                    <a:srgbClr val="FFFFFF"/>
                  </a:solidFill>
                  <a:latin typeface="Rubik Medium"/>
                </a:rPr>
                <a:t>Проблема - решение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174909"/>
              <a:ext cx="8721767" cy="443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5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277010" y="6360758"/>
            <a:ext cx="3231371" cy="2318555"/>
            <a:chOff x="0" y="170077"/>
            <a:chExt cx="4308494" cy="3091407"/>
          </a:xfrm>
        </p:grpSpPr>
        <p:sp>
          <p:nvSpPr>
            <p:cNvPr id="18" name="TextBox 18"/>
            <p:cNvSpPr txBox="1"/>
            <p:nvPr/>
          </p:nvSpPr>
          <p:spPr>
            <a:xfrm>
              <a:off x="0" y="170077"/>
              <a:ext cx="4308494" cy="940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20"/>
                </a:lnSpc>
                <a:spcBef>
                  <a:spcPct val="0"/>
                </a:spcBef>
              </a:pPr>
              <a:r>
                <a:rPr lang="ru-RU" sz="4600" dirty="0">
                  <a:solidFill>
                    <a:srgbClr val="1B1B1B"/>
                  </a:solidFill>
                  <a:latin typeface="Montserrat Semi-Bold"/>
                </a:rPr>
                <a:t>П</a:t>
              </a:r>
              <a:r>
                <a:rPr lang="en-US" sz="4600" dirty="0" err="1">
                  <a:solidFill>
                    <a:srgbClr val="1B1B1B"/>
                  </a:solidFill>
                  <a:latin typeface="Montserrat Semi-Bold"/>
                </a:rPr>
                <a:t>роблема</a:t>
              </a:r>
              <a:endParaRPr lang="en-US" sz="4600" dirty="0">
                <a:solidFill>
                  <a:srgbClr val="1B1B1B"/>
                </a:solidFill>
                <a:latin typeface="Montserrat Semi-Bold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381654"/>
              <a:ext cx="4308494" cy="1879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ru-RU" sz="2000" dirty="0">
                  <a:solidFill>
                    <a:srgbClr val="243762"/>
                  </a:solidFill>
                  <a:latin typeface="Montserrat"/>
                </a:rPr>
                <a:t>Отсутствие оперативного доступа к информации о пациенте</a:t>
              </a:r>
              <a:endParaRPr lang="en-US" sz="2000" dirty="0">
                <a:solidFill>
                  <a:srgbClr val="243762"/>
                </a:solidFill>
                <a:latin typeface="Montserrat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440188" y="6338372"/>
            <a:ext cx="3231371" cy="2318543"/>
            <a:chOff x="0" y="0"/>
            <a:chExt cx="4308494" cy="3091391"/>
          </a:xfrm>
        </p:grpSpPr>
        <p:sp>
          <p:nvSpPr>
            <p:cNvPr id="21" name="TextBox 21"/>
            <p:cNvSpPr txBox="1"/>
            <p:nvPr/>
          </p:nvSpPr>
          <p:spPr>
            <a:xfrm>
              <a:off x="0" y="9525"/>
              <a:ext cx="4308494" cy="981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0">
                  <a:solidFill>
                    <a:srgbClr val="1B1B1B"/>
                  </a:solidFill>
                  <a:latin typeface="Montserrat Semi-Bold"/>
                </a:rPr>
                <a:t>Решение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241425"/>
              <a:ext cx="4308494" cy="1849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>
                  <a:solidFill>
                    <a:srgbClr val="243762"/>
                  </a:solidFill>
                  <a:latin typeface="Montserrat"/>
                </a:rPr>
                <a:t>Разработка браслета, содержащего медицинские данные человека.браслета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177462">
            <a:off x="-7282321" y="2075900"/>
            <a:ext cx="16183152" cy="1038422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9026305">
            <a:off x="14601149" y="-2506364"/>
            <a:ext cx="9171943" cy="673720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480234" y="0"/>
            <a:ext cx="9252743" cy="1047230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9531804" y="4507548"/>
            <a:ext cx="7967846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Браслет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оснащён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NFC –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чипом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и QR –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кодом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которые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предоставляют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доступ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к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медицинским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данным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lear Sans Bold"/>
              </a:rPr>
              <a:t>пациента</a:t>
            </a:r>
            <a:r>
              <a:rPr lang="en-US" sz="3200" dirty="0">
                <a:solidFill>
                  <a:srgbClr val="FFFFFF"/>
                </a:solidFill>
                <a:latin typeface="Clear Sans Bold"/>
              </a:rPr>
              <a:t>.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531804" y="862241"/>
            <a:ext cx="4453372" cy="1152814"/>
            <a:chOff x="0" y="0"/>
            <a:chExt cx="5937829" cy="1537086"/>
          </a:xfrm>
        </p:grpSpPr>
        <p:sp>
          <p:nvSpPr>
            <p:cNvPr id="7" name="TextBox 7"/>
            <p:cNvSpPr txBox="1"/>
            <p:nvPr/>
          </p:nvSpPr>
          <p:spPr>
            <a:xfrm>
              <a:off x="0" y="28575"/>
              <a:ext cx="5937829" cy="8980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46"/>
                </a:lnSpc>
              </a:pPr>
              <a:r>
                <a:rPr lang="en-US" sz="4587" spc="-45">
                  <a:solidFill>
                    <a:srgbClr val="FFFFFF"/>
                  </a:solidFill>
                  <a:latin typeface="Rubik Medium Bold"/>
                </a:rPr>
                <a:t>FVP продукта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87754"/>
              <a:ext cx="5338589" cy="467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35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177462">
            <a:off x="-7300867" y="6569982"/>
            <a:ext cx="16183152" cy="1038422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9286337" y="3010843"/>
            <a:ext cx="8813655" cy="5401600"/>
            <a:chOff x="0" y="0"/>
            <a:chExt cx="11751540" cy="7202133"/>
          </a:xfrm>
        </p:grpSpPr>
        <p:sp>
          <p:nvSpPr>
            <p:cNvPr id="4" name="TextBox 4"/>
            <p:cNvSpPr txBox="1"/>
            <p:nvPr/>
          </p:nvSpPr>
          <p:spPr>
            <a:xfrm>
              <a:off x="0" y="806851"/>
              <a:ext cx="11751540" cy="470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19"/>
                </a:lnSpc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1751540" cy="568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32"/>
                </a:lnSpc>
              </a:pPr>
              <a:r>
                <a:rPr lang="en-US" sz="2777">
                  <a:solidFill>
                    <a:srgbClr val="243762"/>
                  </a:solidFill>
                  <a:latin typeface="Clear Sans Bold"/>
                </a:rPr>
                <a:t>Родители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51258"/>
              <a:ext cx="11751540" cy="568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32"/>
                </a:lnSpc>
              </a:pPr>
              <a:r>
                <a:rPr lang="en-US" sz="2777">
                  <a:solidFill>
                    <a:srgbClr val="243762"/>
                  </a:solidFill>
                  <a:latin typeface="Clear Sans Bold"/>
                </a:rPr>
                <a:t>Спортсмены и экстремалы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189198"/>
              <a:ext cx="11751540" cy="470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19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372823"/>
              <a:ext cx="11751540" cy="568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32"/>
                </a:lnSpc>
              </a:pPr>
              <a:r>
                <a:rPr lang="en-US" sz="2777">
                  <a:solidFill>
                    <a:srgbClr val="243762"/>
                  </a:solidFill>
                  <a:latin typeface="Clear Sans Bold"/>
                </a:rPr>
                <a:t>Путешественники (люди в дороге)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728416"/>
              <a:ext cx="11751540" cy="470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19"/>
                </a:lnSpc>
              </a:pPr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912040"/>
              <a:ext cx="11751540" cy="568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32"/>
                </a:lnSpc>
              </a:pPr>
              <a:r>
                <a:rPr lang="en-US" sz="2777">
                  <a:solidFill>
                    <a:srgbClr val="243762"/>
                  </a:solidFill>
                  <a:latin typeface="Clear Sans Bold"/>
                </a:rPr>
                <a:t>Пенсионеры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731802"/>
              <a:ext cx="11751540" cy="470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19"/>
                </a:lnSpc>
              </a:pPr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5915426"/>
              <a:ext cx="11751540" cy="568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32"/>
                </a:lnSpc>
              </a:pPr>
              <a:r>
                <a:rPr lang="en-US" sz="2777">
                  <a:solidFill>
                    <a:srgbClr val="243762"/>
                  </a:solidFill>
                  <a:latin typeface="Clear Sans Bold"/>
                </a:rPr>
                <a:t>Люди с хроническими заболеваниями </a:t>
              </a:r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177462">
            <a:off x="12244392" y="-5753915"/>
            <a:ext cx="16183152" cy="1038422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8710292" y="3079478"/>
            <a:ext cx="289138" cy="28913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376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8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49276" y="771616"/>
            <a:ext cx="8981831" cy="1457519"/>
            <a:chOff x="0" y="0"/>
            <a:chExt cx="11975774" cy="1943358"/>
          </a:xfrm>
        </p:grpSpPr>
        <p:sp>
          <p:nvSpPr>
            <p:cNvPr id="18" name="TextBox 18"/>
            <p:cNvSpPr txBox="1"/>
            <p:nvPr/>
          </p:nvSpPr>
          <p:spPr>
            <a:xfrm>
              <a:off x="0" y="28575"/>
              <a:ext cx="11975774" cy="983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US" sz="5000" spc="-50">
                  <a:solidFill>
                    <a:srgbClr val="243762"/>
                  </a:solidFill>
                  <a:latin typeface="Rubik Medium Bold"/>
                </a:rPr>
                <a:t>Потенциальные заказчики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263696"/>
              <a:ext cx="10767189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10292" y="4218961"/>
            <a:ext cx="289138" cy="28913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3762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8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710292" y="5298674"/>
            <a:ext cx="289138" cy="289138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3762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8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710292" y="6378604"/>
            <a:ext cx="289138" cy="289138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3762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8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710292" y="7614799"/>
            <a:ext cx="289138" cy="289138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3762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8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10413" y="2373703"/>
            <a:ext cx="5256804" cy="7197855"/>
            <a:chOff x="0" y="0"/>
            <a:chExt cx="7009072" cy="9597140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4"/>
            <a:srcRect l="1287" r="1287"/>
            <a:stretch>
              <a:fillRect/>
            </a:stretch>
          </p:blipFill>
          <p:spPr>
            <a:xfrm>
              <a:off x="0" y="0"/>
              <a:ext cx="7009072" cy="4798570"/>
            </a:xfrm>
            <a:prstGeom prst="rect">
              <a:avLst/>
            </a:prstGeom>
          </p:spPr>
        </p:pic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5"/>
            <a:srcRect l="1387" r="1387"/>
            <a:stretch>
              <a:fillRect/>
            </a:stretch>
          </p:blipFill>
          <p:spPr>
            <a:xfrm>
              <a:off x="0" y="4798570"/>
              <a:ext cx="7009072" cy="479857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-5979155" y="-3030640"/>
            <a:ext cx="9740840" cy="715509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892695" y="1028700"/>
            <a:ext cx="10621504" cy="1084269"/>
            <a:chOff x="0" y="0"/>
            <a:chExt cx="14162005" cy="1445692"/>
          </a:xfrm>
        </p:grpSpPr>
        <p:sp>
          <p:nvSpPr>
            <p:cNvPr id="4" name="TextBox 4"/>
            <p:cNvSpPr txBox="1"/>
            <p:nvPr/>
          </p:nvSpPr>
          <p:spPr>
            <a:xfrm>
              <a:off x="0" y="28575"/>
              <a:ext cx="14162005" cy="842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41"/>
                </a:lnSpc>
              </a:pPr>
              <a:r>
                <a:rPr lang="en-US" sz="4310" spc="-43">
                  <a:solidFill>
                    <a:srgbClr val="FFFFFF"/>
                  </a:solidFill>
                  <a:latin typeface="Rubik Medium Bold"/>
                </a:rPr>
                <a:t>Бизнес-модель стартап-проекта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019844"/>
              <a:ext cx="12732788" cy="443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5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67706" y="2274070"/>
            <a:ext cx="14752588" cy="60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  <a:spcBef>
                <a:spcPct val="0"/>
              </a:spcBef>
            </a:pPr>
            <a:r>
              <a:rPr lang="en-US" sz="3363" spc="67">
                <a:solidFill>
                  <a:srgbClr val="FFFFFF"/>
                </a:solidFill>
                <a:latin typeface="Clear Sans Regular"/>
              </a:rPr>
              <a:t>Первоначальное финансирование проекта планируется за счет гранта.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355340" y="3403283"/>
            <a:ext cx="5066791" cy="6205538"/>
            <a:chOff x="0" y="0"/>
            <a:chExt cx="829947" cy="10164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4273051" y="6347897"/>
            <a:ext cx="3231371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900">
                <a:solidFill>
                  <a:srgbClr val="1B1B1B"/>
                </a:solidFill>
                <a:latin typeface="Montserrat Semi-Bold"/>
              </a:rPr>
              <a:t>499 руб.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4359" y="7412713"/>
            <a:ext cx="250874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</a:pPr>
            <a:r>
              <a:rPr lang="en-US" sz="2400" dirty="0" err="1">
                <a:solidFill>
                  <a:srgbClr val="243762"/>
                </a:solidFill>
                <a:latin typeface="Montserrat"/>
              </a:rPr>
              <a:t>Стоимость</a:t>
            </a:r>
            <a:r>
              <a:rPr lang="en-US" sz="2400" dirty="0">
                <a:solidFill>
                  <a:srgbClr val="243762"/>
                </a:solidFill>
                <a:latin typeface="Montserrat"/>
              </a:rPr>
              <a:t> </a:t>
            </a:r>
            <a:r>
              <a:rPr lang="en-US" sz="2400" dirty="0" err="1">
                <a:solidFill>
                  <a:srgbClr val="243762"/>
                </a:solidFill>
                <a:latin typeface="Montserrat"/>
              </a:rPr>
              <a:t>одного</a:t>
            </a:r>
            <a:r>
              <a:rPr lang="en-US" sz="2400" dirty="0">
                <a:solidFill>
                  <a:srgbClr val="243762"/>
                </a:solidFill>
                <a:latin typeface="Montserrat"/>
              </a:rPr>
              <a:t> </a:t>
            </a:r>
            <a:r>
              <a:rPr lang="en-US" sz="2400" dirty="0" err="1">
                <a:solidFill>
                  <a:srgbClr val="243762"/>
                </a:solidFill>
                <a:latin typeface="Montserrat"/>
              </a:rPr>
              <a:t>браслета</a:t>
            </a:r>
            <a:endParaRPr lang="en-US" sz="2400" dirty="0">
              <a:solidFill>
                <a:srgbClr val="243762"/>
              </a:solidFill>
              <a:latin typeface="Montserrat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9144000" y="3403283"/>
            <a:ext cx="5066791" cy="6205538"/>
            <a:chOff x="0" y="0"/>
            <a:chExt cx="829947" cy="10164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0203447" y="6347897"/>
            <a:ext cx="3231371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900">
                <a:solidFill>
                  <a:srgbClr val="1B1B1B"/>
                </a:solidFill>
                <a:latin typeface="Montserrat Semi-Bold"/>
              </a:rPr>
              <a:t>125 руб.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061710" y="7412713"/>
            <a:ext cx="323137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 err="1">
                <a:solidFill>
                  <a:srgbClr val="243762"/>
                </a:solidFill>
                <a:latin typeface="Montserrat"/>
              </a:rPr>
              <a:t>Себестоимость</a:t>
            </a:r>
            <a:r>
              <a:rPr lang="en-US" sz="2400" dirty="0">
                <a:solidFill>
                  <a:srgbClr val="243762"/>
                </a:solidFill>
                <a:latin typeface="Montserrat"/>
              </a:rPr>
              <a:t> </a:t>
            </a:r>
            <a:r>
              <a:rPr lang="en-US" sz="2400" dirty="0" err="1">
                <a:solidFill>
                  <a:srgbClr val="243762"/>
                </a:solidFill>
                <a:latin typeface="Montserrat"/>
              </a:rPr>
              <a:t>одного</a:t>
            </a:r>
            <a:r>
              <a:rPr lang="en-US" sz="2400" dirty="0">
                <a:solidFill>
                  <a:srgbClr val="243762"/>
                </a:solidFill>
                <a:latin typeface="Montserrat"/>
              </a:rPr>
              <a:t> </a:t>
            </a:r>
          </a:p>
          <a:p>
            <a:pPr marL="0" lvl="0" indent="0" algn="ctr">
              <a:lnSpc>
                <a:spcPts val="2800"/>
              </a:lnSpc>
            </a:pPr>
            <a:r>
              <a:rPr lang="en-US" sz="2400" dirty="0" err="1">
                <a:solidFill>
                  <a:srgbClr val="243762"/>
                </a:solidFill>
                <a:latin typeface="Montserrat"/>
              </a:rPr>
              <a:t>браслета</a:t>
            </a:r>
            <a:endParaRPr lang="en-US" sz="2400" dirty="0">
              <a:solidFill>
                <a:srgbClr val="243762"/>
              </a:solidFill>
              <a:latin typeface="Montserrat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271114" y="4934998"/>
            <a:ext cx="1235241" cy="733424"/>
            <a:chOff x="0" y="0"/>
            <a:chExt cx="1424546" cy="845824"/>
          </a:xfrm>
        </p:grpSpPr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0" y="0"/>
              <a:ext cx="1424546" cy="845824"/>
              <a:chOff x="0" y="0"/>
              <a:chExt cx="1270000" cy="75406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270000" cy="754062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54062">
                    <a:moveTo>
                      <a:pt x="635000" y="436562"/>
                    </a:moveTo>
                    <a:cubicBezTo>
                      <a:pt x="656332" y="436658"/>
                      <a:pt x="676084" y="425332"/>
                      <a:pt x="686778" y="406874"/>
                    </a:cubicBezTo>
                    <a:cubicBezTo>
                      <a:pt x="697471" y="388416"/>
                      <a:pt x="697471" y="365647"/>
                      <a:pt x="686778" y="347188"/>
                    </a:cubicBezTo>
                    <a:cubicBezTo>
                      <a:pt x="676084" y="328730"/>
                      <a:pt x="656332" y="317405"/>
                      <a:pt x="635000" y="317500"/>
                    </a:cubicBezTo>
                    <a:cubicBezTo>
                      <a:pt x="602226" y="317647"/>
                      <a:pt x="575734" y="344257"/>
                      <a:pt x="575734" y="377031"/>
                    </a:cubicBezTo>
                    <a:cubicBezTo>
                      <a:pt x="575734" y="409806"/>
                      <a:pt x="602226" y="436416"/>
                      <a:pt x="635000" y="436562"/>
                    </a:cubicBezTo>
                    <a:close/>
                    <a:moveTo>
                      <a:pt x="158750" y="277812"/>
                    </a:moveTo>
                    <a:cubicBezTo>
                      <a:pt x="231150" y="277817"/>
                      <a:pt x="294386" y="228847"/>
                      <a:pt x="312499" y="158750"/>
                    </a:cubicBezTo>
                    <a:lnTo>
                      <a:pt x="957501" y="158750"/>
                    </a:lnTo>
                    <a:cubicBezTo>
                      <a:pt x="975162" y="227211"/>
                      <a:pt x="1037273" y="277812"/>
                      <a:pt x="1111250" y="277812"/>
                    </a:cubicBezTo>
                    <a:lnTo>
                      <a:pt x="1111250" y="476250"/>
                    </a:lnTo>
                    <a:cubicBezTo>
                      <a:pt x="1038850" y="476246"/>
                      <a:pt x="975614" y="525215"/>
                      <a:pt x="957501" y="595312"/>
                    </a:cubicBezTo>
                    <a:lnTo>
                      <a:pt x="312499" y="595312"/>
                    </a:lnTo>
                    <a:cubicBezTo>
                      <a:pt x="294386" y="525215"/>
                      <a:pt x="231150" y="476246"/>
                      <a:pt x="158750" y="476250"/>
                    </a:cubicBezTo>
                    <a:lnTo>
                      <a:pt x="158750" y="277812"/>
                    </a:lnTo>
                    <a:close/>
                    <a:moveTo>
                      <a:pt x="635000" y="476250"/>
                    </a:moveTo>
                    <a:cubicBezTo>
                      <a:pt x="670553" y="476409"/>
                      <a:pt x="703474" y="457533"/>
                      <a:pt x="721296" y="426769"/>
                    </a:cubicBezTo>
                    <a:cubicBezTo>
                      <a:pt x="739119" y="396005"/>
                      <a:pt x="739119" y="358057"/>
                      <a:pt x="721296" y="327293"/>
                    </a:cubicBezTo>
                    <a:cubicBezTo>
                      <a:pt x="703474" y="296530"/>
                      <a:pt x="670553" y="277653"/>
                      <a:pt x="635000" y="277812"/>
                    </a:cubicBezTo>
                    <a:cubicBezTo>
                      <a:pt x="580376" y="278057"/>
                      <a:pt x="536224" y="322407"/>
                      <a:pt x="536224" y="377031"/>
                    </a:cubicBezTo>
                    <a:cubicBezTo>
                      <a:pt x="536224" y="431656"/>
                      <a:pt x="580376" y="476006"/>
                      <a:pt x="635000" y="476250"/>
                    </a:cubicBezTo>
                    <a:close/>
                    <a:moveTo>
                      <a:pt x="0" y="39688"/>
                    </a:moveTo>
                    <a:cubicBezTo>
                      <a:pt x="0" y="17769"/>
                      <a:pt x="17769" y="0"/>
                      <a:pt x="39688" y="0"/>
                    </a:cubicBezTo>
                    <a:lnTo>
                      <a:pt x="1230312" y="0"/>
                    </a:lnTo>
                    <a:cubicBezTo>
                      <a:pt x="1252231" y="0"/>
                      <a:pt x="1270000" y="17769"/>
                      <a:pt x="1270000" y="39688"/>
                    </a:cubicBezTo>
                    <a:lnTo>
                      <a:pt x="1270000" y="714375"/>
                    </a:lnTo>
                    <a:cubicBezTo>
                      <a:pt x="1270000" y="736294"/>
                      <a:pt x="1252231" y="754062"/>
                      <a:pt x="1230312" y="754062"/>
                    </a:cubicBezTo>
                    <a:lnTo>
                      <a:pt x="39688" y="754062"/>
                    </a:lnTo>
                    <a:cubicBezTo>
                      <a:pt x="17769" y="754062"/>
                      <a:pt x="0" y="736294"/>
                      <a:pt x="0" y="714375"/>
                    </a:cubicBezTo>
                    <a:lnTo>
                      <a:pt x="0" y="39688"/>
                    </a:lnTo>
                    <a:close/>
                    <a:moveTo>
                      <a:pt x="276185" y="138827"/>
                    </a:moveTo>
                    <a:cubicBezTo>
                      <a:pt x="265755" y="200818"/>
                      <a:pt x="208929" y="244019"/>
                      <a:pt x="146407" y="237490"/>
                    </a:cubicBezTo>
                    <a:cubicBezTo>
                      <a:pt x="132715" y="236101"/>
                      <a:pt x="119062" y="245705"/>
                      <a:pt x="119062" y="259397"/>
                    </a:cubicBezTo>
                    <a:lnTo>
                      <a:pt x="119062" y="494665"/>
                    </a:lnTo>
                    <a:cubicBezTo>
                      <a:pt x="119062" y="508357"/>
                      <a:pt x="132755" y="518001"/>
                      <a:pt x="146367" y="516572"/>
                    </a:cubicBezTo>
                    <a:cubicBezTo>
                      <a:pt x="208890" y="510044"/>
                      <a:pt x="265715" y="553245"/>
                      <a:pt x="276146" y="615236"/>
                    </a:cubicBezTo>
                    <a:cubicBezTo>
                      <a:pt x="277971" y="626031"/>
                      <a:pt x="286703" y="635000"/>
                      <a:pt x="297656" y="635000"/>
                    </a:cubicBezTo>
                    <a:lnTo>
                      <a:pt x="972344" y="635000"/>
                    </a:lnTo>
                    <a:cubicBezTo>
                      <a:pt x="983298" y="635000"/>
                      <a:pt x="992029" y="626031"/>
                      <a:pt x="993815" y="615236"/>
                    </a:cubicBezTo>
                    <a:cubicBezTo>
                      <a:pt x="1004245" y="553245"/>
                      <a:pt x="1061071" y="510044"/>
                      <a:pt x="1123593" y="516572"/>
                    </a:cubicBezTo>
                    <a:cubicBezTo>
                      <a:pt x="1137245" y="518001"/>
                      <a:pt x="1150938" y="508357"/>
                      <a:pt x="1150938" y="494665"/>
                    </a:cubicBezTo>
                    <a:lnTo>
                      <a:pt x="1150938" y="259397"/>
                    </a:lnTo>
                    <a:cubicBezTo>
                      <a:pt x="1150938" y="245705"/>
                      <a:pt x="1137245" y="236101"/>
                      <a:pt x="1123632" y="237490"/>
                    </a:cubicBezTo>
                    <a:cubicBezTo>
                      <a:pt x="1061110" y="244019"/>
                      <a:pt x="1004285" y="200818"/>
                      <a:pt x="993854" y="138827"/>
                    </a:cubicBezTo>
                    <a:cubicBezTo>
                      <a:pt x="991989" y="128032"/>
                      <a:pt x="983258" y="119062"/>
                      <a:pt x="972344" y="119062"/>
                    </a:cubicBezTo>
                    <a:lnTo>
                      <a:pt x="297656" y="119062"/>
                    </a:lnTo>
                    <a:cubicBezTo>
                      <a:pt x="286703" y="119062"/>
                      <a:pt x="277971" y="128032"/>
                      <a:pt x="276185" y="138827"/>
                    </a:cubicBezTo>
                    <a:close/>
                  </a:path>
                </a:pathLst>
              </a:custGeom>
              <a:solidFill>
                <a:srgbClr val="1B1B1B"/>
              </a:solidFill>
            </p:spPr>
          </p:sp>
        </p:grpSp>
      </p:grpSp>
      <p:grpSp>
        <p:nvGrpSpPr>
          <p:cNvPr id="18" name="Group 18"/>
          <p:cNvGrpSpPr/>
          <p:nvPr/>
        </p:nvGrpSpPr>
        <p:grpSpPr>
          <a:xfrm>
            <a:off x="11143190" y="4755542"/>
            <a:ext cx="1068410" cy="1068410"/>
            <a:chOff x="0" y="0"/>
            <a:chExt cx="1424546" cy="1424546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0" y="0"/>
              <a:ext cx="1424546" cy="1424546"/>
              <a:chOff x="0" y="0"/>
              <a:chExt cx="1270000" cy="127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2566" y="35239"/>
                <a:ext cx="1235232" cy="1235270"/>
              </a:xfrm>
              <a:custGeom>
                <a:avLst/>
                <a:gdLst/>
                <a:ahLst/>
                <a:cxnLst/>
                <a:rect l="l" t="t" r="r" b="b"/>
                <a:pathLst>
                  <a:path w="1235232" h="1235270">
                    <a:moveTo>
                      <a:pt x="1085848" y="1040496"/>
                    </a:moveTo>
                    <a:cubicBezTo>
                      <a:pt x="1085921" y="1024244"/>
                      <a:pt x="1077292" y="1009194"/>
                      <a:pt x="1063228" y="1001047"/>
                    </a:cubicBezTo>
                    <a:cubicBezTo>
                      <a:pt x="1049165" y="992899"/>
                      <a:pt x="1031817" y="992899"/>
                      <a:pt x="1017753" y="1001047"/>
                    </a:cubicBezTo>
                    <a:cubicBezTo>
                      <a:pt x="1003690" y="1009194"/>
                      <a:pt x="995061" y="1024244"/>
                      <a:pt x="995134" y="1040496"/>
                    </a:cubicBezTo>
                    <a:cubicBezTo>
                      <a:pt x="995245" y="1065467"/>
                      <a:pt x="1015520" y="1085651"/>
                      <a:pt x="1040491" y="1085651"/>
                    </a:cubicBezTo>
                    <a:cubicBezTo>
                      <a:pt x="1065462" y="1085651"/>
                      <a:pt x="1085736" y="1065467"/>
                      <a:pt x="1085848" y="1040496"/>
                    </a:cubicBezTo>
                    <a:close/>
                    <a:moveTo>
                      <a:pt x="717729" y="461195"/>
                    </a:moveTo>
                    <a:cubicBezTo>
                      <a:pt x="751333" y="335950"/>
                      <a:pt x="715520" y="202293"/>
                      <a:pt x="623795" y="110630"/>
                    </a:cubicBezTo>
                    <a:cubicBezTo>
                      <a:pt x="551788" y="38455"/>
                      <a:pt x="452678" y="0"/>
                      <a:pt x="350835" y="4721"/>
                    </a:cubicBezTo>
                    <a:cubicBezTo>
                      <a:pt x="315910" y="6308"/>
                      <a:pt x="304118" y="47583"/>
                      <a:pt x="328837" y="72303"/>
                    </a:cubicBezTo>
                    <a:lnTo>
                      <a:pt x="507771" y="251191"/>
                    </a:lnTo>
                    <a:cubicBezTo>
                      <a:pt x="519904" y="263342"/>
                      <a:pt x="524135" y="281303"/>
                      <a:pt x="518702" y="297592"/>
                    </a:cubicBezTo>
                    <a:lnTo>
                      <a:pt x="470624" y="441918"/>
                    </a:lnTo>
                    <a:cubicBezTo>
                      <a:pt x="466098" y="455460"/>
                      <a:pt x="455461" y="466080"/>
                      <a:pt x="441913" y="470584"/>
                    </a:cubicBezTo>
                    <a:lnTo>
                      <a:pt x="297586" y="518708"/>
                    </a:lnTo>
                    <a:cubicBezTo>
                      <a:pt x="281289" y="524129"/>
                      <a:pt x="263327" y="519880"/>
                      <a:pt x="251186" y="507731"/>
                    </a:cubicBezTo>
                    <a:lnTo>
                      <a:pt x="72252" y="328843"/>
                    </a:lnTo>
                    <a:cubicBezTo>
                      <a:pt x="47578" y="304169"/>
                      <a:pt x="6303" y="315916"/>
                      <a:pt x="4715" y="350841"/>
                    </a:cubicBezTo>
                    <a:cubicBezTo>
                      <a:pt x="0" y="452683"/>
                      <a:pt x="38454" y="551790"/>
                      <a:pt x="110624" y="623800"/>
                    </a:cubicBezTo>
                    <a:cubicBezTo>
                      <a:pt x="202287" y="715525"/>
                      <a:pt x="335944" y="751339"/>
                      <a:pt x="461189" y="717735"/>
                    </a:cubicBezTo>
                    <a:lnTo>
                      <a:pt x="908320" y="1164956"/>
                    </a:lnTo>
                    <a:cubicBezTo>
                      <a:pt x="979278" y="1235271"/>
                      <a:pt x="1093725" y="1235005"/>
                      <a:pt x="1164356" y="1164361"/>
                    </a:cubicBezTo>
                    <a:cubicBezTo>
                      <a:pt x="1234986" y="1093718"/>
                      <a:pt x="1235232" y="979272"/>
                      <a:pt x="1164905" y="908326"/>
                    </a:cubicBezTo>
                    <a:lnTo>
                      <a:pt x="717729" y="461195"/>
                    </a:lnTo>
                    <a:close/>
                    <a:moveTo>
                      <a:pt x="949777" y="1040496"/>
                    </a:moveTo>
                    <a:cubicBezTo>
                      <a:pt x="949631" y="1007991"/>
                      <a:pt x="966889" y="977892"/>
                      <a:pt x="995016" y="961597"/>
                    </a:cubicBezTo>
                    <a:cubicBezTo>
                      <a:pt x="1023143" y="945302"/>
                      <a:pt x="1057839" y="945302"/>
                      <a:pt x="1085965" y="961597"/>
                    </a:cubicBezTo>
                    <a:cubicBezTo>
                      <a:pt x="1114092" y="977892"/>
                      <a:pt x="1131350" y="1007991"/>
                      <a:pt x="1131205" y="1040496"/>
                    </a:cubicBezTo>
                    <a:cubicBezTo>
                      <a:pt x="1130982" y="1090438"/>
                      <a:pt x="1090433" y="1130806"/>
                      <a:pt x="1040491" y="1130806"/>
                    </a:cubicBezTo>
                    <a:cubicBezTo>
                      <a:pt x="990549" y="1130806"/>
                      <a:pt x="950000" y="1090438"/>
                      <a:pt x="949777" y="1040496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-3841720" y="-4365709"/>
            <a:ext cx="9740840" cy="715509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181139" y="3024876"/>
            <a:ext cx="12958805" cy="6233424"/>
            <a:chOff x="0" y="0"/>
            <a:chExt cx="2817737" cy="1355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7737" cy="1355384"/>
            </a:xfrm>
            <a:custGeom>
              <a:avLst/>
              <a:gdLst/>
              <a:ahLst/>
              <a:cxnLst/>
              <a:rect l="l" t="t" r="r" b="b"/>
              <a:pathLst>
                <a:path w="2817737" h="1355384">
                  <a:moveTo>
                    <a:pt x="30469" y="0"/>
                  </a:moveTo>
                  <a:lnTo>
                    <a:pt x="2787269" y="0"/>
                  </a:lnTo>
                  <a:cubicBezTo>
                    <a:pt x="2804096" y="0"/>
                    <a:pt x="2817737" y="13641"/>
                    <a:pt x="2817737" y="30469"/>
                  </a:cubicBezTo>
                  <a:lnTo>
                    <a:pt x="2817737" y="1324915"/>
                  </a:lnTo>
                  <a:cubicBezTo>
                    <a:pt x="2817737" y="1341742"/>
                    <a:pt x="2804096" y="1355384"/>
                    <a:pt x="2787269" y="1355384"/>
                  </a:cubicBezTo>
                  <a:lnTo>
                    <a:pt x="30469" y="1355384"/>
                  </a:lnTo>
                  <a:cubicBezTo>
                    <a:pt x="13641" y="1355384"/>
                    <a:pt x="0" y="1341742"/>
                    <a:pt x="0" y="1324915"/>
                  </a:cubicBezTo>
                  <a:lnTo>
                    <a:pt x="0" y="30469"/>
                  </a:lnTo>
                  <a:cubicBezTo>
                    <a:pt x="0" y="13641"/>
                    <a:pt x="13641" y="0"/>
                    <a:pt x="304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10468525" y="5390514"/>
            <a:ext cx="9740840" cy="715509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687978" y="3821666"/>
            <a:ext cx="9945127" cy="175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spc="-179" dirty="0">
                <a:solidFill>
                  <a:srgbClr val="004AAD"/>
                </a:solidFill>
                <a:latin typeface="Poppins Medium Bold"/>
              </a:rPr>
              <a:t>6 196 500 </a:t>
            </a:r>
            <a:r>
              <a:rPr lang="en-US" sz="5600" spc="-179" dirty="0" err="1">
                <a:solidFill>
                  <a:srgbClr val="004AAD"/>
                </a:solidFill>
                <a:latin typeface="Poppins Medium Bold"/>
              </a:rPr>
              <a:t>руб</a:t>
            </a:r>
            <a:r>
              <a:rPr lang="en-US" sz="5600" spc="-179" dirty="0">
                <a:solidFill>
                  <a:srgbClr val="004AAD"/>
                </a:solidFill>
                <a:latin typeface="Poppins Medium Bold"/>
              </a:rPr>
              <a:t> </a:t>
            </a:r>
          </a:p>
          <a:p>
            <a:pPr algn="ctr">
              <a:lnSpc>
                <a:spcPts val="6720"/>
              </a:lnSpc>
            </a:pPr>
            <a:endParaRPr lang="en-US" sz="5600" spc="-179" dirty="0">
              <a:solidFill>
                <a:srgbClr val="004AAD"/>
              </a:solidFill>
              <a:latin typeface="Poppins Medium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3753137" y="1473008"/>
            <a:ext cx="11814807" cy="1159639"/>
            <a:chOff x="0" y="0"/>
            <a:chExt cx="15753077" cy="1546186"/>
          </a:xfrm>
        </p:grpSpPr>
        <p:sp>
          <p:nvSpPr>
            <p:cNvPr id="9" name="TextBox 9"/>
            <p:cNvSpPr txBox="1"/>
            <p:nvPr/>
          </p:nvSpPr>
          <p:spPr>
            <a:xfrm>
              <a:off x="0" y="38100"/>
              <a:ext cx="15753077" cy="891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98"/>
                </a:lnSpc>
              </a:pPr>
              <a:r>
                <a:rPr lang="en-US" sz="4634" spc="-46">
                  <a:solidFill>
                    <a:srgbClr val="FFFFFF"/>
                  </a:solidFill>
                  <a:latin typeface="Rubik Medium Bold"/>
                </a:rPr>
                <a:t> Порядок и структура финансирования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092703"/>
              <a:ext cx="14163290" cy="471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6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877623" y="5196936"/>
            <a:ext cx="9755481" cy="1784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161">
                <a:solidFill>
                  <a:srgbClr val="243762"/>
                </a:solidFill>
                <a:latin typeface="Rubik Medium"/>
              </a:rPr>
              <a:t>Проект социальный. Первоначальное финансирование планируется с помощью грантов и собственных средств.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71762"/>
            <a:ext cx="5066791" cy="6205538"/>
            <a:chOff x="0" y="0"/>
            <a:chExt cx="829947" cy="10164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950484" y="5606852"/>
            <a:ext cx="3231371" cy="2471340"/>
            <a:chOff x="0" y="0"/>
            <a:chExt cx="4308494" cy="3295120"/>
          </a:xfrm>
        </p:grpSpPr>
        <p:sp>
          <p:nvSpPr>
            <p:cNvPr id="5" name="TextBox 5"/>
            <p:cNvSpPr txBox="1"/>
            <p:nvPr/>
          </p:nvSpPr>
          <p:spPr>
            <a:xfrm>
              <a:off x="0" y="9525"/>
              <a:ext cx="4308494" cy="981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0">
                  <a:solidFill>
                    <a:srgbClr val="1B1B1B"/>
                  </a:solidFill>
                  <a:latin typeface="Montserrat Semi-Bold"/>
                </a:rPr>
                <a:t>6,2 млн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45155"/>
              <a:ext cx="4308494" cy="1849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>
                  <a:solidFill>
                    <a:srgbClr val="243762"/>
                  </a:solidFill>
                  <a:latin typeface="Montserrat"/>
                </a:rPr>
                <a:t>По итогам 2021 года россияне приобрели умных часов и фитнес-трекеров. 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42231" y="4273392"/>
            <a:ext cx="2639729" cy="642856"/>
            <a:chOff x="0" y="0"/>
            <a:chExt cx="3519639" cy="857142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0"/>
              <a:ext cx="3519639" cy="857142"/>
              <a:chOff x="0" y="0"/>
              <a:chExt cx="9271000" cy="225777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6351" y="0"/>
                <a:ext cx="9238228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9238228" h="2257821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8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0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7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7482" y="399122"/>
                      <a:pt x="4502249" y="493889"/>
                      <a:pt x="4619149" y="493889"/>
                    </a:cubicBezTo>
                    <a:cubicBezTo>
                      <a:pt x="4736049" y="493889"/>
                      <a:pt x="4830816" y="399122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49" y="0"/>
                      <a:pt x="4619149" y="0"/>
                    </a:cubicBezTo>
                    <a:moveTo>
                      <a:pt x="4399933" y="969998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5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7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3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799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5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0982" y="399122"/>
                      <a:pt x="5835749" y="493889"/>
                      <a:pt x="5952649" y="493889"/>
                    </a:cubicBezTo>
                    <a:cubicBezTo>
                      <a:pt x="6069549" y="493889"/>
                      <a:pt x="6164316" y="399122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49" y="0"/>
                      <a:pt x="5952649" y="0"/>
                    </a:cubicBezTo>
                    <a:moveTo>
                      <a:pt x="5733433" y="969998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5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3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299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5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7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7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</a:path>
                </a:pathLst>
              </a:custGeom>
              <a:solidFill>
                <a:srgbClr val="243762"/>
              </a:solidFill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6610604" y="2671762"/>
            <a:ext cx="5066791" cy="6205538"/>
            <a:chOff x="0" y="0"/>
            <a:chExt cx="829947" cy="10164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7528315" y="5606852"/>
            <a:ext cx="3231371" cy="2471340"/>
            <a:chOff x="0" y="0"/>
            <a:chExt cx="4308494" cy="329512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9525"/>
              <a:ext cx="4308494" cy="981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0">
                  <a:solidFill>
                    <a:srgbClr val="1B1B1B"/>
                  </a:solidFill>
                  <a:latin typeface="Montserrat Semi-Bold"/>
                </a:rPr>
                <a:t>30</a:t>
              </a:r>
              <a:r>
                <a:rPr lang="en-US" sz="4900" u="none">
                  <a:solidFill>
                    <a:srgbClr val="1B1B1B"/>
                  </a:solidFill>
                  <a:latin typeface="Montserrat Semi-Bold"/>
                </a:rPr>
                <a:t>%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445155"/>
              <a:ext cx="4308494" cy="1849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>
                  <a:solidFill>
                    <a:srgbClr val="243762"/>
                  </a:solidFill>
                  <a:latin typeface="Montserrat"/>
                </a:rPr>
                <a:t>Потребителей приобрели устройства для заботы о своём здоровье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192509" y="2671762"/>
            <a:ext cx="5066791" cy="6205538"/>
            <a:chOff x="0" y="0"/>
            <a:chExt cx="829947" cy="10164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29947" cy="1016475"/>
            </a:xfrm>
            <a:custGeom>
              <a:avLst/>
              <a:gdLst/>
              <a:ahLst/>
              <a:cxnLst/>
              <a:rect l="l" t="t" r="r" b="b"/>
              <a:pathLst>
                <a:path w="829947" h="1016475">
                  <a:moveTo>
                    <a:pt x="705487" y="1016475"/>
                  </a:moveTo>
                  <a:lnTo>
                    <a:pt x="124460" y="1016475"/>
                  </a:lnTo>
                  <a:cubicBezTo>
                    <a:pt x="55880" y="1016475"/>
                    <a:pt x="0" y="960595"/>
                    <a:pt x="0" y="8920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487" y="0"/>
                  </a:lnTo>
                  <a:cubicBezTo>
                    <a:pt x="774067" y="0"/>
                    <a:pt x="829947" y="55880"/>
                    <a:pt x="829947" y="124460"/>
                  </a:cubicBezTo>
                  <a:lnTo>
                    <a:pt x="829947" y="892015"/>
                  </a:lnTo>
                  <a:cubicBezTo>
                    <a:pt x="829947" y="960595"/>
                    <a:pt x="774067" y="1016475"/>
                    <a:pt x="705487" y="1016475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3110219" y="5616377"/>
            <a:ext cx="3231371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900">
                <a:solidFill>
                  <a:srgbClr val="1B1B1B"/>
                </a:solidFill>
                <a:latin typeface="Montserrat Semi-Bold"/>
              </a:rPr>
              <a:t>93 000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110219" y="6690718"/>
            <a:ext cx="3231371" cy="1044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</a:pPr>
            <a:r>
              <a:rPr lang="en-US" sz="2000" dirty="0" err="1">
                <a:solidFill>
                  <a:srgbClr val="243762"/>
                </a:solidFill>
                <a:latin typeface="Montserrat"/>
              </a:rPr>
              <a:t>Потенциально</a:t>
            </a:r>
            <a:r>
              <a:rPr lang="en-US" sz="2000" dirty="0">
                <a:solidFill>
                  <a:srgbClr val="243762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243762"/>
                </a:solidFill>
                <a:latin typeface="Montserrat"/>
              </a:rPr>
              <a:t>необходимо</a:t>
            </a:r>
            <a:r>
              <a:rPr lang="en-US" sz="2000" dirty="0">
                <a:solidFill>
                  <a:srgbClr val="243762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243762"/>
                </a:solidFill>
                <a:latin typeface="Montserrat"/>
              </a:rPr>
              <a:t>произвести</a:t>
            </a:r>
            <a:r>
              <a:rPr lang="en-US" sz="2000" dirty="0">
                <a:solidFill>
                  <a:srgbClr val="243762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243762"/>
                </a:solidFill>
                <a:latin typeface="Montserrat"/>
              </a:rPr>
              <a:t>браслетов</a:t>
            </a:r>
            <a:endParaRPr lang="en-US" sz="2000" dirty="0">
              <a:solidFill>
                <a:srgbClr val="243762"/>
              </a:solidFill>
              <a:latin typeface="Montserrat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8305800" y="4175720"/>
            <a:ext cx="1676400" cy="838200"/>
            <a:chOff x="0" y="0"/>
            <a:chExt cx="2235200" cy="1117600"/>
          </a:xfrm>
        </p:grpSpPr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0" y="0"/>
              <a:ext cx="2235200" cy="1117600"/>
              <a:chOff x="0" y="0"/>
              <a:chExt cx="2540000" cy="127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1264333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82800" y="1264333"/>
                    </a:lnTo>
                    <a:cubicBezTo>
                      <a:pt x="2080799" y="816855"/>
                      <a:pt x="1717483" y="455160"/>
                      <a:pt x="1270000" y="455160"/>
                    </a:cubicBezTo>
                    <a:cubicBezTo>
                      <a:pt x="822517" y="455160"/>
                      <a:pt x="459201" y="816855"/>
                      <a:pt x="457200" y="1264333"/>
                    </a:cubicBezTo>
                    <a:close/>
                  </a:path>
                </a:pathLst>
              </a:custGeom>
              <a:solidFill>
                <a:srgbClr val="243762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94286" y="333262"/>
                <a:ext cx="810979" cy="942967"/>
              </a:xfrm>
              <a:custGeom>
                <a:avLst/>
                <a:gdLst/>
                <a:ahLst/>
                <a:cxnLst/>
                <a:rect l="l" t="t" r="r" b="b"/>
                <a:pathLst>
                  <a:path w="810979" h="942967">
                    <a:moveTo>
                      <a:pt x="773518" y="728724"/>
                    </a:moveTo>
                    <a:cubicBezTo>
                      <a:pt x="802705" y="763640"/>
                      <a:pt x="810978" y="811504"/>
                      <a:pt x="795206" y="854192"/>
                    </a:cubicBezTo>
                    <a:cubicBezTo>
                      <a:pt x="779433" y="896880"/>
                      <a:pt x="742026" y="927866"/>
                      <a:pt x="697148" y="935416"/>
                    </a:cubicBezTo>
                    <a:cubicBezTo>
                      <a:pt x="652271" y="942967"/>
                      <a:pt x="606783" y="925929"/>
                      <a:pt x="577910" y="890752"/>
                    </a:cubicBezTo>
                    <a:lnTo>
                      <a:pt x="7492" y="42849"/>
                    </a:lnTo>
                    <a:cubicBezTo>
                      <a:pt x="1654" y="35865"/>
                      <a:pt x="0" y="26292"/>
                      <a:pt x="3154" y="17755"/>
                    </a:cubicBezTo>
                    <a:cubicBezTo>
                      <a:pt x="6309" y="9217"/>
                      <a:pt x="13790" y="3020"/>
                      <a:pt x="22766" y="1510"/>
                    </a:cubicBezTo>
                    <a:cubicBezTo>
                      <a:pt x="31741" y="0"/>
                      <a:pt x="40839" y="3408"/>
                      <a:pt x="46613" y="10443"/>
                    </a:cubicBezTo>
                    <a:lnTo>
                      <a:pt x="773518" y="728724"/>
                    </a:lnTo>
                    <a:close/>
                  </a:path>
                </a:pathLst>
              </a:custGeom>
              <a:solidFill>
                <a:srgbClr val="191919"/>
              </a:solidFill>
            </p:spPr>
          </p:sp>
        </p:grpSp>
      </p:grpSp>
      <p:grpSp>
        <p:nvGrpSpPr>
          <p:cNvPr id="23" name="Group 23"/>
          <p:cNvGrpSpPr/>
          <p:nvPr/>
        </p:nvGrpSpPr>
        <p:grpSpPr>
          <a:xfrm>
            <a:off x="14191699" y="4277636"/>
            <a:ext cx="1068410" cy="634368"/>
            <a:chOff x="0" y="0"/>
            <a:chExt cx="1424546" cy="845824"/>
          </a:xfrm>
        </p:grpSpPr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0" y="0"/>
              <a:ext cx="1424546" cy="845824"/>
              <a:chOff x="0" y="0"/>
              <a:chExt cx="1270000" cy="75406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270000" cy="754062"/>
              </a:xfrm>
              <a:custGeom>
                <a:avLst/>
                <a:gdLst/>
                <a:ahLst/>
                <a:cxnLst/>
                <a:rect l="l" t="t" r="r" b="b"/>
                <a:pathLst>
                  <a:path w="1270000" h="754062">
                    <a:moveTo>
                      <a:pt x="635000" y="436562"/>
                    </a:moveTo>
                    <a:cubicBezTo>
                      <a:pt x="656332" y="436658"/>
                      <a:pt x="676084" y="425332"/>
                      <a:pt x="686778" y="406874"/>
                    </a:cubicBezTo>
                    <a:cubicBezTo>
                      <a:pt x="697471" y="388416"/>
                      <a:pt x="697471" y="365647"/>
                      <a:pt x="686778" y="347188"/>
                    </a:cubicBezTo>
                    <a:cubicBezTo>
                      <a:pt x="676084" y="328730"/>
                      <a:pt x="656332" y="317405"/>
                      <a:pt x="635000" y="317500"/>
                    </a:cubicBezTo>
                    <a:cubicBezTo>
                      <a:pt x="602226" y="317647"/>
                      <a:pt x="575734" y="344257"/>
                      <a:pt x="575734" y="377031"/>
                    </a:cubicBezTo>
                    <a:cubicBezTo>
                      <a:pt x="575734" y="409806"/>
                      <a:pt x="602226" y="436416"/>
                      <a:pt x="635000" y="436562"/>
                    </a:cubicBezTo>
                    <a:close/>
                    <a:moveTo>
                      <a:pt x="158750" y="277812"/>
                    </a:moveTo>
                    <a:cubicBezTo>
                      <a:pt x="231150" y="277817"/>
                      <a:pt x="294386" y="228847"/>
                      <a:pt x="312499" y="158750"/>
                    </a:cubicBezTo>
                    <a:lnTo>
                      <a:pt x="957501" y="158750"/>
                    </a:lnTo>
                    <a:cubicBezTo>
                      <a:pt x="975162" y="227211"/>
                      <a:pt x="1037273" y="277812"/>
                      <a:pt x="1111250" y="277812"/>
                    </a:cubicBezTo>
                    <a:lnTo>
                      <a:pt x="1111250" y="476250"/>
                    </a:lnTo>
                    <a:cubicBezTo>
                      <a:pt x="1038850" y="476246"/>
                      <a:pt x="975614" y="525215"/>
                      <a:pt x="957501" y="595312"/>
                    </a:cubicBezTo>
                    <a:lnTo>
                      <a:pt x="312499" y="595312"/>
                    </a:lnTo>
                    <a:cubicBezTo>
                      <a:pt x="294386" y="525215"/>
                      <a:pt x="231150" y="476246"/>
                      <a:pt x="158750" y="476250"/>
                    </a:cubicBezTo>
                    <a:lnTo>
                      <a:pt x="158750" y="277812"/>
                    </a:lnTo>
                    <a:close/>
                    <a:moveTo>
                      <a:pt x="635000" y="476250"/>
                    </a:moveTo>
                    <a:cubicBezTo>
                      <a:pt x="670553" y="476409"/>
                      <a:pt x="703474" y="457533"/>
                      <a:pt x="721296" y="426769"/>
                    </a:cubicBezTo>
                    <a:cubicBezTo>
                      <a:pt x="739119" y="396005"/>
                      <a:pt x="739119" y="358057"/>
                      <a:pt x="721296" y="327293"/>
                    </a:cubicBezTo>
                    <a:cubicBezTo>
                      <a:pt x="703474" y="296530"/>
                      <a:pt x="670553" y="277653"/>
                      <a:pt x="635000" y="277812"/>
                    </a:cubicBezTo>
                    <a:cubicBezTo>
                      <a:pt x="580376" y="278057"/>
                      <a:pt x="536224" y="322407"/>
                      <a:pt x="536224" y="377031"/>
                    </a:cubicBezTo>
                    <a:cubicBezTo>
                      <a:pt x="536224" y="431656"/>
                      <a:pt x="580376" y="476006"/>
                      <a:pt x="635000" y="476250"/>
                    </a:cubicBezTo>
                    <a:close/>
                    <a:moveTo>
                      <a:pt x="0" y="39688"/>
                    </a:moveTo>
                    <a:cubicBezTo>
                      <a:pt x="0" y="17769"/>
                      <a:pt x="17769" y="0"/>
                      <a:pt x="39688" y="0"/>
                    </a:cubicBezTo>
                    <a:lnTo>
                      <a:pt x="1230312" y="0"/>
                    </a:lnTo>
                    <a:cubicBezTo>
                      <a:pt x="1252231" y="0"/>
                      <a:pt x="1270000" y="17769"/>
                      <a:pt x="1270000" y="39688"/>
                    </a:cubicBezTo>
                    <a:lnTo>
                      <a:pt x="1270000" y="714375"/>
                    </a:lnTo>
                    <a:cubicBezTo>
                      <a:pt x="1270000" y="736294"/>
                      <a:pt x="1252231" y="754062"/>
                      <a:pt x="1230312" y="754062"/>
                    </a:cubicBezTo>
                    <a:lnTo>
                      <a:pt x="39688" y="754062"/>
                    </a:lnTo>
                    <a:cubicBezTo>
                      <a:pt x="17769" y="754062"/>
                      <a:pt x="0" y="736294"/>
                      <a:pt x="0" y="714375"/>
                    </a:cubicBezTo>
                    <a:lnTo>
                      <a:pt x="0" y="39688"/>
                    </a:lnTo>
                    <a:close/>
                    <a:moveTo>
                      <a:pt x="276185" y="138827"/>
                    </a:moveTo>
                    <a:cubicBezTo>
                      <a:pt x="265755" y="200818"/>
                      <a:pt x="208929" y="244019"/>
                      <a:pt x="146407" y="237490"/>
                    </a:cubicBezTo>
                    <a:cubicBezTo>
                      <a:pt x="132715" y="236101"/>
                      <a:pt x="119062" y="245705"/>
                      <a:pt x="119062" y="259397"/>
                    </a:cubicBezTo>
                    <a:lnTo>
                      <a:pt x="119062" y="494665"/>
                    </a:lnTo>
                    <a:cubicBezTo>
                      <a:pt x="119062" y="508357"/>
                      <a:pt x="132755" y="518001"/>
                      <a:pt x="146367" y="516572"/>
                    </a:cubicBezTo>
                    <a:cubicBezTo>
                      <a:pt x="208890" y="510044"/>
                      <a:pt x="265715" y="553245"/>
                      <a:pt x="276146" y="615236"/>
                    </a:cubicBezTo>
                    <a:cubicBezTo>
                      <a:pt x="277971" y="626031"/>
                      <a:pt x="286703" y="635000"/>
                      <a:pt x="297656" y="635000"/>
                    </a:cubicBezTo>
                    <a:lnTo>
                      <a:pt x="972344" y="635000"/>
                    </a:lnTo>
                    <a:cubicBezTo>
                      <a:pt x="983298" y="635000"/>
                      <a:pt x="992029" y="626031"/>
                      <a:pt x="993815" y="615236"/>
                    </a:cubicBezTo>
                    <a:cubicBezTo>
                      <a:pt x="1004245" y="553245"/>
                      <a:pt x="1061071" y="510044"/>
                      <a:pt x="1123593" y="516572"/>
                    </a:cubicBezTo>
                    <a:cubicBezTo>
                      <a:pt x="1137245" y="518001"/>
                      <a:pt x="1150938" y="508357"/>
                      <a:pt x="1150938" y="494665"/>
                    </a:cubicBezTo>
                    <a:lnTo>
                      <a:pt x="1150938" y="259397"/>
                    </a:lnTo>
                    <a:cubicBezTo>
                      <a:pt x="1150938" y="245705"/>
                      <a:pt x="1137245" y="236101"/>
                      <a:pt x="1123632" y="237490"/>
                    </a:cubicBezTo>
                    <a:cubicBezTo>
                      <a:pt x="1061110" y="244019"/>
                      <a:pt x="1004285" y="200818"/>
                      <a:pt x="993854" y="138827"/>
                    </a:cubicBezTo>
                    <a:cubicBezTo>
                      <a:pt x="991989" y="128032"/>
                      <a:pt x="983258" y="119062"/>
                      <a:pt x="972344" y="119062"/>
                    </a:cubicBezTo>
                    <a:lnTo>
                      <a:pt x="297656" y="119062"/>
                    </a:lnTo>
                    <a:cubicBezTo>
                      <a:pt x="286703" y="119062"/>
                      <a:pt x="277971" y="128032"/>
                      <a:pt x="276185" y="138827"/>
                    </a:cubicBezTo>
                    <a:close/>
                  </a:path>
                </a:pathLst>
              </a:custGeom>
              <a:solidFill>
                <a:srgbClr val="243762"/>
              </a:solidFill>
            </p:spPr>
          </p:sp>
        </p:grpSp>
      </p:grpSp>
      <p:grpSp>
        <p:nvGrpSpPr>
          <p:cNvPr id="26" name="Group 26"/>
          <p:cNvGrpSpPr/>
          <p:nvPr/>
        </p:nvGrpSpPr>
        <p:grpSpPr>
          <a:xfrm>
            <a:off x="4553332" y="1028700"/>
            <a:ext cx="9181335" cy="1159639"/>
            <a:chOff x="0" y="0"/>
            <a:chExt cx="12241781" cy="1546186"/>
          </a:xfrm>
        </p:grpSpPr>
        <p:sp>
          <p:nvSpPr>
            <p:cNvPr id="27" name="TextBox 27"/>
            <p:cNvSpPr txBox="1"/>
            <p:nvPr/>
          </p:nvSpPr>
          <p:spPr>
            <a:xfrm>
              <a:off x="0" y="38100"/>
              <a:ext cx="12241781" cy="891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98"/>
                </a:lnSpc>
              </a:pPr>
              <a:r>
                <a:rPr lang="en-US" sz="4634" spc="-46">
                  <a:solidFill>
                    <a:srgbClr val="FFFFFF"/>
                  </a:solidFill>
                  <a:latin typeface="Rubik Medium Bold"/>
                </a:rPr>
                <a:t>Оценка потенциала «рынка»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092703"/>
              <a:ext cx="11006350" cy="471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66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85621" y="1865491"/>
            <a:ext cx="2779014" cy="2429961"/>
          </a:xfrm>
          <a:prstGeom prst="rect">
            <a:avLst/>
          </a:prstGeom>
          <a:solidFill>
            <a:srgbClr val="86EAE9">
              <a:alpha val="19608"/>
            </a:srgbClr>
          </a:solidFill>
        </p:spPr>
      </p:sp>
      <p:sp>
        <p:nvSpPr>
          <p:cNvPr id="3" name="AutoShape 3"/>
          <p:cNvSpPr/>
          <p:nvPr/>
        </p:nvSpPr>
        <p:spPr>
          <a:xfrm>
            <a:off x="12108883" y="1865491"/>
            <a:ext cx="2781416" cy="2429961"/>
          </a:xfrm>
          <a:prstGeom prst="rect">
            <a:avLst/>
          </a:prstGeom>
          <a:solidFill>
            <a:srgbClr val="86EAE9">
              <a:alpha val="19608"/>
            </a:srgbClr>
          </a:solidFill>
        </p:spPr>
      </p:sp>
      <p:sp>
        <p:nvSpPr>
          <p:cNvPr id="4" name="AutoShape 4"/>
          <p:cNvSpPr/>
          <p:nvPr/>
        </p:nvSpPr>
        <p:spPr>
          <a:xfrm>
            <a:off x="9203068" y="1865491"/>
            <a:ext cx="2781416" cy="2448677"/>
          </a:xfrm>
          <a:prstGeom prst="rect">
            <a:avLst/>
          </a:prstGeom>
          <a:solidFill>
            <a:srgbClr val="86EAE9">
              <a:alpha val="19608"/>
            </a:srgbClr>
          </a:solidFill>
        </p:spPr>
      </p:sp>
      <p:sp>
        <p:nvSpPr>
          <p:cNvPr id="5" name="AutoShape 5"/>
          <p:cNvSpPr/>
          <p:nvPr/>
        </p:nvSpPr>
        <p:spPr>
          <a:xfrm>
            <a:off x="6297252" y="1865491"/>
            <a:ext cx="2781416" cy="2429961"/>
          </a:xfrm>
          <a:prstGeom prst="rect">
            <a:avLst/>
          </a:prstGeom>
          <a:solidFill>
            <a:srgbClr val="37C9EF">
              <a:alpha val="19608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3391436" y="1865491"/>
            <a:ext cx="2781416" cy="2429961"/>
          </a:xfrm>
          <a:prstGeom prst="rect">
            <a:avLst/>
          </a:prstGeom>
          <a:solidFill>
            <a:srgbClr val="86EAE9">
              <a:alpha val="19608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15017783" y="1865491"/>
            <a:ext cx="2781416" cy="2429961"/>
          </a:xfrm>
          <a:prstGeom prst="rect">
            <a:avLst/>
          </a:prstGeom>
          <a:solidFill>
            <a:srgbClr val="2C92D5">
              <a:alpha val="19608"/>
            </a:srgbClr>
          </a:solidFill>
        </p:spPr>
      </p:sp>
      <p:grpSp>
        <p:nvGrpSpPr>
          <p:cNvPr id="8" name="Group 8"/>
          <p:cNvGrpSpPr/>
          <p:nvPr/>
        </p:nvGrpSpPr>
        <p:grpSpPr>
          <a:xfrm>
            <a:off x="5977083" y="774787"/>
            <a:ext cx="7610651" cy="1218603"/>
            <a:chOff x="0" y="0"/>
            <a:chExt cx="10147534" cy="1624804"/>
          </a:xfrm>
        </p:grpSpPr>
        <p:sp>
          <p:nvSpPr>
            <p:cNvPr id="9" name="TextBox 9"/>
            <p:cNvSpPr txBox="1"/>
            <p:nvPr/>
          </p:nvSpPr>
          <p:spPr>
            <a:xfrm>
              <a:off x="0" y="1071930"/>
              <a:ext cx="10147534" cy="5596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40"/>
                </a:lnSpc>
              </a:pPr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147534" cy="9038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1"/>
                </a:lnSpc>
              </a:pPr>
              <a:r>
                <a:rPr lang="en-US" sz="2100" spc="63">
                  <a:solidFill>
                    <a:srgbClr val="191919"/>
                  </a:solidFill>
                  <a:latin typeface="Clear Sans Bold"/>
                </a:rPr>
                <a:t>КАЛЕНДАРНЫЙ ПЛАН СТАРТАП-ПРОЕКТА </a:t>
              </a:r>
            </a:p>
            <a:p>
              <a:pPr marL="0" lvl="0" indent="0" algn="ctr">
                <a:lnSpc>
                  <a:spcPts val="2751"/>
                </a:lnSpc>
                <a:spcBef>
                  <a:spcPct val="0"/>
                </a:spcBef>
              </a:pPr>
              <a:endParaRPr lang="en-US" sz="2100" spc="63">
                <a:solidFill>
                  <a:srgbClr val="191919"/>
                </a:solidFill>
                <a:latin typeface="Clear Sans Bol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7824" y="2221989"/>
            <a:ext cx="2157009" cy="976277"/>
            <a:chOff x="0" y="0"/>
            <a:chExt cx="2876012" cy="1301702"/>
          </a:xfrm>
        </p:grpSpPr>
        <p:sp>
          <p:nvSpPr>
            <p:cNvPr id="12" name="TextBox 12"/>
            <p:cNvSpPr txBox="1"/>
            <p:nvPr/>
          </p:nvSpPr>
          <p:spPr>
            <a:xfrm>
              <a:off x="0" y="695530"/>
              <a:ext cx="2876012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876012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1 месяц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703640" y="2872676"/>
            <a:ext cx="2157009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Разработка тех. документации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03640" y="2212464"/>
            <a:ext cx="2157009" cy="29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404"/>
              </a:lnSpc>
              <a:spcBef>
                <a:spcPct val="0"/>
              </a:spcBef>
            </a:pPr>
            <a:r>
              <a:rPr lang="en-US" sz="1863" spc="72">
                <a:solidFill>
                  <a:srgbClr val="191919"/>
                </a:solidFill>
                <a:latin typeface="Clear Sans Regular"/>
              </a:rPr>
              <a:t>0,5 месяца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531405" y="2872676"/>
            <a:ext cx="2313111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Разработка макета и интерфейса продукта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09455" y="2212464"/>
            <a:ext cx="2157009" cy="29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404"/>
              </a:lnSpc>
              <a:spcBef>
                <a:spcPct val="0"/>
              </a:spcBef>
            </a:pPr>
            <a:r>
              <a:rPr lang="en-US" sz="1863" spc="72">
                <a:solidFill>
                  <a:srgbClr val="191919"/>
                </a:solidFill>
                <a:latin typeface="Clear Sans Regular Bold"/>
              </a:rPr>
              <a:t>0,5 месяца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54791" y="2872676"/>
            <a:ext cx="2157009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Участие в конкурсе на грант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15271" y="2212464"/>
            <a:ext cx="2157009" cy="29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404"/>
              </a:lnSpc>
              <a:spcBef>
                <a:spcPct val="0"/>
              </a:spcBef>
            </a:pPr>
            <a:r>
              <a:rPr lang="en-US" sz="1863" spc="72">
                <a:solidFill>
                  <a:srgbClr val="191919"/>
                </a:solidFill>
                <a:latin typeface="Clear Sans Regular"/>
              </a:rPr>
              <a:t>1 месяц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394054" y="2872676"/>
            <a:ext cx="215700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Заключение необходимых договоров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2170" y="2872676"/>
            <a:ext cx="215700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Разработка бизнес-плана и бизнес-стратегии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366549" y="2872676"/>
            <a:ext cx="2157009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Производство партии браслетов 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81412" y="4295452"/>
            <a:ext cx="2779014" cy="1176103"/>
          </a:xfrm>
          <a:prstGeom prst="rect">
            <a:avLst/>
          </a:prstGeom>
          <a:solidFill>
            <a:srgbClr val="86EAE9"/>
          </a:solidFill>
        </p:spPr>
      </p:sp>
      <p:grpSp>
        <p:nvGrpSpPr>
          <p:cNvPr id="24" name="Group 24"/>
          <p:cNvGrpSpPr/>
          <p:nvPr/>
        </p:nvGrpSpPr>
        <p:grpSpPr>
          <a:xfrm>
            <a:off x="1296628" y="4688483"/>
            <a:ext cx="1346178" cy="976277"/>
            <a:chOff x="0" y="0"/>
            <a:chExt cx="1794904" cy="1301702"/>
          </a:xfrm>
        </p:grpSpPr>
        <p:sp>
          <p:nvSpPr>
            <p:cNvPr id="25" name="TextBox 25"/>
            <p:cNvSpPr txBox="1"/>
            <p:nvPr/>
          </p:nvSpPr>
          <p:spPr>
            <a:xfrm>
              <a:off x="0" y="695530"/>
              <a:ext cx="1794904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1794904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0 рублей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3394184" y="4314167"/>
            <a:ext cx="2781416" cy="1177119"/>
          </a:xfrm>
          <a:prstGeom prst="rect">
            <a:avLst/>
          </a:prstGeom>
          <a:solidFill>
            <a:srgbClr val="86EAE9"/>
          </a:solidFill>
        </p:spPr>
      </p:sp>
      <p:grpSp>
        <p:nvGrpSpPr>
          <p:cNvPr id="28" name="Group 28"/>
          <p:cNvGrpSpPr/>
          <p:nvPr/>
        </p:nvGrpSpPr>
        <p:grpSpPr>
          <a:xfrm>
            <a:off x="4202443" y="4707198"/>
            <a:ext cx="1346178" cy="976277"/>
            <a:chOff x="0" y="0"/>
            <a:chExt cx="1794904" cy="1301702"/>
          </a:xfrm>
        </p:grpSpPr>
        <p:sp>
          <p:nvSpPr>
            <p:cNvPr id="29" name="TextBox 29"/>
            <p:cNvSpPr txBox="1"/>
            <p:nvPr/>
          </p:nvSpPr>
          <p:spPr>
            <a:xfrm>
              <a:off x="0" y="695530"/>
              <a:ext cx="1794904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1794904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0 рублей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6297252" y="4314167"/>
            <a:ext cx="2781416" cy="1177119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32" name="Group 32"/>
          <p:cNvGrpSpPr/>
          <p:nvPr/>
        </p:nvGrpSpPr>
        <p:grpSpPr>
          <a:xfrm>
            <a:off x="6924230" y="4707198"/>
            <a:ext cx="1816902" cy="976277"/>
            <a:chOff x="0" y="0"/>
            <a:chExt cx="2422536" cy="1301702"/>
          </a:xfrm>
        </p:grpSpPr>
        <p:sp>
          <p:nvSpPr>
            <p:cNvPr id="33" name="TextBox 33"/>
            <p:cNvSpPr txBox="1"/>
            <p:nvPr/>
          </p:nvSpPr>
          <p:spPr>
            <a:xfrm>
              <a:off x="0" y="695530"/>
              <a:ext cx="2422536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2422536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30 000 рублей</a:t>
              </a:r>
            </a:p>
          </p:txBody>
        </p:sp>
      </p:grpSp>
      <p:sp>
        <p:nvSpPr>
          <p:cNvPr id="35" name="AutoShape 35"/>
          <p:cNvSpPr/>
          <p:nvPr/>
        </p:nvSpPr>
        <p:spPr>
          <a:xfrm>
            <a:off x="9209678" y="4323525"/>
            <a:ext cx="2781416" cy="1177119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36" name="TextBox 36"/>
          <p:cNvSpPr txBox="1"/>
          <p:nvPr/>
        </p:nvSpPr>
        <p:spPr>
          <a:xfrm>
            <a:off x="12690854" y="2212464"/>
            <a:ext cx="2157009" cy="29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404"/>
              </a:lnSpc>
              <a:spcBef>
                <a:spcPct val="0"/>
              </a:spcBef>
            </a:pPr>
            <a:r>
              <a:rPr lang="en-US" sz="1863" spc="72">
                <a:solidFill>
                  <a:srgbClr val="191919"/>
                </a:solidFill>
                <a:latin typeface="Clear Sans Regular"/>
              </a:rPr>
              <a:t>1 месяц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638930" y="2212464"/>
            <a:ext cx="2157009" cy="29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404"/>
              </a:lnSpc>
              <a:spcBef>
                <a:spcPct val="0"/>
              </a:spcBef>
            </a:pPr>
            <a:r>
              <a:rPr lang="en-US" sz="1863" spc="72">
                <a:solidFill>
                  <a:srgbClr val="191919"/>
                </a:solidFill>
                <a:latin typeface="Clear Sans Regular Bold"/>
              </a:rPr>
              <a:t>0,5 месяца</a:t>
            </a:r>
          </a:p>
        </p:txBody>
      </p:sp>
      <p:sp>
        <p:nvSpPr>
          <p:cNvPr id="38" name="AutoShape 38"/>
          <p:cNvSpPr/>
          <p:nvPr/>
        </p:nvSpPr>
        <p:spPr>
          <a:xfrm>
            <a:off x="12112746" y="4294435"/>
            <a:ext cx="2781416" cy="1177119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39" name="AutoShape 39"/>
          <p:cNvSpPr/>
          <p:nvPr/>
        </p:nvSpPr>
        <p:spPr>
          <a:xfrm>
            <a:off x="15025172" y="4294435"/>
            <a:ext cx="2781416" cy="1177119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40" name="Group 40"/>
          <p:cNvGrpSpPr/>
          <p:nvPr/>
        </p:nvGrpSpPr>
        <p:grpSpPr>
          <a:xfrm>
            <a:off x="9918516" y="4725914"/>
            <a:ext cx="1346178" cy="976277"/>
            <a:chOff x="0" y="0"/>
            <a:chExt cx="1794904" cy="1301702"/>
          </a:xfrm>
        </p:grpSpPr>
        <p:sp>
          <p:nvSpPr>
            <p:cNvPr id="41" name="TextBox 41"/>
            <p:cNvSpPr txBox="1"/>
            <p:nvPr/>
          </p:nvSpPr>
          <p:spPr>
            <a:xfrm>
              <a:off x="0" y="695530"/>
              <a:ext cx="1794904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1794904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0 рублей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936240" y="4725914"/>
            <a:ext cx="1346178" cy="967949"/>
            <a:chOff x="0" y="0"/>
            <a:chExt cx="1794904" cy="1290599"/>
          </a:xfrm>
        </p:grpSpPr>
        <p:sp>
          <p:nvSpPr>
            <p:cNvPr id="44" name="TextBox 44"/>
            <p:cNvSpPr txBox="1"/>
            <p:nvPr/>
          </p:nvSpPr>
          <p:spPr>
            <a:xfrm>
              <a:off x="0" y="696165"/>
              <a:ext cx="1794904" cy="405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794904" cy="387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000000"/>
                  </a:solidFill>
                  <a:latin typeface="Clear Sans Regular Bold"/>
                </a:rPr>
                <a:t>0 рублей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5700334" y="4688483"/>
            <a:ext cx="1816902" cy="974133"/>
            <a:chOff x="0" y="0"/>
            <a:chExt cx="2422536" cy="1298844"/>
          </a:xfrm>
        </p:grpSpPr>
        <p:sp>
          <p:nvSpPr>
            <p:cNvPr id="47" name="TextBox 47"/>
            <p:cNvSpPr txBox="1"/>
            <p:nvPr/>
          </p:nvSpPr>
          <p:spPr>
            <a:xfrm>
              <a:off x="0" y="696165"/>
              <a:ext cx="2422536" cy="413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2422536" cy="387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000000"/>
                  </a:solidFill>
                  <a:latin typeface="Clear Sans Regular Bold"/>
                </a:rPr>
                <a:t>62 500 рублей</a:t>
              </a:r>
            </a:p>
          </p:txBody>
        </p:sp>
      </p:grpSp>
      <p:sp>
        <p:nvSpPr>
          <p:cNvPr id="49" name="AutoShape 49"/>
          <p:cNvSpPr/>
          <p:nvPr/>
        </p:nvSpPr>
        <p:spPr>
          <a:xfrm>
            <a:off x="3459046" y="5930791"/>
            <a:ext cx="2779014" cy="2429961"/>
          </a:xfrm>
          <a:prstGeom prst="rect">
            <a:avLst/>
          </a:prstGeom>
          <a:solidFill>
            <a:srgbClr val="37C9EF">
              <a:alpha val="19608"/>
            </a:srgbClr>
          </a:solidFill>
        </p:spPr>
      </p:sp>
      <p:sp>
        <p:nvSpPr>
          <p:cNvPr id="50" name="AutoShape 50"/>
          <p:cNvSpPr/>
          <p:nvPr/>
        </p:nvSpPr>
        <p:spPr>
          <a:xfrm>
            <a:off x="12176493" y="5930791"/>
            <a:ext cx="2781416" cy="2448677"/>
          </a:xfrm>
          <a:prstGeom prst="rect">
            <a:avLst/>
          </a:prstGeom>
          <a:solidFill>
            <a:srgbClr val="243762">
              <a:alpha val="19608"/>
            </a:srgbClr>
          </a:solidFill>
        </p:spPr>
      </p:sp>
      <p:sp>
        <p:nvSpPr>
          <p:cNvPr id="51" name="AutoShape 51"/>
          <p:cNvSpPr/>
          <p:nvPr/>
        </p:nvSpPr>
        <p:spPr>
          <a:xfrm>
            <a:off x="9270677" y="5930791"/>
            <a:ext cx="2781416" cy="2429961"/>
          </a:xfrm>
          <a:prstGeom prst="rect">
            <a:avLst/>
          </a:prstGeom>
          <a:solidFill>
            <a:srgbClr val="004AAD">
              <a:alpha val="19608"/>
            </a:srgbClr>
          </a:solidFill>
        </p:spPr>
      </p:sp>
      <p:sp>
        <p:nvSpPr>
          <p:cNvPr id="52" name="AutoShape 52"/>
          <p:cNvSpPr/>
          <p:nvPr/>
        </p:nvSpPr>
        <p:spPr>
          <a:xfrm>
            <a:off x="6364862" y="5930791"/>
            <a:ext cx="2781416" cy="2429961"/>
          </a:xfrm>
          <a:prstGeom prst="rect">
            <a:avLst/>
          </a:prstGeom>
          <a:solidFill>
            <a:srgbClr val="3EDAD8">
              <a:alpha val="19608"/>
            </a:srgbClr>
          </a:solidFill>
        </p:spPr>
      </p:sp>
      <p:sp>
        <p:nvSpPr>
          <p:cNvPr id="53" name="TextBox 53"/>
          <p:cNvSpPr txBox="1"/>
          <p:nvPr/>
        </p:nvSpPr>
        <p:spPr>
          <a:xfrm>
            <a:off x="6677065" y="6937977"/>
            <a:ext cx="215700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Подготовка к выпуску продукта 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504830" y="6937977"/>
            <a:ext cx="2313111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Рекламная кампания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2528217" y="6937977"/>
            <a:ext cx="2157009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Выпуск продукции (5000 шт.)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493478" y="6760454"/>
            <a:ext cx="2681306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Тестирование и внесение необходимых изменений в продукт </a:t>
            </a:r>
          </a:p>
        </p:txBody>
      </p:sp>
      <p:sp>
        <p:nvSpPr>
          <p:cNvPr id="57" name="AutoShape 57"/>
          <p:cNvSpPr/>
          <p:nvPr/>
        </p:nvSpPr>
        <p:spPr>
          <a:xfrm>
            <a:off x="3454837" y="8360752"/>
            <a:ext cx="2779014" cy="1176103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58" name="Group 58"/>
          <p:cNvGrpSpPr/>
          <p:nvPr/>
        </p:nvGrpSpPr>
        <p:grpSpPr>
          <a:xfrm>
            <a:off x="3881765" y="8791214"/>
            <a:ext cx="1904731" cy="976277"/>
            <a:chOff x="0" y="0"/>
            <a:chExt cx="2539641" cy="1301702"/>
          </a:xfrm>
        </p:grpSpPr>
        <p:sp>
          <p:nvSpPr>
            <p:cNvPr id="59" name="TextBox 59"/>
            <p:cNvSpPr txBox="1"/>
            <p:nvPr/>
          </p:nvSpPr>
          <p:spPr>
            <a:xfrm>
              <a:off x="0" y="695530"/>
              <a:ext cx="2539641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9525"/>
              <a:ext cx="2539641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30 000  рублей</a:t>
              </a:r>
            </a:p>
          </p:txBody>
        </p:sp>
      </p:grpSp>
      <p:sp>
        <p:nvSpPr>
          <p:cNvPr id="61" name="AutoShape 61"/>
          <p:cNvSpPr/>
          <p:nvPr/>
        </p:nvSpPr>
        <p:spPr>
          <a:xfrm>
            <a:off x="6367609" y="8379467"/>
            <a:ext cx="2781416" cy="1177119"/>
          </a:xfrm>
          <a:prstGeom prst="rect">
            <a:avLst/>
          </a:prstGeom>
          <a:solidFill>
            <a:srgbClr val="3EDAD8"/>
          </a:solidFill>
        </p:spPr>
      </p:sp>
      <p:grpSp>
        <p:nvGrpSpPr>
          <p:cNvPr id="62" name="Group 62"/>
          <p:cNvGrpSpPr/>
          <p:nvPr/>
        </p:nvGrpSpPr>
        <p:grpSpPr>
          <a:xfrm>
            <a:off x="6922733" y="8791214"/>
            <a:ext cx="1911341" cy="976277"/>
            <a:chOff x="0" y="0"/>
            <a:chExt cx="2548455" cy="1301702"/>
          </a:xfrm>
        </p:grpSpPr>
        <p:sp>
          <p:nvSpPr>
            <p:cNvPr id="63" name="TextBox 63"/>
            <p:cNvSpPr txBox="1"/>
            <p:nvPr/>
          </p:nvSpPr>
          <p:spPr>
            <a:xfrm>
              <a:off x="0" y="695530"/>
              <a:ext cx="2548455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2548455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10 000 рублей </a:t>
              </a:r>
            </a:p>
          </p:txBody>
        </p:sp>
      </p:grpSp>
      <p:sp>
        <p:nvSpPr>
          <p:cNvPr id="65" name="AutoShape 65"/>
          <p:cNvSpPr/>
          <p:nvPr/>
        </p:nvSpPr>
        <p:spPr>
          <a:xfrm>
            <a:off x="9270677" y="8379467"/>
            <a:ext cx="2781416" cy="1177119"/>
          </a:xfrm>
          <a:prstGeom prst="rect">
            <a:avLst/>
          </a:prstGeom>
          <a:solidFill>
            <a:srgbClr val="004AAD"/>
          </a:solidFill>
        </p:spPr>
      </p:sp>
      <p:grpSp>
        <p:nvGrpSpPr>
          <p:cNvPr id="66" name="Group 66"/>
          <p:cNvGrpSpPr/>
          <p:nvPr/>
        </p:nvGrpSpPr>
        <p:grpSpPr>
          <a:xfrm>
            <a:off x="9651666" y="8791214"/>
            <a:ext cx="2190744" cy="976752"/>
            <a:chOff x="0" y="0"/>
            <a:chExt cx="2920993" cy="1302337"/>
          </a:xfrm>
        </p:grpSpPr>
        <p:sp>
          <p:nvSpPr>
            <p:cNvPr id="67" name="TextBox 67"/>
            <p:cNvSpPr txBox="1"/>
            <p:nvPr/>
          </p:nvSpPr>
          <p:spPr>
            <a:xfrm>
              <a:off x="0" y="696165"/>
              <a:ext cx="2920993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9525"/>
              <a:ext cx="2920993" cy="387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FFFFFF"/>
                  </a:solidFill>
                  <a:latin typeface="Clear Sans Regular Bold"/>
                </a:rPr>
                <a:t>2 792 000 рублей</a:t>
              </a:r>
            </a:p>
          </p:txBody>
        </p:sp>
      </p:grpSp>
      <p:sp>
        <p:nvSpPr>
          <p:cNvPr id="69" name="AutoShape 69"/>
          <p:cNvSpPr/>
          <p:nvPr/>
        </p:nvSpPr>
        <p:spPr>
          <a:xfrm>
            <a:off x="12183103" y="8388825"/>
            <a:ext cx="2781416" cy="1177119"/>
          </a:xfrm>
          <a:prstGeom prst="rect">
            <a:avLst/>
          </a:prstGeom>
          <a:solidFill>
            <a:srgbClr val="243762"/>
          </a:solidFill>
        </p:spPr>
      </p:sp>
      <p:grpSp>
        <p:nvGrpSpPr>
          <p:cNvPr id="70" name="Group 70"/>
          <p:cNvGrpSpPr/>
          <p:nvPr/>
        </p:nvGrpSpPr>
        <p:grpSpPr>
          <a:xfrm>
            <a:off x="12490243" y="8769992"/>
            <a:ext cx="2194982" cy="976752"/>
            <a:chOff x="0" y="0"/>
            <a:chExt cx="2926643" cy="1302337"/>
          </a:xfrm>
        </p:grpSpPr>
        <p:sp>
          <p:nvSpPr>
            <p:cNvPr id="71" name="TextBox 71"/>
            <p:cNvSpPr txBox="1"/>
            <p:nvPr/>
          </p:nvSpPr>
          <p:spPr>
            <a:xfrm>
              <a:off x="0" y="696165"/>
              <a:ext cx="2926643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2926643" cy="387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FFFFFF"/>
                  </a:solidFill>
                  <a:latin typeface="Clear Sans Regular Bold"/>
                </a:rPr>
                <a:t>625 000 рублей 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3706772" y="6310416"/>
            <a:ext cx="2157009" cy="976277"/>
            <a:chOff x="0" y="0"/>
            <a:chExt cx="2876012" cy="1301702"/>
          </a:xfrm>
        </p:grpSpPr>
        <p:sp>
          <p:nvSpPr>
            <p:cNvPr id="74" name="TextBox 74"/>
            <p:cNvSpPr txBox="1"/>
            <p:nvPr/>
          </p:nvSpPr>
          <p:spPr>
            <a:xfrm>
              <a:off x="0" y="695530"/>
              <a:ext cx="2876012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2876012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2,5 месяца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6675518" y="6310416"/>
            <a:ext cx="2157009" cy="976277"/>
            <a:chOff x="0" y="0"/>
            <a:chExt cx="2876012" cy="1301702"/>
          </a:xfrm>
        </p:grpSpPr>
        <p:sp>
          <p:nvSpPr>
            <p:cNvPr id="77" name="TextBox 77"/>
            <p:cNvSpPr txBox="1"/>
            <p:nvPr/>
          </p:nvSpPr>
          <p:spPr>
            <a:xfrm>
              <a:off x="0" y="695530"/>
              <a:ext cx="2876012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9525"/>
              <a:ext cx="2876012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1,5 месяца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9498481" y="6310416"/>
            <a:ext cx="2157009" cy="976277"/>
            <a:chOff x="0" y="0"/>
            <a:chExt cx="2876012" cy="1301702"/>
          </a:xfrm>
        </p:grpSpPr>
        <p:sp>
          <p:nvSpPr>
            <p:cNvPr id="80" name="TextBox 80"/>
            <p:cNvSpPr txBox="1"/>
            <p:nvPr/>
          </p:nvSpPr>
          <p:spPr>
            <a:xfrm>
              <a:off x="0" y="695530"/>
              <a:ext cx="2876012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9525"/>
              <a:ext cx="2876012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2,5 месяца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2495307" y="6319340"/>
            <a:ext cx="2157009" cy="976277"/>
            <a:chOff x="0" y="0"/>
            <a:chExt cx="2876012" cy="1301702"/>
          </a:xfrm>
        </p:grpSpPr>
        <p:sp>
          <p:nvSpPr>
            <p:cNvPr id="83" name="TextBox 83"/>
            <p:cNvSpPr txBox="1"/>
            <p:nvPr/>
          </p:nvSpPr>
          <p:spPr>
            <a:xfrm>
              <a:off x="0" y="695530"/>
              <a:ext cx="2876012" cy="416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5"/>
                </a:lnSpc>
              </a:pPr>
              <a:endParaRPr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2876012" cy="3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404"/>
                </a:lnSpc>
                <a:spcBef>
                  <a:spcPct val="0"/>
                </a:spcBef>
              </a:pPr>
              <a:r>
                <a:rPr lang="en-US" sz="1863" spc="72">
                  <a:solidFill>
                    <a:srgbClr val="191919"/>
                  </a:solidFill>
                  <a:latin typeface="Clear Sans Regular Bold"/>
                </a:rPr>
                <a:t>1 месяц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-3841720" y="-4365709"/>
            <a:ext cx="9740840" cy="715509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10468525" y="5390514"/>
            <a:ext cx="9740840" cy="715509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35837" y="2040703"/>
            <a:ext cx="9623463" cy="721759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662940" y="2040703"/>
            <a:ext cx="6796640" cy="7217597"/>
            <a:chOff x="0" y="0"/>
            <a:chExt cx="1113298" cy="11822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3298" cy="1182251"/>
            </a:xfrm>
            <a:custGeom>
              <a:avLst/>
              <a:gdLst/>
              <a:ahLst/>
              <a:cxnLst/>
              <a:rect l="l" t="t" r="r" b="b"/>
              <a:pathLst>
                <a:path w="1113298" h="1182251">
                  <a:moveTo>
                    <a:pt x="988838" y="1182251"/>
                  </a:moveTo>
                  <a:lnTo>
                    <a:pt x="124460" y="1182251"/>
                  </a:lnTo>
                  <a:cubicBezTo>
                    <a:pt x="55880" y="1182251"/>
                    <a:pt x="0" y="1126371"/>
                    <a:pt x="0" y="10577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88838" y="0"/>
                  </a:lnTo>
                  <a:cubicBezTo>
                    <a:pt x="1057418" y="0"/>
                    <a:pt x="1113298" y="55880"/>
                    <a:pt x="1113298" y="124460"/>
                  </a:cubicBezTo>
                  <a:lnTo>
                    <a:pt x="1113298" y="1057791"/>
                  </a:lnTo>
                  <a:cubicBezTo>
                    <a:pt x="1113298" y="1126371"/>
                    <a:pt x="1057418" y="1182251"/>
                    <a:pt x="988838" y="1182251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5687188" y="448880"/>
            <a:ext cx="5596887" cy="1159639"/>
            <a:chOff x="0" y="0"/>
            <a:chExt cx="7462517" cy="1546186"/>
          </a:xfrm>
        </p:grpSpPr>
        <p:sp>
          <p:nvSpPr>
            <p:cNvPr id="8" name="TextBox 8"/>
            <p:cNvSpPr txBox="1"/>
            <p:nvPr/>
          </p:nvSpPr>
          <p:spPr>
            <a:xfrm>
              <a:off x="0" y="38100"/>
              <a:ext cx="7462517" cy="891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98"/>
                </a:lnSpc>
              </a:pPr>
              <a:r>
                <a:rPr lang="en-US" sz="4634" spc="-46">
                  <a:solidFill>
                    <a:srgbClr val="FFFFFF"/>
                  </a:solidFill>
                  <a:latin typeface="Rubik Medium Bold"/>
                </a:rPr>
                <a:t>Команда проекта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092703"/>
              <a:ext cx="6709406" cy="471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6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42170" y="2493235"/>
            <a:ext cx="2339889" cy="138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Большакова Маргарита Павловна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2170" y="3873149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Васин Михаил Михайлович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42170" y="5124450"/>
            <a:ext cx="198061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Елистратов Игорь Алексеевич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170" y="6556726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Калинина Дарья Александровна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42170" y="7735242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Кумкин Арсений Сергеевич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2822788" y="2040703"/>
            <a:ext cx="2120646" cy="7217597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16" name="TextBox 16"/>
          <p:cNvSpPr txBox="1"/>
          <p:nvPr/>
        </p:nvSpPr>
        <p:spPr>
          <a:xfrm>
            <a:off x="3182058" y="2776173"/>
            <a:ext cx="2339889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PR-менеджер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182058" y="3695627"/>
            <a:ext cx="2339889" cy="138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Помощник руководителя проекта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182058" y="5280303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Руководитель проекта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182058" y="6645487"/>
            <a:ext cx="2339889" cy="67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Дизайнер 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182058" y="7655626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Координатор проекта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119691" y="2463376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mpb2000@mail.ru 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8 (909) 638-42-23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119691" y="3695627"/>
            <a:ext cx="2339889" cy="1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mix.vas2012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@yandex.ru 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8 (965) 140-93-07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119691" y="5114339"/>
            <a:ext cx="2339889" cy="103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igor_elistratov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@mail.ru 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8 (909) 671-77-54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19691" y="6341103"/>
            <a:ext cx="2339889" cy="1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Kalinina_darya_a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@mail.ru 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8 (977) 587-00-65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119691" y="7735242"/>
            <a:ext cx="2339889" cy="1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akumkin@inbox.ru </a:t>
            </a:r>
          </a:p>
          <a:p>
            <a:pPr>
              <a:lnSpc>
                <a:spcPts val="2795"/>
              </a:lnSpc>
            </a:pPr>
            <a:r>
              <a:rPr lang="en-US" sz="1863" spc="37">
                <a:solidFill>
                  <a:srgbClr val="191919"/>
                </a:solidFill>
                <a:latin typeface="Clear Sans Regular"/>
              </a:rPr>
              <a:t>8 (904)-012-70-18 </a:t>
            </a: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  <a:p>
            <a:pPr>
              <a:lnSpc>
                <a:spcPts val="2795"/>
              </a:lnSpc>
            </a:pPr>
            <a:endParaRPr lang="en-US" sz="1863" spc="37">
              <a:solidFill>
                <a:srgbClr val="191919"/>
              </a:solidFill>
              <a:latin typeface="Clear Sans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-4605748" y="-2777644"/>
            <a:ext cx="9740840" cy="715509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03193" y="4366687"/>
            <a:ext cx="12681614" cy="1553626"/>
            <a:chOff x="0" y="0"/>
            <a:chExt cx="16908819" cy="2071502"/>
          </a:xfrm>
        </p:grpSpPr>
        <p:sp>
          <p:nvSpPr>
            <p:cNvPr id="4" name="TextBox 4"/>
            <p:cNvSpPr txBox="1"/>
            <p:nvPr/>
          </p:nvSpPr>
          <p:spPr>
            <a:xfrm>
              <a:off x="0" y="66675"/>
              <a:ext cx="16908819" cy="1430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151"/>
                </a:lnSpc>
              </a:pPr>
              <a:r>
                <a:rPr lang="en-US" sz="7410" spc="-74">
                  <a:solidFill>
                    <a:srgbClr val="FFFFFF"/>
                  </a:solidFill>
                  <a:latin typeface="Rubik Medium Bold"/>
                </a:rPr>
                <a:t>СПАСИБО ЗА ВНИМАНИЕ!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645654"/>
              <a:ext cx="15202396" cy="443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58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026305">
            <a:off x="10979411" y="6709455"/>
            <a:ext cx="9740840" cy="71550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382</Words>
  <Application>Microsoft Office PowerPoint</Application>
  <PresentationFormat>Произвольный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Roboto</vt:lpstr>
      <vt:lpstr>Montserrat</vt:lpstr>
      <vt:lpstr>Clear Sans Bold</vt:lpstr>
      <vt:lpstr>Roboto Bold</vt:lpstr>
      <vt:lpstr>Arial</vt:lpstr>
      <vt:lpstr>Rubik Medium</vt:lpstr>
      <vt:lpstr>Clear Sans Regular</vt:lpstr>
      <vt:lpstr>Calibri</vt:lpstr>
      <vt:lpstr>Clear Sans Regular Bold</vt:lpstr>
      <vt:lpstr>Rubik Medium Bold</vt:lpstr>
      <vt:lpstr>Poppins Medium Bold</vt:lpstr>
      <vt:lpstr>Montserrat Semi-Bold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is Important, Realize Without Health You Can't Do Anything, копия</dc:title>
  <cp:lastModifiedBy>MIchael Mikhailov</cp:lastModifiedBy>
  <cp:revision>3</cp:revision>
  <dcterms:created xsi:type="dcterms:W3CDTF">2006-08-16T00:00:00Z</dcterms:created>
  <dcterms:modified xsi:type="dcterms:W3CDTF">2022-12-14T09:47:52Z</dcterms:modified>
  <dc:identifier>DAFTijravis</dc:identifier>
</cp:coreProperties>
</file>