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7" r:id="rId2"/>
    <p:sldId id="258" r:id="rId3"/>
    <p:sldId id="259" r:id="rId4"/>
    <p:sldId id="260" r:id="rId5"/>
    <p:sldId id="261" r:id="rId6"/>
    <p:sldId id="262" r:id="rId7"/>
    <p:sldId id="263" r:id="rId8"/>
  </p:sldIdLst>
  <p:sldSz cx="9144000" cy="5143500" type="screen16x9"/>
  <p:notesSz cx="6858000" cy="9144000"/>
  <p:embeddedFontLst>
    <p:embeddedFont>
      <p:font typeface="Nunito" panose="020B0604020202020204" charset="-52"/>
      <p:regular r:id="rId10"/>
      <p:bold r:id="rId11"/>
      <p:italic r:id="rId12"/>
      <p:boldItalic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312" autoAdjust="0"/>
  </p:normalViewPr>
  <p:slideViewPr>
    <p:cSldViewPr snapToGrid="0">
      <p:cViewPr varScale="1">
        <p:scale>
          <a:sx n="158" d="100"/>
          <a:sy n="158" d="100"/>
        </p:scale>
        <p:origin x="210"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3">
                  <a:extLst>
                    <a:ext uri="{A12FA001-AC4F-418D-AE19-62706E023703}">
                      <ahyp:hlinkClr xmlns:ahyp="http://schemas.microsoft.com/office/drawing/2018/hyperlinkcolor" val="tx"/>
                    </a:ext>
                  </a:extLst>
                </a:hlinkClick>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https://www.notion.so/intensive2035/e16bcedd0635425083043cee40507eff?pvs=4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https://www.notion.so/intensive2035/08ff407807a14bdd940722bd2c2f5fe5?pvs=4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Насколько актуальна проблема, которую вы решаете?</a:t>
            </a:r>
            <a:endParaRPr dirty="0">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кто несёт ущерб и в чём он выражается? (время, деньги, здоровье и т.д.)</a:t>
            </a:r>
            <a:endParaRPr dirty="0">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5" name="Рисунок 4">
            <a:extLst>
              <a:ext uri="{FF2B5EF4-FFF2-40B4-BE49-F238E27FC236}">
                <a16:creationId xmlns:a16="http://schemas.microsoft.com/office/drawing/2014/main" id="{1C5FECE8-2442-46A5-891D-D52EA0715CAF}"/>
              </a:ext>
            </a:extLst>
          </p:cNvPr>
          <p:cNvPicPr>
            <a:picLocks noChangeAspect="1"/>
          </p:cNvPicPr>
          <p:nvPr/>
        </p:nvPicPr>
        <p:blipFill>
          <a:blip r:embed="rId3"/>
          <a:stretch>
            <a:fillRect/>
          </a:stretch>
        </p:blipFill>
        <p:spPr>
          <a:xfrm rot="10800000">
            <a:off x="0" y="0"/>
            <a:ext cx="10502537" cy="5143500"/>
          </a:xfrm>
          <a:prstGeom prst="rect">
            <a:avLst/>
          </a:prstGeom>
        </p:spPr>
      </p:pic>
      <p:sp>
        <p:nvSpPr>
          <p:cNvPr id="60" name="Google Shape;60;p14"/>
          <p:cNvSpPr txBox="1">
            <a:spLocks noGrp="1"/>
          </p:cNvSpPr>
          <p:nvPr>
            <p:ph type="ctrTitle"/>
          </p:nvPr>
        </p:nvSpPr>
        <p:spPr>
          <a:xfrm>
            <a:off x="-354419" y="267714"/>
            <a:ext cx="8520600" cy="1348645"/>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ru" sz="4400" b="1" dirty="0">
                <a:solidFill>
                  <a:schemeClr val="tx1"/>
                </a:solidFill>
                <a:highlight>
                  <a:srgbClr val="FFFF00"/>
                </a:highlight>
                <a:latin typeface="Times New Roman" panose="02020603050405020304" pitchFamily="18" charset="0"/>
                <a:cs typeface="Times New Roman" panose="02020603050405020304" pitchFamily="18" charset="0"/>
              </a:rPr>
              <a:t>ТЕСТО ДЛЯ ПИЦЦЫ ИЗ АМАРАНТОВОЙ МУКИ</a:t>
            </a:r>
            <a:endParaRPr sz="4400" b="1" dirty="0">
              <a:solidFill>
                <a:schemeClr val="tx1"/>
              </a:solidFill>
              <a:highlight>
                <a:srgbClr val="FFFF00"/>
              </a:highlight>
              <a:latin typeface="Times New Roman" panose="02020603050405020304" pitchFamily="18" charset="0"/>
              <a:cs typeface="Times New Roman" panose="02020603050405020304" pitchFamily="18" charset="0"/>
            </a:endParaRPr>
          </a:p>
        </p:txBody>
      </p:sp>
      <p:sp>
        <p:nvSpPr>
          <p:cNvPr id="61" name="Google Shape;61;p14"/>
          <p:cNvSpPr txBox="1">
            <a:spLocks noGrp="1"/>
          </p:cNvSpPr>
          <p:nvPr>
            <p:ph type="subTitle" idx="1"/>
          </p:nvPr>
        </p:nvSpPr>
        <p:spPr>
          <a:xfrm>
            <a:off x="-354419" y="1962437"/>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sz="2400" dirty="0">
                <a:solidFill>
                  <a:schemeClr val="tx1"/>
                </a:solidFill>
                <a:highlight>
                  <a:srgbClr val="FFFF00"/>
                </a:highlight>
                <a:latin typeface="Times New Roman" panose="02020603050405020304" pitchFamily="18" charset="0"/>
                <a:cs typeface="Times New Roman" panose="02020603050405020304" pitchFamily="18" charset="0"/>
              </a:rPr>
              <a:t>ФГБОУ ВО Самарский ГАУ</a:t>
            </a:r>
            <a:endParaRPr sz="2400" dirty="0">
              <a:solidFill>
                <a:schemeClr val="tx1"/>
              </a:solidFill>
              <a:highlight>
                <a:srgbClr val="FFFF00"/>
              </a:highlight>
              <a:latin typeface="Times New Roman" panose="02020603050405020304" pitchFamily="18" charset="0"/>
              <a:cs typeface="Times New Roman" panose="02020603050405020304" pitchFamily="18" charset="0"/>
            </a:endParaRPr>
          </a:p>
        </p:txBody>
      </p:sp>
      <p:sp>
        <p:nvSpPr>
          <p:cNvPr id="62" name="Google Shape;62;p14"/>
          <p:cNvSpPr txBox="1">
            <a:spLocks noGrp="1"/>
          </p:cNvSpPr>
          <p:nvPr>
            <p:ph type="subTitle" idx="1"/>
          </p:nvPr>
        </p:nvSpPr>
        <p:spPr>
          <a:xfrm>
            <a:off x="-498271" y="310111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sz="2400" dirty="0">
                <a:solidFill>
                  <a:schemeClr val="tx1"/>
                </a:solidFill>
                <a:highlight>
                  <a:srgbClr val="FFFF00"/>
                </a:highlight>
                <a:latin typeface="Times New Roman" panose="02020603050405020304" pitchFamily="18" charset="0"/>
                <a:cs typeface="Times New Roman" panose="02020603050405020304" pitchFamily="18" charset="0"/>
              </a:rPr>
              <a:t>Инициативная разработка</a:t>
            </a:r>
            <a:endParaRPr sz="2400" dirty="0">
              <a:solidFill>
                <a:schemeClr val="tx1"/>
              </a:solidFill>
              <a:highlight>
                <a:srgbClr val="FFFF00"/>
              </a:highlight>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4" name="Рисунок 3">
            <a:extLst>
              <a:ext uri="{FF2B5EF4-FFF2-40B4-BE49-F238E27FC236}">
                <a16:creationId xmlns:a16="http://schemas.microsoft.com/office/drawing/2014/main" id="{3313EA24-CD29-450F-9DCD-58DCAAA90DB6}"/>
              </a:ext>
            </a:extLst>
          </p:cNvPr>
          <p:cNvPicPr>
            <a:picLocks noChangeAspect="1"/>
          </p:cNvPicPr>
          <p:nvPr/>
        </p:nvPicPr>
        <p:blipFill>
          <a:blip r:embed="rId3"/>
          <a:stretch>
            <a:fillRect/>
          </a:stretch>
        </p:blipFill>
        <p:spPr>
          <a:xfrm rot="10800000">
            <a:off x="-7" y="-5"/>
            <a:ext cx="10544181" cy="5143499"/>
          </a:xfrm>
          <a:prstGeom prst="rect">
            <a:avLst/>
          </a:prstGeom>
        </p:spPr>
      </p:pic>
      <p:sp>
        <p:nvSpPr>
          <p:cNvPr id="67" name="Google Shape;67;p15"/>
          <p:cNvSpPr txBox="1">
            <a:spLocks noGrp="1"/>
          </p:cNvSpPr>
          <p:nvPr>
            <p:ph type="title"/>
          </p:nvPr>
        </p:nvSpPr>
        <p:spPr>
          <a:xfrm>
            <a:off x="232186" y="73964"/>
            <a:ext cx="85206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ru-RU" i="1" dirty="0">
                <a:solidFill>
                  <a:schemeClr val="tx1"/>
                </a:solidFill>
                <a:highlight>
                  <a:srgbClr val="FFFF00"/>
                </a:highlight>
                <a:latin typeface="Times New Roman" panose="02020603050405020304" pitchFamily="18" charset="0"/>
                <a:cs typeface="Times New Roman" panose="02020603050405020304" pitchFamily="18" charset="0"/>
              </a:rPr>
              <a:t>Пользователь и проблема</a:t>
            </a:r>
          </a:p>
        </p:txBody>
      </p:sp>
      <p:sp>
        <p:nvSpPr>
          <p:cNvPr id="68" name="Google Shape;68;p15"/>
          <p:cNvSpPr txBox="1">
            <a:spLocks noGrp="1"/>
          </p:cNvSpPr>
          <p:nvPr>
            <p:ph type="body" idx="1"/>
          </p:nvPr>
        </p:nvSpPr>
        <p:spPr>
          <a:xfrm>
            <a:off x="112916" y="728405"/>
            <a:ext cx="6783184" cy="4320673"/>
          </a:xfrm>
          <a:prstGeom prst="rect">
            <a:avLst/>
          </a:prstGeom>
        </p:spPr>
        <p:txBody>
          <a:bodyPr spcFirstLastPara="1" wrap="square" lIns="91425" tIns="91425" rIns="91425" bIns="91425" anchor="t" anchorCtr="0">
            <a:normAutofit fontScale="92500" lnSpcReduction="20000"/>
          </a:bodyPr>
          <a:lstStyle/>
          <a:p>
            <a:pPr marL="0" lvl="0" indent="0">
              <a:spcAft>
                <a:spcPts val="1200"/>
              </a:spcAft>
              <a:buNone/>
            </a:pPr>
            <a:r>
              <a:rPr lang="ru-RU" dirty="0">
                <a:solidFill>
                  <a:schemeClr val="tx1"/>
                </a:solidFill>
                <a:latin typeface="Times New Roman" panose="02020603050405020304" pitchFamily="18" charset="0"/>
                <a:cs typeface="Times New Roman" panose="02020603050405020304" pitchFamily="18" charset="0"/>
              </a:rPr>
              <a:t>	</a:t>
            </a:r>
            <a:r>
              <a:rPr lang="ru-RU" sz="1600" dirty="0">
                <a:solidFill>
                  <a:schemeClr val="tx1"/>
                </a:solidFill>
                <a:highlight>
                  <a:srgbClr val="FFFF00"/>
                </a:highlight>
                <a:latin typeface="Times New Roman" panose="02020603050405020304" pitchFamily="18" charset="0"/>
                <a:cs typeface="Times New Roman" panose="02020603050405020304" pitchFamily="18" charset="0"/>
              </a:rPr>
              <a:t>По данным Всемирной организации здравоохранения (ВОЗ) и других медицинских организаций, рак является одной из ведущих причин смертности во всем мире. В 2020 году было зарегистрировано около 19,3 миллионов новых случаев рака. </a:t>
            </a:r>
          </a:p>
          <a:p>
            <a:pPr marL="0" lvl="0" indent="0">
              <a:spcAft>
                <a:spcPts val="1200"/>
              </a:spcAft>
              <a:buNone/>
            </a:pPr>
            <a:r>
              <a:rPr lang="ru-RU" sz="1900" dirty="0">
                <a:solidFill>
                  <a:schemeClr val="tx1"/>
                </a:solidFill>
                <a:highlight>
                  <a:srgbClr val="FFFF00"/>
                </a:highlight>
                <a:latin typeface="Times New Roman" panose="02020603050405020304" pitchFamily="18" charset="0"/>
                <a:cs typeface="Times New Roman" panose="02020603050405020304" pitchFamily="18" charset="0"/>
              </a:rPr>
              <a:t>Факторы риска развития рака: </a:t>
            </a:r>
            <a:br>
              <a:rPr lang="ru-RU" sz="1900" dirty="0">
                <a:solidFill>
                  <a:schemeClr val="tx1"/>
                </a:solidFill>
                <a:highlight>
                  <a:srgbClr val="FFFF00"/>
                </a:highlight>
                <a:latin typeface="Times New Roman" panose="02020603050405020304" pitchFamily="18" charset="0"/>
                <a:cs typeface="Times New Roman" panose="02020603050405020304" pitchFamily="18" charset="0"/>
              </a:rPr>
            </a:br>
            <a:r>
              <a:rPr lang="ru-RU" sz="1900" dirty="0">
                <a:solidFill>
                  <a:schemeClr val="tx1"/>
                </a:solidFill>
                <a:highlight>
                  <a:srgbClr val="FFFF00"/>
                </a:highlight>
                <a:latin typeface="Times New Roman" panose="02020603050405020304" pitchFamily="18" charset="0"/>
                <a:cs typeface="Times New Roman" panose="02020603050405020304" pitchFamily="18" charset="0"/>
              </a:rPr>
              <a:t>-курение, </a:t>
            </a:r>
            <a:br>
              <a:rPr lang="ru-RU" sz="1900" dirty="0">
                <a:solidFill>
                  <a:schemeClr val="tx1"/>
                </a:solidFill>
                <a:highlight>
                  <a:srgbClr val="FFFF00"/>
                </a:highlight>
                <a:latin typeface="Times New Roman" panose="02020603050405020304" pitchFamily="18" charset="0"/>
                <a:cs typeface="Times New Roman" panose="02020603050405020304" pitchFamily="18" charset="0"/>
              </a:rPr>
            </a:br>
            <a:r>
              <a:rPr lang="ru-RU" sz="1900" dirty="0">
                <a:solidFill>
                  <a:schemeClr val="tx1"/>
                </a:solidFill>
                <a:highlight>
                  <a:srgbClr val="FFFF00"/>
                </a:highlight>
                <a:latin typeface="Times New Roman" panose="02020603050405020304" pitchFamily="18" charset="0"/>
                <a:cs typeface="Times New Roman" panose="02020603050405020304" pitchFamily="18" charset="0"/>
              </a:rPr>
              <a:t>-употребление алкоголя, </a:t>
            </a:r>
            <a:br>
              <a:rPr lang="ru-RU" sz="1900" dirty="0">
                <a:solidFill>
                  <a:schemeClr val="tx1"/>
                </a:solidFill>
                <a:highlight>
                  <a:srgbClr val="FFFF00"/>
                </a:highlight>
                <a:latin typeface="Times New Roman" panose="02020603050405020304" pitchFamily="18" charset="0"/>
                <a:cs typeface="Times New Roman" panose="02020603050405020304" pitchFamily="18" charset="0"/>
              </a:rPr>
            </a:br>
            <a:r>
              <a:rPr lang="ru-RU" sz="1900" dirty="0">
                <a:solidFill>
                  <a:schemeClr val="tx1"/>
                </a:solidFill>
                <a:highlight>
                  <a:srgbClr val="FFFF00"/>
                </a:highlight>
                <a:latin typeface="Times New Roman" panose="02020603050405020304" pitchFamily="18" charset="0"/>
                <a:cs typeface="Times New Roman" panose="02020603050405020304" pitchFamily="18" charset="0"/>
              </a:rPr>
              <a:t>-неправильное питание, </a:t>
            </a:r>
            <a:br>
              <a:rPr lang="ru-RU" sz="1900" dirty="0">
                <a:solidFill>
                  <a:schemeClr val="tx1"/>
                </a:solidFill>
                <a:highlight>
                  <a:srgbClr val="FFFF00"/>
                </a:highlight>
                <a:latin typeface="Times New Roman" panose="02020603050405020304" pitchFamily="18" charset="0"/>
                <a:cs typeface="Times New Roman" panose="02020603050405020304" pitchFamily="18" charset="0"/>
              </a:rPr>
            </a:br>
            <a:r>
              <a:rPr lang="ru-RU" sz="1900" dirty="0">
                <a:solidFill>
                  <a:schemeClr val="tx1"/>
                </a:solidFill>
                <a:highlight>
                  <a:srgbClr val="FFFF00"/>
                </a:highlight>
                <a:latin typeface="Times New Roman" panose="02020603050405020304" pitchFamily="18" charset="0"/>
                <a:cs typeface="Times New Roman" panose="02020603050405020304" pitchFamily="18" charset="0"/>
              </a:rPr>
              <a:t>-недостаточная физическая активность, </a:t>
            </a:r>
            <a:br>
              <a:rPr lang="ru-RU" sz="1900" dirty="0">
                <a:solidFill>
                  <a:schemeClr val="tx1"/>
                </a:solidFill>
                <a:highlight>
                  <a:srgbClr val="FFFF00"/>
                </a:highlight>
                <a:latin typeface="Times New Roman" panose="02020603050405020304" pitchFamily="18" charset="0"/>
                <a:cs typeface="Times New Roman" panose="02020603050405020304" pitchFamily="18" charset="0"/>
              </a:rPr>
            </a:br>
            <a:r>
              <a:rPr lang="ru-RU" sz="1900" dirty="0">
                <a:solidFill>
                  <a:schemeClr val="tx1"/>
                </a:solidFill>
                <a:highlight>
                  <a:srgbClr val="FFFF00"/>
                </a:highlight>
                <a:latin typeface="Times New Roman" panose="02020603050405020304" pitchFamily="18" charset="0"/>
                <a:cs typeface="Times New Roman" panose="02020603050405020304" pitchFamily="18" charset="0"/>
              </a:rPr>
              <a:t>-воздействие канцерогенов,</a:t>
            </a:r>
            <a:br>
              <a:rPr lang="ru-RU" sz="1900" dirty="0">
                <a:solidFill>
                  <a:schemeClr val="tx1"/>
                </a:solidFill>
                <a:highlight>
                  <a:srgbClr val="FFFF00"/>
                </a:highlight>
                <a:latin typeface="Times New Roman" panose="02020603050405020304" pitchFamily="18" charset="0"/>
                <a:cs typeface="Times New Roman" panose="02020603050405020304" pitchFamily="18" charset="0"/>
              </a:rPr>
            </a:br>
            <a:r>
              <a:rPr lang="ru-RU" sz="1900" dirty="0">
                <a:solidFill>
                  <a:schemeClr val="tx1"/>
                </a:solidFill>
                <a:highlight>
                  <a:srgbClr val="FFFF00"/>
                </a:highlight>
                <a:latin typeface="Times New Roman" panose="02020603050405020304" pitchFamily="18" charset="0"/>
                <a:cs typeface="Times New Roman" panose="02020603050405020304" pitchFamily="18" charset="0"/>
              </a:rPr>
              <a:t>-наличие определенных вирусов. </a:t>
            </a:r>
            <a:endParaRPr lang="ru-RU" sz="1600" dirty="0">
              <a:solidFill>
                <a:schemeClr val="tx1"/>
              </a:solidFill>
              <a:highlight>
                <a:srgbClr val="FFFF00"/>
              </a:highlight>
              <a:latin typeface="Times New Roman" panose="02020603050405020304" pitchFamily="18" charset="0"/>
              <a:cs typeface="Times New Roman" panose="02020603050405020304" pitchFamily="18" charset="0"/>
            </a:endParaRPr>
          </a:p>
          <a:p>
            <a:pPr marL="0" lvl="0" indent="0">
              <a:spcAft>
                <a:spcPts val="1200"/>
              </a:spcAft>
              <a:buNone/>
            </a:pPr>
            <a:r>
              <a:rPr lang="ru-RU" sz="1600" dirty="0">
                <a:solidFill>
                  <a:schemeClr val="tx1"/>
                </a:solidFill>
                <a:highlight>
                  <a:srgbClr val="FFFF00"/>
                </a:highlight>
                <a:latin typeface="Times New Roman" panose="02020603050405020304" pitchFamily="18" charset="0"/>
                <a:cs typeface="Times New Roman" panose="02020603050405020304" pitchFamily="18" charset="0"/>
              </a:rPr>
              <a:t>	Одним из распространенных фастфудом является пицца. В среднем в год человек употребляет до 5,4 кг пиццы. Внедряя функциональные добавки в продукты питания, можно обогатить продукт и повлиять на его качество. </a:t>
            </a:r>
            <a:endParaRPr sz="1600" dirty="0">
              <a:solidFill>
                <a:schemeClr val="tx1"/>
              </a:solidFill>
              <a:highlight>
                <a:srgbClr val="FFFF00"/>
              </a:highlight>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6" name="Рисунок 5">
            <a:extLst>
              <a:ext uri="{FF2B5EF4-FFF2-40B4-BE49-F238E27FC236}">
                <a16:creationId xmlns:a16="http://schemas.microsoft.com/office/drawing/2014/main" id="{26A9E9D0-AE43-4E1D-AD80-68C83921E0F1}"/>
              </a:ext>
            </a:extLst>
          </p:cNvPr>
          <p:cNvPicPr>
            <a:picLocks noChangeAspect="1"/>
          </p:cNvPicPr>
          <p:nvPr/>
        </p:nvPicPr>
        <p:blipFill>
          <a:blip r:embed="rId3"/>
          <a:stretch>
            <a:fillRect/>
          </a:stretch>
        </p:blipFill>
        <p:spPr>
          <a:xfrm rot="10800000">
            <a:off x="-7" y="-5"/>
            <a:ext cx="10544181" cy="5143499"/>
          </a:xfrm>
          <a:prstGeom prst="rect">
            <a:avLst/>
          </a:prstGeom>
        </p:spPr>
      </p:pic>
      <p:sp>
        <p:nvSpPr>
          <p:cNvPr id="73" name="Google Shape;73;p16"/>
          <p:cNvSpPr txBox="1">
            <a:spLocks noGrp="1"/>
          </p:cNvSpPr>
          <p:nvPr>
            <p:ph type="title"/>
          </p:nvPr>
        </p:nvSpPr>
        <p:spPr>
          <a:xfrm>
            <a:off x="311700" y="0"/>
            <a:ext cx="8520600" cy="507807"/>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RU" i="1" dirty="0">
                <a:solidFill>
                  <a:schemeClr val="tx1"/>
                </a:solidFill>
                <a:highlight>
                  <a:srgbClr val="FFFF00"/>
                </a:highlight>
                <a:latin typeface="Times New Roman" panose="02020603050405020304" pitchFamily="18" charset="0"/>
                <a:cs typeface="Times New Roman" panose="02020603050405020304" pitchFamily="18" charset="0"/>
              </a:rPr>
              <a:t>Как уже решается проблема</a:t>
            </a:r>
            <a:endParaRPr i="1" dirty="0">
              <a:solidFill>
                <a:schemeClr val="tx1"/>
              </a:solidFill>
              <a:highlight>
                <a:srgbClr val="FFFF00"/>
              </a:highlight>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57B32310-EF40-4FA8-AF6E-B17FC6FDC037}"/>
              </a:ext>
            </a:extLst>
          </p:cNvPr>
          <p:cNvSpPr/>
          <p:nvPr/>
        </p:nvSpPr>
        <p:spPr>
          <a:xfrm>
            <a:off x="245088" y="625048"/>
            <a:ext cx="6700719" cy="4401205"/>
          </a:xfrm>
          <a:prstGeom prst="rect">
            <a:avLst/>
          </a:prstGeom>
        </p:spPr>
        <p:txBody>
          <a:bodyPr wrap="square">
            <a:spAutoFit/>
          </a:bodyPr>
          <a:lstStyle/>
          <a:p>
            <a:r>
              <a:rPr lang="ru-RU" dirty="0">
                <a:solidFill>
                  <a:schemeClr val="tx1"/>
                </a:solidFill>
                <a:highlight>
                  <a:srgbClr val="FFFF00"/>
                </a:highlight>
              </a:rPr>
              <a:t>За рубежом, особенно в странах Северной Америки и Европы, уже давно завоевала популярность среди приверженцев здорового питания амарантовая мука.</a:t>
            </a:r>
            <a:br>
              <a:rPr lang="ru-RU" dirty="0">
                <a:solidFill>
                  <a:schemeClr val="tx1"/>
                </a:solidFill>
                <a:highlight>
                  <a:srgbClr val="FFFF00"/>
                </a:highlight>
              </a:rPr>
            </a:br>
            <a:br>
              <a:rPr lang="ru-RU" dirty="0">
                <a:solidFill>
                  <a:schemeClr val="tx1"/>
                </a:solidFill>
                <a:highlight>
                  <a:srgbClr val="FFFF00"/>
                </a:highlight>
              </a:rPr>
            </a:br>
            <a:r>
              <a:rPr lang="ru-RU" dirty="0">
                <a:solidFill>
                  <a:schemeClr val="tx1"/>
                </a:solidFill>
                <a:highlight>
                  <a:srgbClr val="FFFF00"/>
                </a:highlight>
              </a:rPr>
              <a:t>В России амарантовая мука пока не получила широкого распространения. Причин несколько. </a:t>
            </a:r>
            <a:br>
              <a:rPr lang="ru-RU" dirty="0">
                <a:solidFill>
                  <a:schemeClr val="tx1"/>
                </a:solidFill>
                <a:highlight>
                  <a:srgbClr val="FFFF00"/>
                </a:highlight>
              </a:rPr>
            </a:br>
            <a:r>
              <a:rPr lang="ru-RU" dirty="0">
                <a:solidFill>
                  <a:schemeClr val="tx1"/>
                </a:solidFill>
                <a:highlight>
                  <a:srgbClr val="FFFF00"/>
                </a:highlight>
              </a:rPr>
              <a:t>Во-первых, исторически сложилось так, что амарант не является традиционной для нашей страны культурой. </a:t>
            </a:r>
            <a:br>
              <a:rPr lang="ru-RU" dirty="0">
                <a:solidFill>
                  <a:schemeClr val="tx1"/>
                </a:solidFill>
                <a:highlight>
                  <a:srgbClr val="FFFF00"/>
                </a:highlight>
              </a:rPr>
            </a:br>
            <a:r>
              <a:rPr lang="ru-RU" dirty="0">
                <a:solidFill>
                  <a:schemeClr val="tx1"/>
                </a:solidFill>
                <a:highlight>
                  <a:srgbClr val="FFFF00"/>
                </a:highlight>
              </a:rPr>
              <a:t>Во-вторых, осведомленность потребителей о полезных свойствах амарантовой муки пока еще не так высока, как за рубежом. </a:t>
            </a:r>
            <a:br>
              <a:rPr lang="ru-RU" dirty="0">
                <a:solidFill>
                  <a:schemeClr val="tx1"/>
                </a:solidFill>
                <a:highlight>
                  <a:srgbClr val="FFFF00"/>
                </a:highlight>
              </a:rPr>
            </a:br>
            <a:r>
              <a:rPr lang="ru-RU" dirty="0">
                <a:solidFill>
                  <a:schemeClr val="tx1"/>
                </a:solidFill>
                <a:highlight>
                  <a:srgbClr val="FFFF00"/>
                </a:highlight>
              </a:rPr>
              <a:t>В-третьих, производство амаранта в России находится на начальном этапе развития.</a:t>
            </a:r>
            <a:br>
              <a:rPr lang="ru-RU" dirty="0">
                <a:solidFill>
                  <a:schemeClr val="tx1"/>
                </a:solidFill>
                <a:highlight>
                  <a:srgbClr val="FFFF00"/>
                </a:highlight>
              </a:rPr>
            </a:br>
            <a:br>
              <a:rPr lang="ru-RU" dirty="0">
                <a:solidFill>
                  <a:schemeClr val="tx1"/>
                </a:solidFill>
                <a:highlight>
                  <a:srgbClr val="FFFF00"/>
                </a:highlight>
              </a:rPr>
            </a:br>
            <a:r>
              <a:rPr lang="ru-RU" dirty="0">
                <a:solidFill>
                  <a:schemeClr val="tx1"/>
                </a:solidFill>
                <a:highlight>
                  <a:srgbClr val="FFFF00"/>
                </a:highlight>
              </a:rPr>
              <a:t>Тем не менее, ситуация постепенно меняется. Все больше россиян интересуются здоровым питанием и ищут альтернативы традиционной пшеничной муке. Растет число фермерских хозяйств, занимающихся выращиванием амаранта. Появляются небольшие производства, специализирующиеся на переработке амаранта и выпуске амарантовой муки.</a:t>
            </a:r>
            <a:br>
              <a:rPr lang="ru-RU" dirty="0">
                <a:solidFill>
                  <a:schemeClr val="tx1"/>
                </a:solidFill>
                <a:highlight>
                  <a:srgbClr val="FFFF00"/>
                </a:highlight>
              </a:rPr>
            </a:br>
            <a:br>
              <a:rPr lang="ru-RU" dirty="0">
                <a:solidFill>
                  <a:schemeClr val="tx1"/>
                </a:solidFill>
                <a:highlight>
                  <a:srgbClr val="FFFF00"/>
                </a:highlight>
              </a:rPr>
            </a:br>
            <a:endParaRPr lang="ru-RU" dirty="0">
              <a:solidFill>
                <a:schemeClr val="tx1"/>
              </a:solidFill>
              <a:highlight>
                <a:srgbClr val="FFFF00"/>
              </a:high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pic>
        <p:nvPicPr>
          <p:cNvPr id="7" name="Рисунок 6">
            <a:extLst>
              <a:ext uri="{FF2B5EF4-FFF2-40B4-BE49-F238E27FC236}">
                <a16:creationId xmlns:a16="http://schemas.microsoft.com/office/drawing/2014/main" id="{643CFFFB-5C0B-4C9B-B3FD-582671785ADA}"/>
              </a:ext>
            </a:extLst>
          </p:cNvPr>
          <p:cNvPicPr>
            <a:picLocks noChangeAspect="1"/>
          </p:cNvPicPr>
          <p:nvPr/>
        </p:nvPicPr>
        <p:blipFill>
          <a:blip r:embed="rId3"/>
          <a:stretch>
            <a:fillRect/>
          </a:stretch>
        </p:blipFill>
        <p:spPr>
          <a:xfrm rot="10800000">
            <a:off x="0" y="-7936"/>
            <a:ext cx="10544181" cy="5143499"/>
          </a:xfrm>
          <a:prstGeom prst="rect">
            <a:avLst/>
          </a:prstGeom>
        </p:spPr>
      </p:pic>
      <p:sp>
        <p:nvSpPr>
          <p:cNvPr id="79" name="Google Shape;79;p17"/>
          <p:cNvSpPr txBox="1">
            <a:spLocks noGrp="1"/>
          </p:cNvSpPr>
          <p:nvPr>
            <p:ph type="title"/>
          </p:nvPr>
        </p:nvSpPr>
        <p:spPr>
          <a:xfrm>
            <a:off x="506758" y="-10122"/>
            <a:ext cx="1831425"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i="1" dirty="0">
                <a:solidFill>
                  <a:schemeClr val="tx1"/>
                </a:solidFill>
                <a:highlight>
                  <a:srgbClr val="FFFF00"/>
                </a:highlight>
                <a:latin typeface="Times New Roman" panose="02020603050405020304" pitchFamily="18" charset="0"/>
                <a:cs typeface="Times New Roman" panose="02020603050405020304" pitchFamily="18" charset="0"/>
              </a:rPr>
              <a:t>Решение</a:t>
            </a:r>
            <a:endParaRPr i="1" dirty="0">
              <a:solidFill>
                <a:schemeClr val="tx1"/>
              </a:solidFill>
              <a:highlight>
                <a:srgbClr val="FFFF00"/>
              </a:highlight>
              <a:latin typeface="Times New Roman" panose="02020603050405020304" pitchFamily="18" charset="0"/>
              <a:cs typeface="Times New Roman" panose="02020603050405020304" pitchFamily="18" charset="0"/>
            </a:endParaRPr>
          </a:p>
        </p:txBody>
      </p:sp>
      <p:sp>
        <p:nvSpPr>
          <p:cNvPr id="80" name="Google Shape;80;p17"/>
          <p:cNvSpPr txBox="1">
            <a:spLocks noGrp="1"/>
          </p:cNvSpPr>
          <p:nvPr>
            <p:ph type="body" idx="1"/>
          </p:nvPr>
        </p:nvSpPr>
        <p:spPr>
          <a:xfrm>
            <a:off x="307975" y="408454"/>
            <a:ext cx="7264400" cy="1478219"/>
          </a:xfrm>
          <a:prstGeom prst="rect">
            <a:avLst/>
          </a:prstGeom>
        </p:spPr>
        <p:txBody>
          <a:bodyPr spcFirstLastPara="1" wrap="square" lIns="91425" tIns="91425" rIns="91425" bIns="91425" anchor="t" anchorCtr="0">
            <a:normAutofit fontScale="92500" lnSpcReduction="10000"/>
          </a:bodyPr>
          <a:lstStyle/>
          <a:p>
            <a:pPr marL="0" indent="0">
              <a:spcAft>
                <a:spcPts val="1200"/>
              </a:spcAft>
              <a:buNone/>
            </a:pPr>
            <a:r>
              <a:rPr lang="ru-RU" dirty="0">
                <a:solidFill>
                  <a:schemeClr val="tx1"/>
                </a:solidFill>
                <a:highlight>
                  <a:srgbClr val="FFFF00"/>
                </a:highlight>
                <a:latin typeface="Times New Roman" panose="02020603050405020304" pitchFamily="18" charset="0"/>
                <a:cs typeface="Times New Roman" panose="02020603050405020304" pitchFamily="18" charset="0"/>
              </a:rPr>
              <a:t>Добавление амарантовой муки в тесто для пиццы - это простой и эффективный способ сделать любимое блюдо более полезным и питательным. Это отличный выбор для тех, кто заботится о своем здоровье и стремится к сбалансированному питанию.</a:t>
            </a:r>
          </a:p>
          <a:p>
            <a:pPr marL="0" lvl="0" indent="0" algn="l" rtl="0">
              <a:spcBef>
                <a:spcPts val="0"/>
              </a:spcBef>
              <a:spcAft>
                <a:spcPts val="1200"/>
              </a:spcAft>
              <a:buNone/>
            </a:pPr>
            <a:endParaRPr dirty="0">
              <a:solidFill>
                <a:schemeClr val="tx1"/>
              </a:solidFill>
            </a:endParaRPr>
          </a:p>
        </p:txBody>
      </p:sp>
      <p:sp>
        <p:nvSpPr>
          <p:cNvPr id="2" name="AutoShape 4" descr="Калач с амарантовой мукой , пошаговый рецепт с фото от автора Татьяна  Синицын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 name="AutoShape 6" descr="Калач с амарантовой мукой , пошаговый рецепт с фото от автора Татьяна  Синицына"/>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Прямоугольник 4">
            <a:extLst>
              <a:ext uri="{FF2B5EF4-FFF2-40B4-BE49-F238E27FC236}">
                <a16:creationId xmlns:a16="http://schemas.microsoft.com/office/drawing/2014/main" id="{7384AF64-0571-4910-ACEA-8233A693A6A7}"/>
              </a:ext>
            </a:extLst>
          </p:cNvPr>
          <p:cNvSpPr/>
          <p:nvPr/>
        </p:nvSpPr>
        <p:spPr>
          <a:xfrm>
            <a:off x="307975" y="1781322"/>
            <a:ext cx="8902700" cy="2646878"/>
          </a:xfrm>
          <a:prstGeom prst="rect">
            <a:avLst/>
          </a:prstGeom>
        </p:spPr>
        <p:txBody>
          <a:bodyPr wrap="square">
            <a:spAutoFit/>
          </a:bodyPr>
          <a:lstStyle/>
          <a:p>
            <a:r>
              <a:rPr lang="ru-RU" sz="2800" b="1" dirty="0">
                <a:solidFill>
                  <a:schemeClr val="tx1"/>
                </a:solidFill>
                <a:highlight>
                  <a:srgbClr val="FFFF00"/>
                </a:highlight>
                <a:latin typeface="Times New Roman" panose="02020603050405020304" pitchFamily="18" charset="0"/>
                <a:cs typeface="Times New Roman" panose="02020603050405020304" pitchFamily="18" charset="0"/>
              </a:rPr>
              <a:t>Полезные свойства амарантовой муки:</a:t>
            </a:r>
            <a:endParaRPr lang="ru-RU" sz="2800" dirty="0">
              <a:solidFill>
                <a:schemeClr val="tx1"/>
              </a:solidFill>
              <a:highlight>
                <a:srgbClr val="FFFF00"/>
              </a:highlight>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ru-RU" sz="1800" b="1" dirty="0">
              <a:solidFill>
                <a:schemeClr val="tx1"/>
              </a:solidFill>
              <a:highlight>
                <a:srgbClr val="FFFF00"/>
              </a:highlight>
              <a:latin typeface="Times New Roman" panose="02020603050405020304" pitchFamily="18" charset="0"/>
              <a:cs typeface="Times New Roman" panose="02020603050405020304" pitchFamily="18" charset="0"/>
            </a:endParaRPr>
          </a:p>
          <a:p>
            <a:r>
              <a:rPr lang="ru-RU" sz="2400" b="1" dirty="0">
                <a:solidFill>
                  <a:schemeClr val="tx1"/>
                </a:solidFill>
                <a:highlight>
                  <a:srgbClr val="FFFF00"/>
                </a:highlight>
                <a:latin typeface="Times New Roman" panose="02020603050405020304" pitchFamily="18" charset="0"/>
                <a:cs typeface="Times New Roman" panose="02020603050405020304" pitchFamily="18" charset="0"/>
              </a:rPr>
              <a:t>-Укрепление иммунитета</a:t>
            </a:r>
            <a:r>
              <a:rPr lang="ru-RU" sz="2400" dirty="0">
                <a:solidFill>
                  <a:schemeClr val="tx1"/>
                </a:solidFill>
                <a:highlight>
                  <a:srgbClr val="FFFF00"/>
                </a:highlight>
                <a:latin typeface="Times New Roman" panose="02020603050405020304" pitchFamily="18" charset="0"/>
                <a:cs typeface="Times New Roman" panose="02020603050405020304" pitchFamily="18" charset="0"/>
              </a:rPr>
              <a:t>. </a:t>
            </a:r>
            <a:endParaRPr lang="ru-RU" sz="2400" b="1" dirty="0">
              <a:solidFill>
                <a:schemeClr val="tx1"/>
              </a:solidFill>
              <a:highlight>
                <a:srgbClr val="FFFF00"/>
              </a:highlight>
              <a:latin typeface="Times New Roman" panose="02020603050405020304" pitchFamily="18" charset="0"/>
              <a:cs typeface="Times New Roman" panose="02020603050405020304" pitchFamily="18" charset="0"/>
            </a:endParaRPr>
          </a:p>
          <a:p>
            <a:r>
              <a:rPr lang="ru-RU" sz="2400" b="1" dirty="0">
                <a:solidFill>
                  <a:schemeClr val="tx1"/>
                </a:solidFill>
                <a:highlight>
                  <a:srgbClr val="FFFF00"/>
                </a:highlight>
                <a:latin typeface="Times New Roman" panose="02020603050405020304" pitchFamily="18" charset="0"/>
                <a:cs typeface="Times New Roman" panose="02020603050405020304" pitchFamily="18" charset="0"/>
              </a:rPr>
              <a:t>-Профилактика заболеваний пищеварительной системы</a:t>
            </a:r>
            <a:r>
              <a:rPr lang="ru-RU" sz="2400" dirty="0">
                <a:solidFill>
                  <a:schemeClr val="tx1"/>
                </a:solidFill>
                <a:highlight>
                  <a:srgbClr val="FFFF00"/>
                </a:highlight>
                <a:latin typeface="Times New Roman" panose="02020603050405020304" pitchFamily="18" charset="0"/>
                <a:cs typeface="Times New Roman" panose="02020603050405020304" pitchFamily="18" charset="0"/>
              </a:rPr>
              <a:t>. </a:t>
            </a:r>
            <a:endParaRPr lang="ru-RU" sz="2400" b="1" dirty="0">
              <a:solidFill>
                <a:schemeClr val="tx1"/>
              </a:solidFill>
              <a:highlight>
                <a:srgbClr val="FFFF00"/>
              </a:highlight>
              <a:latin typeface="Times New Roman" panose="02020603050405020304" pitchFamily="18" charset="0"/>
              <a:cs typeface="Times New Roman" panose="02020603050405020304" pitchFamily="18" charset="0"/>
            </a:endParaRPr>
          </a:p>
          <a:p>
            <a:r>
              <a:rPr lang="ru-RU" sz="2400" b="1" dirty="0">
                <a:solidFill>
                  <a:schemeClr val="tx1"/>
                </a:solidFill>
                <a:highlight>
                  <a:srgbClr val="FFFF00"/>
                </a:highlight>
                <a:latin typeface="Times New Roman" panose="02020603050405020304" pitchFamily="18" charset="0"/>
                <a:cs typeface="Times New Roman" panose="02020603050405020304" pitchFamily="18" charset="0"/>
              </a:rPr>
              <a:t>-Помощь при анемии</a:t>
            </a:r>
            <a:r>
              <a:rPr lang="ru-RU" sz="2400" dirty="0">
                <a:solidFill>
                  <a:schemeClr val="tx1"/>
                </a:solidFill>
                <a:highlight>
                  <a:srgbClr val="FFFF00"/>
                </a:highlight>
                <a:latin typeface="Times New Roman" panose="02020603050405020304" pitchFamily="18" charset="0"/>
                <a:cs typeface="Times New Roman" panose="02020603050405020304" pitchFamily="18" charset="0"/>
              </a:rPr>
              <a:t>. </a:t>
            </a:r>
            <a:endParaRPr lang="ru-RU" sz="2400" b="1" dirty="0">
              <a:solidFill>
                <a:schemeClr val="tx1"/>
              </a:solidFill>
              <a:highlight>
                <a:srgbClr val="FFFF00"/>
              </a:highlight>
              <a:latin typeface="Times New Roman" panose="02020603050405020304" pitchFamily="18" charset="0"/>
              <a:cs typeface="Times New Roman" panose="02020603050405020304" pitchFamily="18" charset="0"/>
            </a:endParaRPr>
          </a:p>
          <a:p>
            <a:r>
              <a:rPr lang="ru-RU" sz="2400" b="1" dirty="0">
                <a:solidFill>
                  <a:schemeClr val="tx1"/>
                </a:solidFill>
                <a:highlight>
                  <a:srgbClr val="FFFF00"/>
                </a:highlight>
                <a:latin typeface="Times New Roman" panose="02020603050405020304" pitchFamily="18" charset="0"/>
                <a:cs typeface="Times New Roman" panose="02020603050405020304" pitchFamily="18" charset="0"/>
              </a:rPr>
              <a:t>-Профилактика онкологических заболеваний</a:t>
            </a:r>
            <a:r>
              <a:rPr lang="ru-RU" sz="2400" dirty="0">
                <a:solidFill>
                  <a:schemeClr val="tx1"/>
                </a:solidFill>
                <a:highlight>
                  <a:srgbClr val="FFFF00"/>
                </a:highlight>
                <a:latin typeface="Times New Roman" panose="02020603050405020304" pitchFamily="18" charset="0"/>
                <a:cs typeface="Times New Roman" panose="02020603050405020304" pitchFamily="18" charset="0"/>
              </a:rPr>
              <a:t>. </a:t>
            </a:r>
            <a:endParaRPr lang="ru-RU" sz="2400" b="1" dirty="0">
              <a:solidFill>
                <a:schemeClr val="tx1"/>
              </a:solidFill>
              <a:highlight>
                <a:srgbClr val="FFFF00"/>
              </a:highlight>
              <a:latin typeface="Times New Roman" panose="02020603050405020304" pitchFamily="18" charset="0"/>
              <a:cs typeface="Times New Roman" panose="02020603050405020304" pitchFamily="18" charset="0"/>
            </a:endParaRPr>
          </a:p>
          <a:p>
            <a:r>
              <a:rPr lang="ru-RU" sz="2400" b="1" dirty="0">
                <a:solidFill>
                  <a:schemeClr val="tx1"/>
                </a:solidFill>
                <a:highlight>
                  <a:srgbClr val="FFFF00"/>
                </a:highlight>
                <a:latin typeface="Times New Roman" panose="02020603050405020304" pitchFamily="18" charset="0"/>
                <a:cs typeface="Times New Roman" panose="02020603050405020304" pitchFamily="18" charset="0"/>
              </a:rPr>
              <a:t>-Помощь при снижении веса</a:t>
            </a:r>
            <a:r>
              <a:rPr lang="ru-RU" sz="2400" dirty="0">
                <a:solidFill>
                  <a:schemeClr val="tx1"/>
                </a:solidFill>
                <a:highlight>
                  <a:srgbClr val="FFFF00"/>
                </a:highlight>
                <a:latin typeface="Times New Roman" panose="02020603050405020304" pitchFamily="18" charset="0"/>
                <a:cs typeface="Times New Roman" panose="02020603050405020304" pitchFamily="18" charset="0"/>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pic>
        <p:nvPicPr>
          <p:cNvPr id="4" name="Рисунок 3">
            <a:extLst>
              <a:ext uri="{FF2B5EF4-FFF2-40B4-BE49-F238E27FC236}">
                <a16:creationId xmlns:a16="http://schemas.microsoft.com/office/drawing/2014/main" id="{AEABA2CE-3F41-4C76-B690-067D5F22DBCF}"/>
              </a:ext>
            </a:extLst>
          </p:cNvPr>
          <p:cNvPicPr>
            <a:picLocks noChangeAspect="1"/>
          </p:cNvPicPr>
          <p:nvPr/>
        </p:nvPicPr>
        <p:blipFill>
          <a:blip r:embed="rId3"/>
          <a:stretch>
            <a:fillRect/>
          </a:stretch>
        </p:blipFill>
        <p:spPr>
          <a:xfrm rot="10800000">
            <a:off x="0" y="-7935"/>
            <a:ext cx="10544181" cy="5143499"/>
          </a:xfrm>
          <a:prstGeom prst="rect">
            <a:avLst/>
          </a:prstGeom>
        </p:spPr>
      </p:pic>
      <p:sp>
        <p:nvSpPr>
          <p:cNvPr id="85" name="Google Shape;85;p18"/>
          <p:cNvSpPr txBox="1">
            <a:spLocks noGrp="1"/>
          </p:cNvSpPr>
          <p:nvPr>
            <p:ph type="title"/>
          </p:nvPr>
        </p:nvSpPr>
        <p:spPr>
          <a:xfrm>
            <a:off x="378375" y="7936"/>
            <a:ext cx="363165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i="1" dirty="0">
                <a:solidFill>
                  <a:schemeClr val="tx1"/>
                </a:solidFill>
                <a:highlight>
                  <a:srgbClr val="FFFF00"/>
                </a:highlight>
                <a:latin typeface="Times New Roman" panose="02020603050405020304" pitchFamily="18" charset="0"/>
                <a:cs typeface="Times New Roman" panose="02020603050405020304" pitchFamily="18" charset="0"/>
              </a:rPr>
              <a:t>Актуальность проблемы</a:t>
            </a:r>
            <a:endParaRPr i="1" dirty="0">
              <a:solidFill>
                <a:schemeClr val="tx1"/>
              </a:solidFill>
              <a:highlight>
                <a:srgbClr val="FFFF00"/>
              </a:highlight>
              <a:latin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BF9EAD6C-2AF5-45D9-8740-0ECE35B18EB8}"/>
              </a:ext>
            </a:extLst>
          </p:cNvPr>
          <p:cNvSpPr/>
          <p:nvPr/>
        </p:nvSpPr>
        <p:spPr>
          <a:xfrm>
            <a:off x="142875" y="596507"/>
            <a:ext cx="7734300" cy="4739759"/>
          </a:xfrm>
          <a:prstGeom prst="rect">
            <a:avLst/>
          </a:prstGeom>
        </p:spPr>
        <p:txBody>
          <a:bodyPr wrap="square">
            <a:spAutoFit/>
          </a:bodyPr>
          <a:lstStyle/>
          <a:p>
            <a:r>
              <a:rPr lang="ru-RU" sz="1600" dirty="0">
                <a:solidFill>
                  <a:schemeClr val="tx1"/>
                </a:solidFill>
                <a:highlight>
                  <a:srgbClr val="FFFF00"/>
                </a:highlight>
                <a:latin typeface="Times New Roman" panose="02020603050405020304" pitchFamily="18" charset="0"/>
                <a:cs typeface="Times New Roman" panose="02020603050405020304" pitchFamily="18" charset="0"/>
              </a:rPr>
              <a:t>Кому это важно: </a:t>
            </a:r>
          </a:p>
          <a:p>
            <a:r>
              <a:rPr lang="ru-RU" sz="1600" dirty="0">
                <a:solidFill>
                  <a:schemeClr val="tx1"/>
                </a:solidFill>
                <a:highlight>
                  <a:srgbClr val="FFFF00"/>
                </a:highlight>
                <a:latin typeface="Times New Roman" panose="02020603050405020304" pitchFamily="18" charset="0"/>
                <a:cs typeface="Times New Roman" panose="02020603050405020304" pitchFamily="18" charset="0"/>
              </a:rPr>
              <a:t>Потребление продуктов с амарантовой мукой может быть актуально для разных групп людей, например: с целиакией или непереносимостью глютена, активно занимающиеся спортом, стремящиеся снизить вес, вегетарианцы и </a:t>
            </a:r>
            <a:r>
              <a:rPr lang="ru-RU" sz="1600" dirty="0" err="1">
                <a:solidFill>
                  <a:schemeClr val="tx1"/>
                </a:solidFill>
                <a:highlight>
                  <a:srgbClr val="FFFF00"/>
                </a:highlight>
                <a:latin typeface="Times New Roman" panose="02020603050405020304" pitchFamily="18" charset="0"/>
                <a:cs typeface="Times New Roman" panose="02020603050405020304" pitchFamily="18" charset="0"/>
              </a:rPr>
              <a:t>веганы</a:t>
            </a:r>
            <a:r>
              <a:rPr lang="ru-RU" sz="1600" dirty="0">
                <a:solidFill>
                  <a:schemeClr val="tx1"/>
                </a:solidFill>
                <a:highlight>
                  <a:srgbClr val="FFFF00"/>
                </a:highlight>
                <a:latin typeface="Times New Roman" panose="02020603050405020304" pitchFamily="18" charset="0"/>
                <a:cs typeface="Times New Roman" panose="02020603050405020304" pitchFamily="18" charset="0"/>
              </a:rPr>
              <a:t>, дети. (Амарантовая мука может использоваться в качестве обогащающего белково-витаминного компонента детского питания).</a:t>
            </a:r>
          </a:p>
          <a:p>
            <a:endParaRPr lang="ru-RU" b="1" dirty="0">
              <a:solidFill>
                <a:schemeClr val="tx1"/>
              </a:solidFill>
              <a:latin typeface="Times New Roman" panose="02020603050405020304" pitchFamily="18" charset="0"/>
              <a:cs typeface="Times New Roman" panose="02020603050405020304" pitchFamily="18" charset="0"/>
            </a:endParaRPr>
          </a:p>
          <a:p>
            <a:r>
              <a:rPr lang="ru-RU" b="1" dirty="0">
                <a:solidFill>
                  <a:schemeClr val="tx1"/>
                </a:solidFill>
                <a:highlight>
                  <a:srgbClr val="FFFF00"/>
                </a:highlight>
                <a:latin typeface="Times New Roman" panose="02020603050405020304" pitchFamily="18" charset="0"/>
                <a:cs typeface="Times New Roman" panose="02020603050405020304" pitchFamily="18" charset="0"/>
              </a:rPr>
              <a:t>Амарантовая мука полезна для здоровья человека благодаря своему составу, который включает различные биологически активные вещества.  </a:t>
            </a:r>
          </a:p>
          <a:p>
            <a:r>
              <a:rPr lang="ru-RU" sz="1600" b="1" dirty="0">
                <a:solidFill>
                  <a:schemeClr val="tx1"/>
                </a:solidFill>
                <a:highlight>
                  <a:srgbClr val="FFFF00"/>
                </a:highlight>
                <a:latin typeface="Times New Roman" panose="02020603050405020304" pitchFamily="18" charset="0"/>
                <a:cs typeface="Times New Roman" panose="02020603050405020304" pitchFamily="18" charset="0"/>
              </a:rPr>
              <a:t>-Содержание </a:t>
            </a:r>
            <a:r>
              <a:rPr lang="ru-RU" sz="1600" b="1" dirty="0" err="1">
                <a:solidFill>
                  <a:schemeClr val="tx1"/>
                </a:solidFill>
                <a:highlight>
                  <a:srgbClr val="FFFF00"/>
                </a:highlight>
                <a:latin typeface="Times New Roman" panose="02020603050405020304" pitchFamily="18" charset="0"/>
                <a:cs typeface="Times New Roman" panose="02020603050405020304" pitchFamily="18" charset="0"/>
              </a:rPr>
              <a:t>сквалена</a:t>
            </a:r>
            <a:r>
              <a:rPr lang="ru-RU" sz="1600" dirty="0">
                <a:solidFill>
                  <a:schemeClr val="tx1"/>
                </a:solidFill>
                <a:highlight>
                  <a:srgbClr val="FFFF00"/>
                </a:highlight>
                <a:latin typeface="Times New Roman" panose="02020603050405020304" pitchFamily="18" charset="0"/>
                <a:cs typeface="Times New Roman" panose="02020603050405020304" pitchFamily="18" charset="0"/>
              </a:rPr>
              <a:t>. </a:t>
            </a:r>
            <a:r>
              <a:rPr lang="ru-RU" dirty="0">
                <a:solidFill>
                  <a:schemeClr val="tx1"/>
                </a:solidFill>
                <a:highlight>
                  <a:srgbClr val="FFFF00"/>
                </a:highlight>
                <a:latin typeface="Times New Roman" panose="02020603050405020304" pitchFamily="18" charset="0"/>
                <a:cs typeface="Times New Roman" panose="02020603050405020304" pitchFamily="18" charset="0"/>
              </a:rPr>
              <a:t>Это биологически активное вещество задерживает процесс старения клеток, укрепляет иммунитет, предотвращает развитие злокачественных образований.</a:t>
            </a:r>
          </a:p>
          <a:p>
            <a:r>
              <a:rPr lang="ru-RU" sz="1600" b="1" dirty="0">
                <a:solidFill>
                  <a:schemeClr val="tx1"/>
                </a:solidFill>
                <a:highlight>
                  <a:srgbClr val="FFFF00"/>
                </a:highlight>
                <a:latin typeface="Times New Roman" panose="02020603050405020304" pitchFamily="18" charset="0"/>
                <a:cs typeface="Times New Roman" panose="02020603050405020304" pitchFamily="18" charset="0"/>
              </a:rPr>
              <a:t>-Наличие качественного белка</a:t>
            </a:r>
            <a:r>
              <a:rPr lang="ru-RU" sz="1600" dirty="0">
                <a:solidFill>
                  <a:schemeClr val="tx1"/>
                </a:solidFill>
                <a:highlight>
                  <a:srgbClr val="FFFF00"/>
                </a:highlight>
                <a:latin typeface="Times New Roman" panose="02020603050405020304" pitchFamily="18" charset="0"/>
                <a:cs typeface="Times New Roman" panose="02020603050405020304" pitchFamily="18" charset="0"/>
              </a:rPr>
              <a:t>. </a:t>
            </a:r>
            <a:r>
              <a:rPr lang="ru-RU" dirty="0">
                <a:solidFill>
                  <a:schemeClr val="tx1"/>
                </a:solidFill>
                <a:highlight>
                  <a:srgbClr val="FFFF00"/>
                </a:highlight>
                <a:latin typeface="Times New Roman" panose="02020603050405020304" pitchFamily="18" charset="0"/>
                <a:cs typeface="Times New Roman" panose="02020603050405020304" pitchFamily="18" charset="0"/>
              </a:rPr>
              <a:t>Он легко усваивается организмом благодаря высокому содержанию лизина.</a:t>
            </a:r>
          </a:p>
          <a:p>
            <a:r>
              <a:rPr lang="ru-RU" sz="1600" b="1" dirty="0">
                <a:solidFill>
                  <a:schemeClr val="tx1"/>
                </a:solidFill>
                <a:highlight>
                  <a:srgbClr val="FFFF00"/>
                </a:highlight>
                <a:latin typeface="Times New Roman" panose="02020603050405020304" pitchFamily="18" charset="0"/>
                <a:cs typeface="Times New Roman" panose="02020603050405020304" pitchFamily="18" charset="0"/>
              </a:rPr>
              <a:t>-Витамины группы В</a:t>
            </a:r>
            <a:r>
              <a:rPr lang="ru-RU" sz="1600" dirty="0">
                <a:solidFill>
                  <a:schemeClr val="tx1"/>
                </a:solidFill>
                <a:highlight>
                  <a:srgbClr val="FFFF00"/>
                </a:highlight>
                <a:latin typeface="Times New Roman" panose="02020603050405020304" pitchFamily="18" charset="0"/>
                <a:cs typeface="Times New Roman" panose="02020603050405020304" pitchFamily="18" charset="0"/>
              </a:rPr>
              <a:t>. </a:t>
            </a:r>
            <a:r>
              <a:rPr lang="ru-RU" dirty="0">
                <a:solidFill>
                  <a:schemeClr val="tx1"/>
                </a:solidFill>
                <a:highlight>
                  <a:srgbClr val="FFFF00"/>
                </a:highlight>
                <a:latin typeface="Times New Roman" panose="02020603050405020304" pitchFamily="18" charset="0"/>
                <a:cs typeface="Times New Roman" panose="02020603050405020304" pitchFamily="18" charset="0"/>
              </a:rPr>
              <a:t>Они необходимы организму для синтеза энергии, поддержания работы центральной нервной системы и головного мозга, функционирования кровеносной и сердечно-сосудистой систем. </a:t>
            </a:r>
          </a:p>
          <a:p>
            <a:r>
              <a:rPr lang="ru-RU" sz="1600" b="1" dirty="0">
                <a:solidFill>
                  <a:schemeClr val="tx1"/>
                </a:solidFill>
                <a:highlight>
                  <a:srgbClr val="FFFF00"/>
                </a:highlight>
                <a:latin typeface="Times New Roman" panose="02020603050405020304" pitchFamily="18" charset="0"/>
                <a:cs typeface="Times New Roman" panose="02020603050405020304" pitchFamily="18" charset="0"/>
              </a:rPr>
              <a:t>-Наличие микроэлементов: </a:t>
            </a:r>
            <a:r>
              <a:rPr lang="ru-RU" dirty="0">
                <a:solidFill>
                  <a:schemeClr val="tx1"/>
                </a:solidFill>
                <a:highlight>
                  <a:srgbClr val="FFFF00"/>
                </a:highlight>
                <a:latin typeface="Times New Roman" panose="02020603050405020304" pitchFamily="18" charset="0"/>
                <a:cs typeface="Times New Roman" panose="02020603050405020304" pitchFamily="18" charset="0"/>
              </a:rPr>
              <a:t>калий, кальций, магний, фосфор, железо, цинк.</a:t>
            </a:r>
          </a:p>
          <a:p>
            <a:r>
              <a:rPr lang="ru-RU" sz="1600" b="1" dirty="0">
                <a:solidFill>
                  <a:schemeClr val="tx1"/>
                </a:solidFill>
                <a:highlight>
                  <a:srgbClr val="FFFF00"/>
                </a:highlight>
                <a:latin typeface="Times New Roman" panose="02020603050405020304" pitchFamily="18" charset="0"/>
                <a:cs typeface="Times New Roman" panose="02020603050405020304" pitchFamily="18" charset="0"/>
              </a:rPr>
              <a:t>-Низкая калорийность.</a:t>
            </a:r>
            <a:r>
              <a:rPr lang="ru-RU" sz="1600" dirty="0">
                <a:solidFill>
                  <a:schemeClr val="tx1"/>
                </a:solidFill>
                <a:highlight>
                  <a:srgbClr val="FFFF00"/>
                </a:highlight>
                <a:latin typeface="Times New Roman" panose="02020603050405020304" pitchFamily="18" charset="0"/>
                <a:cs typeface="Times New Roman" panose="02020603050405020304" pitchFamily="18" charset="0"/>
              </a:rPr>
              <a:t> </a:t>
            </a:r>
            <a:r>
              <a:rPr lang="ru-RU" dirty="0">
                <a:solidFill>
                  <a:schemeClr val="tx1"/>
                </a:solidFill>
                <a:highlight>
                  <a:srgbClr val="FFFF00"/>
                </a:highlight>
                <a:latin typeface="Times New Roman" panose="02020603050405020304" pitchFamily="18" charset="0"/>
                <a:cs typeface="Times New Roman" panose="02020603050405020304" pitchFamily="18" charset="0"/>
              </a:rPr>
              <a:t>Клетчатка в составе способствует насыщению, утоляет чувство голода и улучшает пищеварение. </a:t>
            </a:r>
          </a:p>
          <a:p>
            <a:endParaRPr lang="ru-RU" sz="1600"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 name="Рисунок 8">
            <a:extLst>
              <a:ext uri="{FF2B5EF4-FFF2-40B4-BE49-F238E27FC236}">
                <a16:creationId xmlns:a16="http://schemas.microsoft.com/office/drawing/2014/main" id="{A8A86EA6-1730-4DB6-A64F-8C2BAB2606BC}"/>
              </a:ext>
            </a:extLst>
          </p:cNvPr>
          <p:cNvPicPr>
            <a:picLocks noChangeAspect="1"/>
          </p:cNvPicPr>
          <p:nvPr/>
        </p:nvPicPr>
        <p:blipFill>
          <a:blip r:embed="rId3"/>
          <a:stretch>
            <a:fillRect/>
          </a:stretch>
        </p:blipFill>
        <p:spPr>
          <a:xfrm rot="10800000">
            <a:off x="0" y="-7936"/>
            <a:ext cx="10544181" cy="5143499"/>
          </a:xfrm>
          <a:prstGeom prst="rect">
            <a:avLst/>
          </a:prstGeom>
        </p:spPr>
      </p:pic>
      <p:sp>
        <p:nvSpPr>
          <p:cNvPr id="91" name="Google Shape;91;p19"/>
          <p:cNvSpPr txBox="1">
            <a:spLocks noGrp="1"/>
          </p:cNvSpPr>
          <p:nvPr>
            <p:ph type="title"/>
          </p:nvPr>
        </p:nvSpPr>
        <p:spPr>
          <a:xfrm>
            <a:off x="431384" y="49150"/>
            <a:ext cx="1721266"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chemeClr val="tx1"/>
                </a:solidFill>
                <a:highlight>
                  <a:srgbClr val="FFFF00"/>
                </a:highlight>
                <a:latin typeface="Times New Roman" panose="02020603050405020304" pitchFamily="18" charset="0"/>
                <a:cs typeface="Times New Roman" panose="02020603050405020304" pitchFamily="18" charset="0"/>
              </a:rPr>
              <a:t>Команда</a:t>
            </a:r>
            <a:endParaRPr dirty="0">
              <a:solidFill>
                <a:schemeClr val="tx1"/>
              </a:solidFill>
              <a:highlight>
                <a:srgbClr val="FFFF00"/>
              </a:highlight>
              <a:latin typeface="Times New Roman" panose="02020603050405020304" pitchFamily="18" charset="0"/>
              <a:cs typeface="Times New Roman" panose="02020603050405020304" pitchFamily="18" charset="0"/>
            </a:endParaRPr>
          </a:p>
        </p:txBody>
      </p:sp>
      <p:sp>
        <p:nvSpPr>
          <p:cNvPr id="92" name="Google Shape;92;p19"/>
          <p:cNvSpPr txBox="1">
            <a:spLocks noGrp="1"/>
          </p:cNvSpPr>
          <p:nvPr>
            <p:ph type="body" idx="1"/>
          </p:nvPr>
        </p:nvSpPr>
        <p:spPr>
          <a:xfrm>
            <a:off x="0" y="686872"/>
            <a:ext cx="8560216" cy="4456628"/>
          </a:xfrm>
          <a:prstGeom prst="rect">
            <a:avLst/>
          </a:prstGeom>
        </p:spPr>
        <p:txBody>
          <a:bodyPr spcFirstLastPara="1" wrap="square" lIns="91425" tIns="91425" rIns="91425" bIns="91425" anchor="t" anchorCtr="0">
            <a:normAutofit/>
          </a:bodyPr>
          <a:lstStyle/>
          <a:p>
            <a:pPr marL="114300" indent="0">
              <a:buNone/>
            </a:pPr>
            <a:r>
              <a:rPr lang="ru-RU" sz="2000" b="1" i="1" dirty="0">
                <a:solidFill>
                  <a:schemeClr val="tx1"/>
                </a:solidFill>
                <a:highlight>
                  <a:srgbClr val="FFFF00"/>
                </a:highlight>
                <a:latin typeface="Times New Roman" panose="02020603050405020304" pitchFamily="18" charset="0"/>
              </a:rPr>
              <a:t>Лидер команды: </a:t>
            </a:r>
          </a:p>
          <a:p>
            <a:pPr marL="114300" indent="0">
              <a:buNone/>
            </a:pPr>
            <a:r>
              <a:rPr lang="ru-RU" sz="2000" i="1" dirty="0">
                <a:solidFill>
                  <a:schemeClr val="tx1"/>
                </a:solidFill>
                <a:highlight>
                  <a:srgbClr val="FFFF00"/>
                </a:highlight>
                <a:latin typeface="Times New Roman" panose="02020603050405020304" pitchFamily="18" charset="0"/>
              </a:rPr>
              <a:t>-Лазунина Ева Александровна - </a:t>
            </a:r>
            <a:r>
              <a:rPr lang="ru-RU" sz="2000" dirty="0">
                <a:solidFill>
                  <a:schemeClr val="tx1"/>
                </a:solidFill>
                <a:highlight>
                  <a:srgbClr val="FFFF00"/>
                </a:highlight>
                <a:latin typeface="Times New Roman" panose="02020603050405020304" pitchFamily="18" charset="0"/>
              </a:rPr>
              <a:t>студент 3 курса технологического факультета </a:t>
            </a:r>
            <a:r>
              <a:rPr lang="ru-RU" sz="2000" dirty="0" err="1">
                <a:solidFill>
                  <a:schemeClr val="tx1"/>
                </a:solidFill>
                <a:highlight>
                  <a:srgbClr val="FFFF00"/>
                </a:highlight>
                <a:latin typeface="Times New Roman" panose="02020603050405020304" pitchFamily="18" charset="0"/>
              </a:rPr>
              <a:t>СамГАУ</a:t>
            </a:r>
            <a:r>
              <a:rPr lang="ru-RU" sz="2000" dirty="0">
                <a:solidFill>
                  <a:schemeClr val="tx1"/>
                </a:solidFill>
                <a:highlight>
                  <a:srgbClr val="FFFF00"/>
                </a:highlight>
                <a:latin typeface="Times New Roman" panose="02020603050405020304" pitchFamily="18" charset="0"/>
              </a:rPr>
              <a:t>.</a:t>
            </a:r>
            <a:endParaRPr lang="ru-RU" sz="2000" dirty="0">
              <a:solidFill>
                <a:schemeClr val="tx1"/>
              </a:solidFill>
              <a:highlight>
                <a:srgbClr val="FFFF00"/>
              </a:highlight>
            </a:endParaRPr>
          </a:p>
          <a:p>
            <a:pPr marL="114300" indent="0">
              <a:buNone/>
            </a:pPr>
            <a:r>
              <a:rPr lang="ru-RU" sz="2000" b="1" i="1" dirty="0">
                <a:solidFill>
                  <a:schemeClr val="tx1"/>
                </a:solidFill>
                <a:highlight>
                  <a:srgbClr val="FFFF00"/>
                </a:highlight>
                <a:latin typeface="Times New Roman" panose="02020603050405020304" pitchFamily="18" charset="0"/>
              </a:rPr>
              <a:t>Участники команды:</a:t>
            </a:r>
            <a:endParaRPr lang="ru-RU" sz="2000" dirty="0">
              <a:solidFill>
                <a:schemeClr val="tx1"/>
              </a:solidFill>
              <a:highlight>
                <a:srgbClr val="FFFF00"/>
              </a:highlight>
            </a:endParaRPr>
          </a:p>
          <a:p>
            <a:pPr marL="114300" indent="0">
              <a:buNone/>
            </a:pPr>
            <a:r>
              <a:rPr lang="ru-RU" sz="2000" dirty="0">
                <a:solidFill>
                  <a:schemeClr val="tx1"/>
                </a:solidFill>
                <a:highlight>
                  <a:srgbClr val="FFFF00"/>
                </a:highlight>
                <a:latin typeface="Times New Roman" panose="02020603050405020304" pitchFamily="18" charset="0"/>
              </a:rPr>
              <a:t>-Михаил Дроздов - студент 2 курса технологического факультета </a:t>
            </a:r>
            <a:r>
              <a:rPr lang="ru-RU" sz="2000" dirty="0" err="1">
                <a:solidFill>
                  <a:schemeClr val="tx1"/>
                </a:solidFill>
                <a:highlight>
                  <a:srgbClr val="FFFF00"/>
                </a:highlight>
                <a:latin typeface="Times New Roman" panose="02020603050405020304" pitchFamily="18" charset="0"/>
              </a:rPr>
              <a:t>СамГАУ</a:t>
            </a:r>
            <a:r>
              <a:rPr lang="ru-RU" sz="2000" dirty="0">
                <a:solidFill>
                  <a:schemeClr val="tx1"/>
                </a:solidFill>
                <a:highlight>
                  <a:srgbClr val="FFFF00"/>
                </a:highlight>
                <a:latin typeface="Times New Roman" panose="02020603050405020304" pitchFamily="18" charset="0"/>
              </a:rPr>
              <a:t>;</a:t>
            </a:r>
            <a:endParaRPr lang="ru-RU" sz="2000" dirty="0">
              <a:solidFill>
                <a:schemeClr val="tx1"/>
              </a:solidFill>
              <a:highlight>
                <a:srgbClr val="FFFF00"/>
              </a:highlight>
            </a:endParaRPr>
          </a:p>
          <a:p>
            <a:pPr marL="114300" indent="0">
              <a:buNone/>
            </a:pPr>
            <a:r>
              <a:rPr lang="ru-RU" sz="2000" dirty="0">
                <a:solidFill>
                  <a:schemeClr val="tx1"/>
                </a:solidFill>
                <a:highlight>
                  <a:srgbClr val="FFFF00"/>
                </a:highlight>
                <a:latin typeface="Times New Roman" panose="02020603050405020304" pitchFamily="18" charset="0"/>
              </a:rPr>
              <a:t>-Дарья Пименова - студент 2 курса технологического факультета </a:t>
            </a:r>
            <a:r>
              <a:rPr lang="ru-RU" sz="2000" dirty="0" err="1">
                <a:solidFill>
                  <a:schemeClr val="tx1"/>
                </a:solidFill>
                <a:highlight>
                  <a:srgbClr val="FFFF00"/>
                </a:highlight>
                <a:latin typeface="Times New Roman" panose="02020603050405020304" pitchFamily="18" charset="0"/>
              </a:rPr>
              <a:t>СамГАУ</a:t>
            </a:r>
            <a:br>
              <a:rPr lang="ru-RU" sz="2000" dirty="0">
                <a:solidFill>
                  <a:schemeClr val="tx1"/>
                </a:solidFill>
                <a:highlight>
                  <a:srgbClr val="FFFF00"/>
                </a:highlight>
                <a:latin typeface="Times New Roman" panose="02020603050405020304" pitchFamily="18" charset="0"/>
              </a:rPr>
            </a:br>
            <a:r>
              <a:rPr lang="ru-RU" sz="2000" dirty="0">
                <a:solidFill>
                  <a:schemeClr val="tx1"/>
                </a:solidFill>
                <a:highlight>
                  <a:srgbClr val="FFFF00"/>
                </a:highlight>
                <a:latin typeface="Times New Roman" panose="02020603050405020304" pitchFamily="18" charset="0"/>
              </a:rPr>
              <a:t>-</a:t>
            </a:r>
            <a:r>
              <a:rPr lang="ru-RU" sz="2000" dirty="0" err="1">
                <a:solidFill>
                  <a:schemeClr val="tx1"/>
                </a:solidFill>
                <a:highlight>
                  <a:srgbClr val="FFFF00"/>
                </a:highlight>
                <a:latin typeface="Times New Roman" panose="02020603050405020304" pitchFamily="18" charset="0"/>
              </a:rPr>
              <a:t>Баетова</a:t>
            </a:r>
            <a:r>
              <a:rPr lang="ru-RU" sz="2000" dirty="0">
                <a:solidFill>
                  <a:schemeClr val="tx1"/>
                </a:solidFill>
                <a:highlight>
                  <a:srgbClr val="FFFF00"/>
                </a:highlight>
                <a:latin typeface="Times New Roman" panose="02020603050405020304" pitchFamily="18" charset="0"/>
              </a:rPr>
              <a:t> Милана - студент 2 курса технологического факультета </a:t>
            </a:r>
            <a:r>
              <a:rPr lang="ru-RU" sz="2000" dirty="0" err="1">
                <a:solidFill>
                  <a:schemeClr val="tx1"/>
                </a:solidFill>
                <a:highlight>
                  <a:srgbClr val="FFFF00"/>
                </a:highlight>
                <a:latin typeface="Times New Roman" panose="02020603050405020304" pitchFamily="18" charset="0"/>
              </a:rPr>
              <a:t>СамГАУ</a:t>
            </a:r>
            <a:endParaRPr lang="ru-RU" sz="2000" dirty="0">
              <a:solidFill>
                <a:schemeClr val="tx1"/>
              </a:solidFill>
              <a:highlight>
                <a:srgbClr val="FFFF00"/>
              </a:highlight>
            </a:endParaRPr>
          </a:p>
          <a:p>
            <a:pPr marL="114300" indent="0">
              <a:buNone/>
            </a:pPr>
            <a:r>
              <a:rPr lang="ru-RU" sz="2000" b="1" i="1" dirty="0">
                <a:solidFill>
                  <a:schemeClr val="tx1"/>
                </a:solidFill>
                <a:highlight>
                  <a:srgbClr val="FFFF00"/>
                </a:highlight>
                <a:latin typeface="Times New Roman" panose="02020603050405020304" pitchFamily="18" charset="0"/>
              </a:rPr>
              <a:t>Наставник команды: </a:t>
            </a:r>
          </a:p>
          <a:p>
            <a:pPr marL="114300" indent="0">
              <a:buNone/>
            </a:pPr>
            <a:r>
              <a:rPr lang="ru-RU" sz="2000" dirty="0">
                <a:solidFill>
                  <a:schemeClr val="tx1"/>
                </a:solidFill>
                <a:highlight>
                  <a:srgbClr val="FFFF00"/>
                </a:highlight>
                <a:latin typeface="Times New Roman" panose="02020603050405020304" pitchFamily="18" charset="0"/>
              </a:rPr>
              <a:t>-Овчинников Александр Дмитриевич - аспирант технологического факультета Самарского государственного аграрного университета</a:t>
            </a:r>
            <a:endParaRPr sz="2000" dirty="0">
              <a:solidFill>
                <a:schemeClr val="tx1"/>
              </a:solidFill>
              <a:highlight>
                <a:srgbClr val="FFFF00"/>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D664A9C5-F39F-4E32-BC7A-D67A49357370}"/>
              </a:ext>
            </a:extLst>
          </p:cNvPr>
          <p:cNvPicPr>
            <a:picLocks noChangeAspect="1"/>
          </p:cNvPicPr>
          <p:nvPr/>
        </p:nvPicPr>
        <p:blipFill>
          <a:blip r:embed="rId2"/>
          <a:stretch>
            <a:fillRect/>
          </a:stretch>
        </p:blipFill>
        <p:spPr>
          <a:xfrm rot="10800000">
            <a:off x="0" y="0"/>
            <a:ext cx="10544181" cy="5143499"/>
          </a:xfrm>
          <a:prstGeom prst="rect">
            <a:avLst/>
          </a:prstGeom>
        </p:spPr>
      </p:pic>
      <p:sp>
        <p:nvSpPr>
          <p:cNvPr id="2" name="Текст 1"/>
          <p:cNvSpPr>
            <a:spLocks noGrp="1"/>
          </p:cNvSpPr>
          <p:nvPr>
            <p:ph type="body" idx="1"/>
          </p:nvPr>
        </p:nvSpPr>
        <p:spPr>
          <a:xfrm>
            <a:off x="-91523" y="2095733"/>
            <a:ext cx="7320997" cy="605100"/>
          </a:xfrm>
        </p:spPr>
        <p:txBody>
          <a:bodyPr>
            <a:noAutofit/>
          </a:bodyPr>
          <a:lstStyle/>
          <a:p>
            <a:r>
              <a:rPr lang="ru-RU" sz="4000" dirty="0">
                <a:solidFill>
                  <a:schemeClr val="tx1"/>
                </a:solidFill>
                <a:highlight>
                  <a:srgbClr val="FFFF00"/>
                </a:highlight>
                <a:latin typeface="Times New Roman" panose="02020603050405020304" pitchFamily="18" charset="0"/>
                <a:cs typeface="Times New Roman" panose="02020603050405020304" pitchFamily="18" charset="0"/>
              </a:rPr>
              <a:t>СПАСИБО ЗА ВНИМАНИЕ! </a:t>
            </a:r>
          </a:p>
        </p:txBody>
      </p:sp>
    </p:spTree>
    <p:extLst>
      <p:ext uri="{BB962C8B-B14F-4D97-AF65-F5344CB8AC3E}">
        <p14:creationId xmlns:p14="http://schemas.microsoft.com/office/powerpoint/2010/main" val="360621397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TotalTime>
  <Words>1596</Words>
  <Application>Microsoft Office PowerPoint</Application>
  <PresentationFormat>Экран (16:9)</PresentationFormat>
  <Paragraphs>87</Paragraphs>
  <Slides>7</Slides>
  <Notes>6</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7</vt:i4>
      </vt:variant>
    </vt:vector>
  </HeadingPairs>
  <TitlesOfParts>
    <vt:vector size="11" baseType="lpstr">
      <vt:lpstr>Times New Roman</vt:lpstr>
      <vt:lpstr>Nunito</vt:lpstr>
      <vt:lpstr>Arial</vt:lpstr>
      <vt:lpstr>Simple Light</vt:lpstr>
      <vt:lpstr>ТЕСТО ДЛЯ ПИЦЦЫ ИЗ АМАРАНТОВОЙ МУКИ</vt:lpstr>
      <vt:lpstr>Пользователь и проблема</vt:lpstr>
      <vt:lpstr>Как уже решается проблема</vt:lpstr>
      <vt:lpstr>Решение</vt:lpstr>
      <vt:lpstr>Актуальность проблемы</vt:lpstr>
      <vt:lpstr>Команда</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Скопируйте этот шаблон</dc:title>
  <dc:creator>Ева Туленцева</dc:creator>
  <cp:lastModifiedBy>hepugu89@gmail.com</cp:lastModifiedBy>
  <cp:revision>10</cp:revision>
  <dcterms:modified xsi:type="dcterms:W3CDTF">2025-04-18T13:25:52Z</dcterms:modified>
</cp:coreProperties>
</file>