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36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5488" y="4005072"/>
            <a:ext cx="90525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</a:rPr>
              <a:t>Разработка психометрического инструментария для диагностики тревоги и депрессии у пациентов гериатрического профиля.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936560"/>
            <a:ext cx="18344388" cy="7554912"/>
          </a:xfrm>
        </p:spPr>
        <p:txBody>
          <a:bodyPr/>
          <a:lstStyle/>
          <a:p>
            <a:pPr algn="just"/>
            <a:r>
              <a:rPr lang="ru-RU" sz="4000" dirty="0">
                <a:solidFill>
                  <a:srgbClr val="000000"/>
                </a:solidFill>
                <a:latin typeface="Tahoma" panose="020B0604030504040204" pitchFamily="34" charset="0"/>
              </a:rPr>
              <a:t>Тревожно-депрессивные расстройства относятся к числу наиболее часто встречающихся форм психических нарушений среди пациентов гериатрического профиля. Однако в случае с такими больными в качестве диагностического скрининга уровня тревоги и депрессии преимущественно используются общемедицинские шкалы, у большинства из которых отсутствует нозологическая специфичность и соответствующая </a:t>
            </a:r>
            <a:r>
              <a:rPr lang="ru-RU" sz="4000" dirty="0" err="1">
                <a:solidFill>
                  <a:srgbClr val="000000"/>
                </a:solidFill>
                <a:latin typeface="Tahoma" panose="020B0604030504040204" pitchFamily="34" charset="0"/>
              </a:rPr>
              <a:t>валидность</a:t>
            </a:r>
            <a:r>
              <a:rPr lang="ru-RU" sz="4000" dirty="0">
                <a:solidFill>
                  <a:srgbClr val="000000"/>
                </a:solidFill>
                <a:latin typeface="Tahoma" panose="020B0604030504040204" pitchFamily="34" charset="0"/>
              </a:rPr>
              <a:t> относительно гериатрической практики. Таким образом, все больше возрастает необходимость в разработке веб-приложений, содержащих психометрический инструментарий для скрининга тревожно-депрессивных расстройств у пациентов гериатрического профиля с учётом факторов, специфичных для данной группы больных. Проблема заключается как в отсутствии самих инструментов на русском языке с российским правообладателем, так и в отсутствии их электронных вариантов. Соответственно, гериатрические пациенты не получают необходимой помощи.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744" y="1737360"/>
            <a:ext cx="19440144" cy="7554912"/>
          </a:xfrm>
        </p:spPr>
        <p:txBody>
          <a:bodyPr/>
          <a:lstStyle/>
          <a:p>
            <a:pPr algn="just"/>
            <a:r>
              <a:rPr lang="ru-RU" sz="4000" dirty="0">
                <a:solidFill>
                  <a:srgbClr val="000000"/>
                </a:solidFill>
                <a:latin typeface="Tahoma" panose="020B0604030504040204" pitchFamily="34" charset="0"/>
              </a:rPr>
              <a:t>В современной клинической практике имеется существенный ряд заболеваний, морфологический субстрат которых на данном этапе изучен недостаточно, и с помощью только </a:t>
            </a:r>
            <a:r>
              <a:rPr lang="ru-RU" sz="4000" dirty="0" err="1">
                <a:solidFill>
                  <a:srgbClr val="000000"/>
                </a:solidFill>
                <a:latin typeface="Tahoma" panose="020B0604030504040204" pitchFamily="34" charset="0"/>
              </a:rPr>
              <a:t>физикально</a:t>
            </a:r>
            <a:r>
              <a:rPr lang="ru-RU" sz="4000" dirty="0">
                <a:solidFill>
                  <a:srgbClr val="000000"/>
                </a:solidFill>
                <a:latin typeface="Tahoma" panose="020B0604030504040204" pitchFamily="34" charset="0"/>
              </a:rPr>
              <a:t>-инструментальных методов диагностировать такие состояния, как правило, не представляется возможным. Диагноз в таких случаях опирается преимущественно на вербальный отчет пациента. Наиболее показательными примерами подобной ситуации традиционно выступают тревожно-депрессивные расстройства, которые относятся к числу наиболее часто встречающихся форм психических нарушений среди пациентов гериатрического профиля. Как известно, подобные состояния являются значимыми фактором риска развития у таких больных осложнений соматических заболеваний, а также могут приводить к </a:t>
            </a:r>
            <a:r>
              <a:rPr lang="ru-RU" sz="4000" dirty="0" err="1">
                <a:solidFill>
                  <a:srgbClr val="000000"/>
                </a:solidFill>
                <a:latin typeface="Tahoma" panose="020B0604030504040204" pitchFamily="34" charset="0"/>
              </a:rPr>
              <a:t>коморбидным</a:t>
            </a:r>
            <a:r>
              <a:rPr lang="ru-RU" sz="4000" dirty="0">
                <a:solidFill>
                  <a:srgbClr val="000000"/>
                </a:solidFill>
                <a:latin typeface="Tahoma" panose="020B0604030504040204" pitchFamily="34" charset="0"/>
              </a:rPr>
              <a:t> состояниям. Таким образом, всё больше возрастает необходимость в своевременной и эффективной диагностике тревожно-депрессивных расстройств среди гериатрических пациентов. Специализированное приложение, содержащее тесты, шкалы и опросники, специально разработанные для пожилых пациентов, способно оптимизировать процесс такой диагностики в общемедицинской практике.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5404" y="1426464"/>
            <a:ext cx="18424652" cy="7554912"/>
          </a:xfrm>
        </p:spPr>
        <p:txBody>
          <a:bodyPr/>
          <a:lstStyle/>
          <a:p>
            <a:pPr algn="just"/>
            <a:r>
              <a:rPr lang="ru-RU" sz="4000" dirty="0"/>
              <a:t>Создание специализированного приложения, содержащего тесты, шкалы и опросники, специально разработанного для пожилых пациентов, направленного на решение задач, стоящих перед врачами различных специальностей, на оптимизацию процесса диагностики тревожно-депрессивных расстройств среди пациентов гериатрического профиля с целью улучшения качества жизни </a:t>
            </a:r>
            <a:r>
              <a:rPr lang="ru-RU" sz="4000" dirty="0" err="1" smtClean="0"/>
              <a:t>последних.С</a:t>
            </a:r>
            <a:r>
              <a:rPr lang="ru-RU" sz="4000" dirty="0" smtClean="0"/>
              <a:t> </a:t>
            </a:r>
            <a:r>
              <a:rPr lang="ru-RU" sz="4000" dirty="0"/>
              <a:t>организационной точки зрения проект не сложен, он включает в себя три базовых составляющих, которые реально реализовать в заявленные сроки. 1) Разработка системы диагностических инструментов (шкал, опросников) для гериатрических пациентов. 2) Лингвистическая и психометрическая </a:t>
            </a:r>
            <a:r>
              <a:rPr lang="ru-RU" sz="4000" dirty="0" err="1"/>
              <a:t>валидация</a:t>
            </a:r>
            <a:r>
              <a:rPr lang="ru-RU" sz="4000" dirty="0"/>
              <a:t> полученного комплекса диагностических шкал. 3) Разработка веб-приложения, которое будет позволять врачам заполнять их в онлайн-режиме на </a:t>
            </a:r>
            <a:r>
              <a:rPr lang="ru-RU" sz="4000" dirty="0" err="1" smtClean="0"/>
              <a:t>приеме.По</a:t>
            </a:r>
            <a:r>
              <a:rPr lang="ru-RU" sz="4000" dirty="0" smtClean="0"/>
              <a:t> </a:t>
            </a:r>
            <a:r>
              <a:rPr lang="ru-RU" sz="4000" dirty="0"/>
              <a:t>результатам будет создана система диагностических опросников для гериатрических пациентов – веб-приложение, которое будет позволять врачам заполнять их в онлайн-режиме на приеме. Проект решает проблему диагностических сложностей у гериатрических пациентов в </a:t>
            </a:r>
            <a:r>
              <a:rPr lang="ru-RU" sz="4000" dirty="0" smtClean="0"/>
              <a:t>области</a:t>
            </a:r>
            <a:r>
              <a:rPr lang="en-US" sz="4000" dirty="0" smtClean="0"/>
              <a:t> </a:t>
            </a:r>
            <a:r>
              <a:rPr lang="ru-RU" sz="4000" dirty="0" smtClean="0"/>
              <a:t>гериатрии, неврологии</a:t>
            </a:r>
            <a:r>
              <a:rPr lang="ru-RU" sz="4000" dirty="0"/>
              <a:t>, клинической психологии, психиатрии и др.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01152"/>
            <a:ext cx="18432491" cy="7554912"/>
          </a:xfrm>
        </p:spPr>
        <p:txBody>
          <a:bodyPr/>
          <a:lstStyle/>
          <a:p>
            <a:pPr algn="just"/>
            <a:r>
              <a:rPr lang="ru-RU" sz="4000" dirty="0"/>
              <a:t>Поскольку </a:t>
            </a:r>
            <a:r>
              <a:rPr lang="ru-RU" sz="4000" dirty="0" err="1"/>
              <a:t>стартап</a:t>
            </a:r>
            <a:r>
              <a:rPr lang="ru-RU" sz="4000" dirty="0"/>
              <a:t>-проект направлен на оптимизацию процесса диагностики тревожных и депрессивных расстройств у пациентов гериатрического профиля, то предполагаемыми источниками финансирования будут, в первую очередь, выступать юридические и физические лица, деятельность которых непосредственно связана с диагностикой, лечением и реабилитацией геронтологических заболеваний (медицинские государственные и частные организации, врачи-психиатры, неврологи, кардиологи, геронтологи и др., заинтересованные в использовании веб-приложения). Потенциальные потребители - юридические лица (медицинские организации) и физические лица, работающие в медицинских организациях.</a:t>
            </a:r>
          </a:p>
          <a:p>
            <a:pPr algn="just"/>
            <a:r>
              <a:rPr lang="ru-RU" sz="4000" dirty="0"/>
              <a:t>Расположение потенциальных потребителей: Российская Федерация.</a:t>
            </a:r>
          </a:p>
          <a:p>
            <a:pPr algn="just"/>
            <a:r>
              <a:rPr lang="ru-RU" sz="4000" dirty="0" err="1"/>
              <a:t>Стартап</a:t>
            </a:r>
            <a:r>
              <a:rPr lang="ru-RU" sz="4000" dirty="0"/>
              <a:t>-проект ориентирован на сегмент рынка B2C.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996" y="2741232"/>
            <a:ext cx="18424652" cy="7554912"/>
          </a:xfrm>
        </p:spPr>
        <p:txBody>
          <a:bodyPr/>
          <a:lstStyle/>
          <a:p>
            <a:pPr algn="just"/>
            <a:r>
              <a:rPr lang="ru-RU" sz="4000" dirty="0"/>
              <a:t>Организация бизнеса предполагает реализацию платного доступа медицинских организаций и физических лиц к созданному веб-приложению (реализация услуг и продажа). Планируется заключение договоров с потребителями:</a:t>
            </a:r>
          </a:p>
          <a:p>
            <a:pPr algn="just"/>
            <a:r>
              <a:rPr lang="ru-RU" sz="4000" dirty="0"/>
              <a:t>1) Организация или физическое лицо оплачивает доступ, получает логин и пароль на год.</a:t>
            </a:r>
          </a:p>
          <a:p>
            <a:pPr algn="just"/>
            <a:r>
              <a:rPr lang="ru-RU" sz="4000" dirty="0"/>
              <a:t>2) Оплата доступа осуществляется ежегодно.</a:t>
            </a:r>
          </a:p>
          <a:p>
            <a:pPr algn="just"/>
            <a:r>
              <a:rPr lang="ru-RU" sz="4000" dirty="0"/>
              <a:t>3) Стоимость для организации - 50 000 в год, для физических лиц - 10 000 в год (из расчета планируемого </a:t>
            </a:r>
            <a:r>
              <a:rPr lang="ru-RU" sz="4000" dirty="0" err="1"/>
              <a:t>пациентопотока</a:t>
            </a:r>
            <a:r>
              <a:rPr lang="ru-RU" sz="4000" dirty="0"/>
              <a:t>). Браться </a:t>
            </a:r>
            <a:r>
              <a:rPr lang="ru-RU" sz="4000" dirty="0" err="1"/>
              <a:t>займ</a:t>
            </a:r>
            <a:r>
              <a:rPr lang="ru-RU" sz="4000" dirty="0"/>
              <a:t> в банке не планируется. Сеть посредников организовываться не будет. Участие в </a:t>
            </a:r>
            <a:r>
              <a:rPr lang="ru-RU" sz="4000" dirty="0" err="1"/>
              <a:t>агрегаторе</a:t>
            </a:r>
            <a:r>
              <a:rPr lang="ru-RU" sz="4000" dirty="0"/>
              <a:t> не планируется.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708" y="1426464"/>
            <a:ext cx="18432491" cy="7554912"/>
          </a:xfrm>
        </p:spPr>
        <p:txBody>
          <a:bodyPr/>
          <a:lstStyle/>
          <a:p>
            <a:pPr algn="just"/>
            <a:r>
              <a:rPr lang="ru-RU" sz="4000" dirty="0"/>
              <a:t>На настоящем </a:t>
            </a:r>
            <a:r>
              <a:rPr lang="ru-RU" sz="4000" dirty="0" smtClean="0"/>
              <a:t>этапе:</a:t>
            </a:r>
            <a:r>
              <a:rPr lang="ru-RU" sz="4000" dirty="0"/>
              <a:t>	</a:t>
            </a:r>
          </a:p>
          <a:p>
            <a:pPr algn="just"/>
            <a:r>
              <a:rPr lang="ru-RU" sz="4000" dirty="0"/>
              <a:t>1. Создано и зарегистрировано юридическое лицо в соответствии с законодательством Российской Федерации - ООО "Психометрический инструментарий".</a:t>
            </a:r>
          </a:p>
          <a:p>
            <a:pPr algn="just"/>
            <a:r>
              <a:rPr lang="ru-RU" sz="4000" dirty="0"/>
              <a:t>2. Разработаны и созданы собственные диагностические инструменты (шкалы, опросники), направленные на выявление уровня тревоги и депрессии среди пациентов гериатрического профиля, с учётом факторов, специфичных для данной группы больных - Гериатрическая шкала тревоги (ГШТ), Гериатрическая шкала депрессии (ГШД).</a:t>
            </a:r>
          </a:p>
          <a:p>
            <a:pPr algn="just"/>
            <a:r>
              <a:rPr lang="ru-RU" sz="4000" dirty="0"/>
              <a:t>3. Переведены и адаптированы зарубежные диагностические инструменты (шкалы, опросники), направленные на выявление уровня тревоги и депрессии среди пациентов гериатрического профиля, с учётом факторов, специфичных для данной группы больных - Шкала Кэрролла для оценки депрессии (CRS), Шкала депрессии, тревоги и стресса (DASS-42</a:t>
            </a:r>
            <a:r>
              <a:rPr lang="ru-RU" sz="4000" dirty="0" smtClean="0"/>
              <a:t>).</a:t>
            </a:r>
          </a:p>
          <a:p>
            <a:pPr algn="just"/>
            <a:r>
              <a:rPr lang="ru-RU" sz="4000" dirty="0" smtClean="0"/>
              <a:t>На следующем этапе планируется разработка веб-приложения, содержащие упомянутые шкалы.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0870" y="6969062"/>
            <a:ext cx="18606008" cy="2103120"/>
          </a:xfrm>
        </p:spPr>
        <p:txBody>
          <a:bodyPr/>
          <a:lstStyle/>
          <a:p>
            <a:pPr algn="just"/>
            <a:r>
              <a:rPr lang="ru-RU" sz="3000" dirty="0">
                <a:solidFill>
                  <a:srgbClr val="000000"/>
                </a:solidFill>
                <a:latin typeface="Tahoma" panose="020B0604030504040204" pitchFamily="34" charset="0"/>
              </a:rPr>
              <a:t>Ильяс Маратович Фаттахов </a:t>
            </a:r>
            <a:r>
              <a:rPr lang="ru-RU" sz="3000" dirty="0" smtClean="0">
                <a:solidFill>
                  <a:srgbClr val="000000"/>
                </a:solidFill>
                <a:latin typeface="Tahoma" panose="020B0604030504040204" pitchFamily="34" charset="0"/>
              </a:rPr>
              <a:t>(директор) </a:t>
            </a:r>
            <a:r>
              <a:rPr lang="ru-RU" sz="3000" dirty="0">
                <a:solidFill>
                  <a:srgbClr val="000000"/>
                </a:solidFill>
                <a:latin typeface="Tahoma" panose="020B0604030504040204" pitchFamily="34" charset="0"/>
              </a:rPr>
              <a:t>- медицинский психолог Университетской клиники, медицинский психолог Центра патологии речи Научно-клинического центра прецизионной и регенеративной медицины Казанского (Приволжского) федерального университета, студент-магистрант Института филологии и межкультурной коммуникации КФУ, направление: "Прикладное языкознание", лингвист, клинический психолог; имеет необходимый для реализации проекта опыт создания и внедрения диагностического инструментария для клинической практики, основанного на вербальных данных, опыт участия в международных конференциях, занял второе место в Конкурсе на лучшую научную работу студентов КФУ 2021, тема работы: «Специфика восприятия вербальных дескрипторов психоэмоционального статуса человека: экспериментальное исследование» (научный руководитель - </a:t>
            </a:r>
            <a:r>
              <a:rPr lang="ru-RU" sz="3000" dirty="0" err="1">
                <a:solidFill>
                  <a:srgbClr val="000000"/>
                </a:solidFill>
                <a:latin typeface="Tahoma" panose="020B0604030504040204" pitchFamily="34" charset="0"/>
              </a:rPr>
              <a:t>Е.А.Горобец</a:t>
            </a:r>
            <a:r>
              <a:rPr lang="ru-RU" sz="3000" dirty="0">
                <a:solidFill>
                  <a:srgbClr val="000000"/>
                </a:solidFill>
                <a:latin typeface="Tahoma" panose="020B0604030504040204" pitchFamily="34" charset="0"/>
              </a:rPr>
              <a:t>); имеет публикации, в том числе в журналах Q1, соавтор руководства для врачей.</a:t>
            </a:r>
            <a:endParaRPr lang="ru-RU" sz="3000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95855" y="2669540"/>
            <a:ext cx="2139950" cy="2141538"/>
          </a:xfrm>
        </p:spPr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33132" y="6483371"/>
            <a:ext cx="10041636" cy="1955333"/>
          </a:xfrm>
        </p:spPr>
        <p:txBody>
          <a:bodyPr/>
          <a:lstStyle/>
          <a:p>
            <a:r>
              <a:rPr lang="ru-RU" dirty="0" smtClean="0"/>
              <a:t>Фаттахов Ильяс Маратович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346" t="16321" r="45747" b="18271"/>
          <a:stretch/>
        </p:blipFill>
        <p:spPr>
          <a:xfrm>
            <a:off x="7613798" y="1477264"/>
            <a:ext cx="4940152" cy="495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259904"/>
            <a:ext cx="18472404" cy="7554912"/>
          </a:xfrm>
        </p:spPr>
        <p:txBody>
          <a:bodyPr/>
          <a:lstStyle/>
          <a:p>
            <a:r>
              <a:rPr lang="ru-RU" sz="4000" dirty="0">
                <a:solidFill>
                  <a:srgbClr val="000000"/>
                </a:solidFill>
                <a:latin typeface="IBM Plex Sans"/>
              </a:rPr>
              <a:t>Организация прохождения разработанных шкал условно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нормотипичными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респондентами-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монолингвами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старше 60-ти лет в целях получения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диагностически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релевантных результатов с последующим переходом на фазу осуществления непосредственно клинических исследований. Апробация разработанных шкал на базе государственных учреждений здравоохранения гериатрического профиля с целью получения статистически значимых показателей для определения границ "нормы", "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субклинически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выраженной тревоги/депрессии" и "клинически выраженной тревоги/депрессии". Разработка веб-приложения, которое будет позволять врачам заполнять полученные лингвистически и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психометрически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валидные шкалы в онлайн-режиме на приеме. Для дизайна страниц веб-приложения будут использованы технологии HTML, CSS,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JavaScript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. Сохранение информации будет осуществляться в базе данных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MySQL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. Веб-приложение будет написано на языке программирования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Python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. Итог: Создание психодиагностического веб-приложения, содержащего лингвистически и </a:t>
            </a:r>
            <a:r>
              <a:rPr lang="ru-RU" sz="4000" dirty="0" err="1">
                <a:solidFill>
                  <a:srgbClr val="000000"/>
                </a:solidFill>
                <a:latin typeface="IBM Plex Sans"/>
              </a:rPr>
              <a:t>психометрически</a:t>
            </a:r>
            <a:r>
              <a:rPr lang="ru-RU" sz="4000" dirty="0">
                <a:solidFill>
                  <a:srgbClr val="000000"/>
                </a:solidFill>
                <a:latin typeface="IBM Plex Sans"/>
              </a:rPr>
              <a:t> валидные шкалы. Созданное веб-приложение пройдет апробацию в выборке из 250 гериатрических пациентов в разных регионах России в ходе реализации проекта.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-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927) 670-01-66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im.fattahoff@gmail.com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90672" y="2828247"/>
            <a:ext cx="139537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solidFill>
                  <a:schemeClr val="tx1"/>
                </a:solidFill>
              </a:rPr>
              <a:t>Разработка психометрического инструментария для диагностики тревоги и депрессии у пациентов гериатрического профиля.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dae585fd-f7dc-4d5a-b1b8-e5742ef77c8f"/>
    <ds:schemaRef ds:uri="http://schemas.microsoft.com/office/2006/documentManagement/types"/>
    <ds:schemaRef ds:uri="http://schemas.microsoft.com/office/infopath/2007/PartnerControls"/>
    <ds:schemaRef ds:uri="f3f21cfc-4d3e-42b1-8a95-d7209818f9d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3738</TotalTime>
  <Words>913</Words>
  <Application>Microsoft Office PowerPoint</Application>
  <PresentationFormat>Произвольный</PresentationFormat>
  <Paragraphs>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IBM Plex Sans</vt:lpstr>
      <vt:lpstr>Tahoma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Стационар Неврология</cp:lastModifiedBy>
  <cp:revision>222</cp:revision>
  <dcterms:created xsi:type="dcterms:W3CDTF">2021-03-01T12:07:13Z</dcterms:created>
  <dcterms:modified xsi:type="dcterms:W3CDTF">2023-10-24T06:01:03Z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