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y="5143500" cx="9144000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Raleway SemiBold"/>
      <p:regular r:id="rId24"/>
      <p:bold r:id="rId25"/>
      <p:italic r:id="rId26"/>
      <p:boldItalic r:id="rId27"/>
    </p:embeddedFont>
    <p:embeddedFont>
      <p:font typeface="Helvetica Neue"/>
      <p:regular r:id="rId28"/>
      <p:bold r:id="rId29"/>
      <p:italic r:id="rId30"/>
      <p:boldItalic r:id="rId31"/>
    </p:embeddedFont>
    <p:embeddedFont>
      <p:font typeface="Century Gothic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A044B7D-7B29-46A8-A059-FD9432392ACB}">
  <a:tblStyle styleId="{DA044B7D-7B29-46A8-A059-FD9432392AC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regular.fntdata"/><Relationship Id="rId22" Type="http://schemas.openxmlformats.org/officeDocument/2006/relationships/font" Target="fonts/Raleway-italic.fntdata"/><Relationship Id="rId21" Type="http://schemas.openxmlformats.org/officeDocument/2006/relationships/font" Target="fonts/Raleway-bold.fntdata"/><Relationship Id="rId24" Type="http://schemas.openxmlformats.org/officeDocument/2006/relationships/font" Target="fonts/RalewaySemiBold-regular.fntdata"/><Relationship Id="rId23" Type="http://schemas.openxmlformats.org/officeDocument/2006/relationships/font" Target="fonts/Raleway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italic.fntdata"/><Relationship Id="rId25" Type="http://schemas.openxmlformats.org/officeDocument/2006/relationships/font" Target="fonts/RalewaySemiBold-bold.fntdata"/><Relationship Id="rId28" Type="http://schemas.openxmlformats.org/officeDocument/2006/relationships/font" Target="fonts/HelveticaNeue-regular.fntdata"/><Relationship Id="rId27" Type="http://schemas.openxmlformats.org/officeDocument/2006/relationships/font" Target="fonts/RalewaySemiBold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boldItalic.fntdata"/><Relationship Id="rId30" Type="http://schemas.openxmlformats.org/officeDocument/2006/relationships/font" Target="fonts/HelveticaNeue-italic.fntdata"/><Relationship Id="rId11" Type="http://schemas.openxmlformats.org/officeDocument/2006/relationships/slide" Target="slides/slide4.xml"/><Relationship Id="rId33" Type="http://schemas.openxmlformats.org/officeDocument/2006/relationships/font" Target="fonts/CenturyGothic-bold.fntdata"/><Relationship Id="rId10" Type="http://schemas.openxmlformats.org/officeDocument/2006/relationships/slide" Target="slides/slide3.xml"/><Relationship Id="rId32" Type="http://schemas.openxmlformats.org/officeDocument/2006/relationships/font" Target="fonts/CenturyGothic-regular.fntdata"/><Relationship Id="rId13" Type="http://schemas.openxmlformats.org/officeDocument/2006/relationships/slide" Target="slides/slide6.xml"/><Relationship Id="rId35" Type="http://schemas.openxmlformats.org/officeDocument/2006/relationships/font" Target="fonts/CenturyGothic-bold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italic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2" name="Google Shape;202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9e5f59eb6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0" name="Google Shape;240;g29e5f59eb6e_0_1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6" name="Google Shape;256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5.jpg"/><Relationship Id="rId6" Type="http://schemas.openxmlformats.org/officeDocument/2006/relationships/image" Target="../media/image7.png"/><Relationship Id="rId7" Type="http://schemas.openxmlformats.org/officeDocument/2006/relationships/image" Target="../media/image12.png"/><Relationship Id="rId8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11.png"/><Relationship Id="rId5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88601" y="1241250"/>
            <a:ext cx="51360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Портативный углубленный отраслевой переводчик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(кодовое название ПУП)</a:t>
            </a:r>
            <a:endParaRPr sz="3100">
              <a:solidFill>
                <a:schemeClr val="dk1"/>
              </a:solidFill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266439" y="337020"/>
            <a:ext cx="1547142" cy="424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 txBox="1"/>
          <p:nvPr>
            <p:ph idx="1" type="body"/>
          </p:nvPr>
        </p:nvSpPr>
        <p:spPr>
          <a:xfrm>
            <a:off x="-200325" y="1650375"/>
            <a:ext cx="7040100" cy="33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just"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Raleway"/>
              <a:buNone/>
            </a:pPr>
            <a:r>
              <a:rPr lang="ru">
                <a:solidFill>
                  <a:srgbClr val="FCAF17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Портативное устройство, предназначенное для моментального перевода на иностранный язык разговоров с употреблением технической терминологии основных отраслей производства (таких как энергетика, машиностроение, авиация и др), с</a:t>
            </a:r>
            <a:r>
              <a:rPr lang="ru">
                <a:solidFill>
                  <a:srgbClr val="FCAF17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может удовлетворить  потребность наших потребителей в качественном моментальном переводе</a:t>
            </a:r>
            <a:r>
              <a:rPr lang="ru">
                <a:solidFill>
                  <a:srgbClr val="FCAF17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. Может работать также в офлайн режиме и режиме фотопереводчика. </a:t>
            </a:r>
            <a:endParaRPr sz="2100">
              <a:solidFill>
                <a:srgbClr val="FCAF1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685475" y="960550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27"/>
          <p:cNvSpPr txBox="1"/>
          <p:nvPr>
            <p:ph idx="1" type="body"/>
          </p:nvPr>
        </p:nvSpPr>
        <p:spPr>
          <a:xfrm>
            <a:off x="244318" y="23966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Char char="-"/>
            </a:pPr>
            <a:r>
              <a:rPr lang="ru" sz="1800">
                <a:solidFill>
                  <a:srgbClr val="FCAF17"/>
                </a:solidFill>
              </a:rPr>
              <a:t>Работники компаний и корпораций, в коротких или длительных командировках и на зарубежных конференциях (например Росатом строит АЭС в Китае, Египте и </a:t>
            </a:r>
            <a:r>
              <a:rPr lang="ru" sz="1800">
                <a:solidFill>
                  <a:srgbClr val="FCAF17"/>
                </a:solidFill>
              </a:rPr>
              <a:t>Бангладеш, там бы пригодился наш переводчик</a:t>
            </a:r>
            <a:r>
              <a:rPr lang="ru" sz="1800">
                <a:solidFill>
                  <a:srgbClr val="FCAF17"/>
                </a:solidFill>
              </a:rPr>
              <a:t>).</a:t>
            </a:r>
            <a:endParaRPr sz="1800">
              <a:solidFill>
                <a:srgbClr val="FCAF17"/>
              </a:solidFill>
            </a:endParaRPr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Char char="-"/>
            </a:pPr>
            <a:r>
              <a:rPr lang="ru" sz="1800">
                <a:solidFill>
                  <a:srgbClr val="FCAF17"/>
                </a:solidFill>
              </a:rPr>
              <a:t>Студенты, обучающиеся на иностранных программах в чужих для себя странах.</a:t>
            </a:r>
            <a:endParaRPr sz="1800">
              <a:solidFill>
                <a:srgbClr val="FCAF17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28"/>
          <p:cNvSpPr txBox="1"/>
          <p:nvPr>
            <p:ph idx="1" type="body"/>
          </p:nvPr>
        </p:nvSpPr>
        <p:spPr>
          <a:xfrm>
            <a:off x="456826" y="2262825"/>
            <a:ext cx="7737300" cy="24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Char char="-"/>
            </a:pPr>
            <a:r>
              <a:rPr lang="ru" sz="1800">
                <a:solidFill>
                  <a:srgbClr val="FCAF17"/>
                </a:solidFill>
              </a:rPr>
              <a:t>Отсутствие тех. терминологии в основных онлайн переводчиках, </a:t>
            </a:r>
            <a:endParaRPr sz="1800">
              <a:solidFill>
                <a:srgbClr val="FCAF17"/>
              </a:solidFill>
            </a:endParaRPr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Char char="-"/>
            </a:pPr>
            <a:r>
              <a:rPr lang="ru" sz="1800">
                <a:solidFill>
                  <a:srgbClr val="FCAF17"/>
                </a:solidFill>
              </a:rPr>
              <a:t>Разный уровень знания языка сотрудниками,</a:t>
            </a:r>
            <a:endParaRPr sz="1800">
              <a:solidFill>
                <a:srgbClr val="FCAF17"/>
              </a:solidFill>
            </a:endParaRPr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Char char="-"/>
            </a:pPr>
            <a:r>
              <a:rPr lang="ru" sz="1800">
                <a:solidFill>
                  <a:srgbClr val="FCAF17"/>
                </a:solidFill>
              </a:rPr>
              <a:t>Возможное отсутствие интернета или плохое подключение,</a:t>
            </a:r>
            <a:endParaRPr sz="1800">
              <a:solidFill>
                <a:srgbClr val="FCAF17"/>
              </a:solidFill>
            </a:endParaRPr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Char char="-"/>
            </a:pPr>
            <a:r>
              <a:rPr lang="ru" sz="1800">
                <a:solidFill>
                  <a:srgbClr val="FCAF17"/>
                </a:solidFill>
              </a:rPr>
              <a:t>Телефон как посредник может быть не удобен,</a:t>
            </a:r>
            <a:endParaRPr sz="1800">
              <a:solidFill>
                <a:srgbClr val="FCAF17"/>
              </a:solidFill>
            </a:endParaRPr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Char char="-"/>
            </a:pPr>
            <a:r>
              <a:rPr lang="ru" sz="1800">
                <a:solidFill>
                  <a:srgbClr val="FCAF17"/>
                </a:solidFill>
              </a:rPr>
              <a:t> Тех словари не переводят предложениями, только термины.</a:t>
            </a:r>
            <a:endParaRPr sz="1800">
              <a:solidFill>
                <a:srgbClr val="FCAF17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9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7" name="Google Shape;157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29"/>
          <p:cNvSpPr txBox="1"/>
          <p:nvPr>
            <p:ph idx="1" type="body"/>
          </p:nvPr>
        </p:nvSpPr>
        <p:spPr>
          <a:xfrm>
            <a:off x="401718" y="2342256"/>
            <a:ext cx="7993200" cy="19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FCAF17"/>
                </a:solidFill>
              </a:rPr>
              <a:t>Клиент покупает девайс, кладет или крепит  на одежду (при этом сам выбирает голос озвучки) и свободно общается с собеседником глаза в глаза, без суеты и волнения. Планируем использовать новейшую технологию  распознавания голоса NVC 12, чтобы при общении в компании переводчик переводил только вас.</a:t>
            </a:r>
            <a:endParaRPr sz="1800">
              <a:solidFill>
                <a:srgbClr val="FCAF17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4" name="Google Shape;184;p30"/>
          <p:cNvSpPr txBox="1"/>
          <p:nvPr/>
        </p:nvSpPr>
        <p:spPr>
          <a:xfrm>
            <a:off x="675500" y="1630900"/>
            <a:ext cx="8109900" cy="3143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800" u="none" cap="none" strike="noStrike">
                <a:solidFill>
                  <a:srgbClr val="FCAF17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800" u="none" cap="none" strike="noStrike">
                <a:solidFill>
                  <a:srgbClr val="FCAF17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800">
                <a:solidFill>
                  <a:srgbClr val="FCAF17"/>
                </a:solidFill>
                <a:latin typeface="Raleway"/>
                <a:ea typeface="Raleway"/>
                <a:cs typeface="Raleway"/>
                <a:sym typeface="Raleway"/>
              </a:rPr>
              <a:t>ПУП</a:t>
            </a:r>
            <a:endParaRPr b="0" i="0" sz="1800" u="none" cap="none" strike="noStrike">
              <a:solidFill>
                <a:srgbClr val="FCAF1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800" u="none" cap="none" strike="noStrike">
                <a:solidFill>
                  <a:srgbClr val="FCAF17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800" u="none" cap="none" strike="noStrike">
                <a:solidFill>
                  <a:srgbClr val="FCAF17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800">
                <a:solidFill>
                  <a:srgbClr val="FCAF17"/>
                </a:solidFill>
                <a:latin typeface="Raleway"/>
                <a:ea typeface="Raleway"/>
                <a:cs typeface="Raleway"/>
                <a:sym typeface="Raleway"/>
              </a:rPr>
              <a:t>Компаниям, которые сталкиваются с большим объемом тех. перевода </a:t>
            </a:r>
            <a:endParaRPr b="0" i="0" sz="1800" u="none" cap="none" strike="noStrike">
              <a:solidFill>
                <a:srgbClr val="FCAF1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800" u="none" cap="none" strike="noStrike">
                <a:solidFill>
                  <a:srgbClr val="FCAF17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800" u="none" cap="none" strike="noStrike">
                <a:solidFill>
                  <a:srgbClr val="FCAF17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800">
                <a:solidFill>
                  <a:srgbClr val="FCAF17"/>
                </a:solidFill>
                <a:latin typeface="Raleway"/>
                <a:ea typeface="Raleway"/>
                <a:cs typeface="Raleway"/>
                <a:sym typeface="Raleway"/>
              </a:rPr>
              <a:t>помещения в другую языковую среду</a:t>
            </a:r>
            <a:r>
              <a:rPr b="0" i="0" lang="ru" sz="1800" u="none" cap="none" strike="noStrike">
                <a:solidFill>
                  <a:srgbClr val="FCAF17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800" u="none" cap="none" strike="noStrike">
              <a:solidFill>
                <a:srgbClr val="FCAF1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800" u="none" cap="none" strike="noStrike">
                <a:solidFill>
                  <a:srgbClr val="FCAF17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800" u="none" cap="none" strike="noStrike">
                <a:solidFill>
                  <a:srgbClr val="FCAF17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800">
                <a:solidFill>
                  <a:srgbClr val="FCAF17"/>
                </a:solidFill>
                <a:latin typeface="Raleway"/>
                <a:ea typeface="Raleway"/>
                <a:cs typeface="Raleway"/>
                <a:sym typeface="Raleway"/>
              </a:rPr>
              <a:t>языкового барьера</a:t>
            </a:r>
            <a:endParaRPr b="0" i="0" sz="1800" u="none" cap="none" strike="noStrike">
              <a:solidFill>
                <a:srgbClr val="FCAF1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800" u="none" cap="none" strike="noStrike">
                <a:solidFill>
                  <a:srgbClr val="FCAF17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800" u="none" cap="none" strike="noStrike">
                <a:solidFill>
                  <a:srgbClr val="FCAF17"/>
                </a:solidFill>
                <a:latin typeface="Raleway"/>
                <a:ea typeface="Raleway"/>
                <a:cs typeface="Raleway"/>
                <a:sym typeface="Raleway"/>
              </a:rPr>
              <a:t> технологии </a:t>
            </a:r>
            <a:r>
              <a:rPr lang="ru" sz="1800">
                <a:solidFill>
                  <a:srgbClr val="FCAF17"/>
                </a:solidFill>
                <a:latin typeface="Raleway"/>
                <a:ea typeface="Raleway"/>
                <a:cs typeface="Raleway"/>
                <a:sym typeface="Raleway"/>
              </a:rPr>
              <a:t>Технический переводчик</a:t>
            </a:r>
            <a:endParaRPr b="0" i="0" sz="1800" u="none" cap="none" strike="noStrike">
              <a:solidFill>
                <a:srgbClr val="FCAF1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800" u="none" cap="none" strike="noStrike">
                <a:solidFill>
                  <a:srgbClr val="FCAF17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800" u="none" cap="none" strike="noStrike">
                <a:solidFill>
                  <a:srgbClr val="FCAF17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800">
                <a:solidFill>
                  <a:srgbClr val="FCAF17"/>
                </a:solidFill>
                <a:latin typeface="Raleway"/>
                <a:ea typeface="Raleway"/>
                <a:cs typeface="Raleway"/>
                <a:sym typeface="Raleway"/>
              </a:rPr>
              <a:t>качественный технический перевод</a:t>
            </a:r>
            <a:endParaRPr b="0" i="0" sz="1800" u="none" cap="none" strike="noStrike">
              <a:solidFill>
                <a:srgbClr val="FCAF1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5" name="Google Shape;185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1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5" name="Google Shape;195;p31"/>
          <p:cNvSpPr txBox="1"/>
          <p:nvPr>
            <p:ph idx="1" type="body"/>
          </p:nvPr>
        </p:nvSpPr>
        <p:spPr>
          <a:xfrm>
            <a:off x="81225" y="2069288"/>
            <a:ext cx="85296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Char char="●"/>
            </a:pPr>
            <a:r>
              <a:rPr lang="ru" sz="1800">
                <a:solidFill>
                  <a:srgbClr val="FCAF17"/>
                </a:solidFill>
              </a:rPr>
              <a:t>Мы будем перепрошивать в товар наш словарь;</a:t>
            </a:r>
            <a:endParaRPr sz="1800">
              <a:solidFill>
                <a:srgbClr val="FCAF17"/>
              </a:solidFill>
            </a:endParaRPr>
          </a:p>
          <a:p>
            <a:pPr indent="-2921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Char char="●"/>
            </a:pPr>
            <a:r>
              <a:rPr lang="ru" sz="1800">
                <a:solidFill>
                  <a:srgbClr val="FCAF17"/>
                </a:solidFill>
              </a:rPr>
              <a:t>У нас будут покупать сами девайсы, чехлы и наклейки для украшения, комплектующие наушники, зарядки и разные виды крепежей на одежду;</a:t>
            </a:r>
            <a:endParaRPr sz="1800">
              <a:solidFill>
                <a:srgbClr val="FCAF17"/>
              </a:solidFill>
            </a:endParaRPr>
          </a:p>
          <a:p>
            <a:pPr indent="-2921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Char char="●"/>
            </a:pPr>
            <a:r>
              <a:rPr lang="ru" sz="1800">
                <a:solidFill>
                  <a:srgbClr val="FCAF17"/>
                </a:solidFill>
              </a:rPr>
              <a:t>Дополнительно мы можем зарабатывать на озвучках (детская, мужская-женская, стилистическая).</a:t>
            </a:r>
            <a:endParaRPr sz="1800">
              <a:solidFill>
                <a:srgbClr val="FCAF17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2"/>
          <p:cNvSpPr txBox="1"/>
          <p:nvPr/>
        </p:nvSpPr>
        <p:spPr>
          <a:xfrm>
            <a:off x="401726" y="2006175"/>
            <a:ext cx="80052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800"/>
              <a:buFont typeface="Raleway"/>
              <a:buChar char="●"/>
            </a:pPr>
            <a:r>
              <a:rPr lang="ru" sz="1800">
                <a:solidFill>
                  <a:srgbClr val="FF9900"/>
                </a:solidFill>
                <a:latin typeface="Raleway"/>
                <a:ea typeface="Raleway"/>
                <a:cs typeface="Raleway"/>
                <a:sym typeface="Raleway"/>
              </a:rPr>
              <a:t>Основные конкуренты - девайсы-переводчики и онлайн переводчики; люди, обученные по этой профессией.</a:t>
            </a:r>
            <a:endParaRPr b="0" i="0" sz="1800" u="none" cap="none" strike="noStrike">
              <a:solidFill>
                <a:srgbClr val="FF99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800"/>
              <a:buFont typeface="Raleway"/>
              <a:buChar char="●"/>
            </a:pPr>
            <a:r>
              <a:rPr lang="ru" sz="1800">
                <a:solidFill>
                  <a:srgbClr val="FF9900"/>
                </a:solidFill>
                <a:latin typeface="Raleway"/>
                <a:ea typeface="Raleway"/>
                <a:cs typeface="Raleway"/>
                <a:sym typeface="Raleway"/>
              </a:rPr>
              <a:t>Сильная сторона - многофункциональность,</a:t>
            </a:r>
            <a:endParaRPr sz="1800">
              <a:solidFill>
                <a:srgbClr val="FF99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800"/>
              <a:buFont typeface="Raleway"/>
              <a:buChar char="●"/>
            </a:pPr>
            <a:r>
              <a:rPr lang="ru" sz="1800">
                <a:solidFill>
                  <a:srgbClr val="FF9900"/>
                </a:solidFill>
                <a:latin typeface="Raleway"/>
                <a:ea typeface="Raleway"/>
                <a:cs typeface="Raleway"/>
                <a:sym typeface="Raleway"/>
              </a:rPr>
              <a:t>Слабая сторона - неправильный перевод технической терминологии, некорректная обработка русскоязычной речи,</a:t>
            </a:r>
            <a:endParaRPr sz="1800">
              <a:solidFill>
                <a:srgbClr val="FF99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800"/>
              <a:buFont typeface="Raleway"/>
              <a:buChar char="●"/>
            </a:pPr>
            <a:r>
              <a:rPr lang="ru" sz="1800">
                <a:solidFill>
                  <a:srgbClr val="FF9900"/>
                </a:solidFill>
                <a:latin typeface="Raleway"/>
                <a:ea typeface="Raleway"/>
                <a:cs typeface="Raleway"/>
                <a:sym typeface="Raleway"/>
              </a:rPr>
              <a:t>Можно обойти конкурентов, преодолев слабые стороны, которые были перечислены.</a:t>
            </a:r>
            <a:endParaRPr b="0" i="0" sz="1800" u="none" cap="none" strike="noStrike">
              <a:solidFill>
                <a:srgbClr val="FF99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8" name="Google Shape;208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3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33"/>
          <p:cNvSpPr txBox="1"/>
          <p:nvPr>
            <p:ph idx="1" type="body"/>
          </p:nvPr>
        </p:nvSpPr>
        <p:spPr>
          <a:xfrm>
            <a:off x="456818" y="1858181"/>
            <a:ext cx="7993200" cy="32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700">
                <a:solidFill>
                  <a:srgbClr val="FF9900"/>
                </a:solidFill>
              </a:rPr>
              <a:t>Провели метод исследования - проблемное интервью с 10</a:t>
            </a:r>
            <a:r>
              <a:rPr lang="ru" sz="1000">
                <a:solidFill>
                  <a:srgbClr val="FF9900"/>
                </a:solidFill>
              </a:rPr>
              <a:t>ю</a:t>
            </a:r>
            <a:r>
              <a:rPr lang="ru" sz="1700">
                <a:solidFill>
                  <a:srgbClr val="FF9900"/>
                </a:solidFill>
              </a:rPr>
              <a:t> представителями компании Росатом (выбор обусловлен направлением нашей специализации - энергетика). Они рассказали, что решают эту проблему другими способами - через центр перевода документации АТЭК и разработку внутренних программ перевода. Так мы проверили выдвинутую нами гипотезу. В рамках программы </a:t>
            </a:r>
            <a:r>
              <a:rPr lang="ru" sz="1700">
                <a:solidFill>
                  <a:srgbClr val="FF9900"/>
                </a:solidFill>
              </a:rPr>
              <a:t>Акселератор</a:t>
            </a:r>
            <a:r>
              <a:rPr lang="ru" sz="1700">
                <a:solidFill>
                  <a:srgbClr val="FF9900"/>
                </a:solidFill>
              </a:rPr>
              <a:t> она</a:t>
            </a:r>
            <a:r>
              <a:rPr lang="ru" sz="1700">
                <a:solidFill>
                  <a:srgbClr val="FF9900"/>
                </a:solidFill>
              </a:rPr>
              <a:t> оказалась провальной. Поэтому нашли выход видоизменить нашу идею в приложение-переводчик с ограниченным доступом (по подписке), далее будет представлена последовательность ее реализации.</a:t>
            </a:r>
            <a:endParaRPr sz="1700">
              <a:solidFill>
                <a:srgbClr val="FF99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19" name="Google Shape;219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4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28" name="Google Shape;228;p34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{DA044B7D-7B29-46A8-A059-FD9432392ACB}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u="none" cap="none" strike="noStrike">
                          <a:solidFill>
                            <a:srgbClr val="FF990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u="none" cap="none" strike="noStrike">
                          <a:solidFill>
                            <a:srgbClr val="FF990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u="none" cap="none" strike="noStrike">
                          <a:solidFill>
                            <a:srgbClr val="FF990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u="none" cap="none" strike="noStrike">
                          <a:solidFill>
                            <a:srgbClr val="FF990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FF990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Нестеркова Александра</a:t>
                      </a:r>
                      <a:endParaRPr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u="none" cap="none" strike="noStrike">
                          <a:solidFill>
                            <a:srgbClr val="FF990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FF990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Уваров Игорь</a:t>
                      </a:r>
                      <a:endParaRPr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FF990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Шмидт Всеволод</a:t>
                      </a:r>
                      <a:endParaRPr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u="none" cap="none" strike="noStrike">
                          <a:solidFill>
                            <a:srgbClr val="FF990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FF990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Рогачев Владислав</a:t>
                      </a:r>
                      <a:endParaRPr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9" name="Google Shape;229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5" name="Google Shape;23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8149" y="1389128"/>
            <a:ext cx="1138225" cy="1595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50599" y="1389119"/>
            <a:ext cx="1138225" cy="1520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21325" y="3172050"/>
            <a:ext cx="2058950" cy="176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5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3" name="Google Shape;243;p35"/>
          <p:cNvSpPr txBox="1"/>
          <p:nvPr>
            <p:ph idx="1" type="body"/>
          </p:nvPr>
        </p:nvSpPr>
        <p:spPr>
          <a:xfrm>
            <a:off x="456825" y="1675050"/>
            <a:ext cx="7973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FF9900"/>
                </a:solidFill>
              </a:rPr>
              <a:t>Планы развития, основные укрупненные задачи</a:t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244" name="Google Shape;244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7" name="Google Shape;24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2" name="Google Shape;252;p35"/>
          <p:cNvGraphicFramePr/>
          <p:nvPr/>
        </p:nvGraphicFramePr>
        <p:xfrm>
          <a:off x="530735" y="2330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{DA044B7D-7B29-46A8-A059-FD9432392ACB}</a:tableStyleId>
              </a:tblPr>
              <a:tblGrid>
                <a:gridCol w="3767050"/>
                <a:gridCol w="1254300"/>
                <a:gridCol w="2510675"/>
              </a:tblGrid>
              <a:tr h="408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FF990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FF990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FF990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6536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FF99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Начать разработку БД-словарей</a:t>
                      </a:r>
                      <a:endParaRPr sz="1400" u="none" cap="none" strike="noStrike">
                        <a:solidFill>
                          <a:srgbClr val="FF990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FF990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-</a:t>
                      </a:r>
                      <a:endParaRPr sz="1100"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FF990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Уваров Игорь</a:t>
                      </a:r>
                      <a:endParaRPr sz="1100"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15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FF99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Создать нейросеть и научить ее этим БД</a:t>
                      </a:r>
                      <a:endParaRPr sz="1400" u="none" cap="none" strike="noStrike">
                        <a:solidFill>
                          <a:srgbClr val="FF990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FF990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-</a:t>
                      </a:r>
                      <a:endParaRPr sz="1100"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FF990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Шмидт Всеволод</a:t>
                      </a:r>
                      <a:endParaRPr sz="1100"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22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FF99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Внедрить нейросеть в приложение с ограниченным доступом (по подписке)</a:t>
                      </a:r>
                      <a:endParaRPr sz="1400" u="none" cap="none" strike="noStrike">
                        <a:solidFill>
                          <a:srgbClr val="FF990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FF990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-</a:t>
                      </a:r>
                      <a:endParaRPr sz="1100"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FF990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Рогачев Владислав</a:t>
                      </a:r>
                      <a:endParaRPr sz="1100" u="none" cap="none" strike="noStrike">
                        <a:solidFill>
                          <a:srgbClr val="FF990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3" name="Google Shape;253;p35"/>
          <p:cNvSpPr txBox="1"/>
          <p:nvPr/>
        </p:nvSpPr>
        <p:spPr>
          <a:xfrm>
            <a:off x="401725" y="1843275"/>
            <a:ext cx="502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6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59" name="Google Shape;259;p36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>
                <a:solidFill>
                  <a:srgbClr val="FF9900"/>
                </a:solidFill>
              </a:rPr>
              <a:t>https://vk.com/a.nesterkova</a:t>
            </a:r>
            <a:endParaRPr sz="1400">
              <a:solidFill>
                <a:srgbClr val="FF9900"/>
              </a:solidFill>
            </a:endParaRPr>
          </a:p>
        </p:txBody>
      </p:sp>
      <p:sp>
        <p:nvSpPr>
          <p:cNvPr id="260" name="Google Shape;260;p36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>
                <a:solidFill>
                  <a:srgbClr val="FF9900"/>
                </a:solidFill>
                <a:highlight>
                  <a:srgbClr val="FFFFFF"/>
                </a:highlight>
              </a:rPr>
              <a:t>@sumiatiza</a:t>
            </a:r>
            <a:endParaRPr sz="1700">
              <a:solidFill>
                <a:srgbClr val="FF9900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