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258" r:id="rId3"/>
    <p:sldId id="313" r:id="rId4"/>
    <p:sldId id="260" r:id="rId5"/>
    <p:sldId id="262" r:id="rId6"/>
    <p:sldId id="261" r:id="rId7"/>
    <p:sldId id="392" r:id="rId8"/>
    <p:sldId id="263" r:id="rId9"/>
    <p:sldId id="265" r:id="rId10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 Light" panose="020B0604020202020204" charset="-52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9D"/>
    <a:srgbClr val="1D7CA8"/>
    <a:srgbClr val="D1EBF7"/>
    <a:srgbClr val="155D7D"/>
    <a:srgbClr val="1B88AF"/>
    <a:srgbClr val="1780B3"/>
    <a:srgbClr val="125980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55" autoAdjust="0"/>
    <p:restoredTop sz="69125" autoAdjust="0"/>
  </p:normalViewPr>
  <p:slideViewPr>
    <p:cSldViewPr snapToGrid="0" snapToObjects="1">
      <p:cViewPr varScale="1">
        <p:scale>
          <a:sx n="86" d="100"/>
          <a:sy n="86" d="100"/>
        </p:scale>
        <p:origin x="485" y="48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1" u="none" strike="noStrike" kern="1200" cap="all" spc="50" baseline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7757209645669293"/>
          <c:y val="0.21689895574538523"/>
          <c:w val="0.58860605314960635"/>
          <c:h val="0.7006749000508789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Потребности рынка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3A4-42BC-8864-311FAB38DE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3A4-42BC-8864-311FAB38DE7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3A4-42BC-8864-311FAB38DE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3A4-42BC-8864-311FAB38DE7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3A4-42BC-8864-311FAB38DE7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73A4-42BC-8864-311FAB38DE7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73A4-42BC-8864-311FAB38DE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Внутренний рынок</c:v>
                </c:pt>
                <c:pt idx="1">
                  <c:v>Китай</c:v>
                </c:pt>
                <c:pt idx="2">
                  <c:v>Германия</c:v>
                </c:pt>
                <c:pt idx="3">
                  <c:v>Франция</c:v>
                </c:pt>
                <c:pt idx="4">
                  <c:v>Италия</c:v>
                </c:pt>
                <c:pt idx="5">
                  <c:v>США</c:v>
                </c:pt>
                <c:pt idx="6">
                  <c:v>Турция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34</c:v>
                </c:pt>
                <c:pt idx="1">
                  <c:v>23</c:v>
                </c:pt>
                <c:pt idx="2">
                  <c:v>17</c:v>
                </c:pt>
                <c:pt idx="3">
                  <c:v>9</c:v>
                </c:pt>
                <c:pt idx="4">
                  <c:v>9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3A4-42BC-8864-311FAB38DE7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0378937007874015E-3"/>
          <c:y val="0.18227954587993453"/>
          <c:w val="0.39577559055118117"/>
          <c:h val="0.713560713617245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2000" b="1" i="1" u="none" strike="noStrike" kern="1200" cap="all" spc="50" baseline="0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pPr>
            <a:r>
              <a:rPr lang="ru-RU" sz="2000" b="1" i="1" u="none" strike="noStrike" kern="1200" cap="all" spc="50" baseline="0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Производство РТИ в России, </a:t>
            </a:r>
            <a:r>
              <a:rPr lang="ru-RU" sz="2000" b="1" i="1" u="none" strike="noStrike" kern="1200" cap="all" spc="50" baseline="0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тыс.шт</a:t>
            </a:r>
            <a:r>
              <a:rPr lang="ru-RU" sz="2000" b="1" i="1" u="none" strike="noStrike" kern="1200" cap="all" spc="50" baseline="0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2000" b="1" i="1" u="none" strike="noStrike" kern="1200" cap="all" spc="50" baseline="0" dirty="0" smtClean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289</c:v>
                </c:pt>
                <c:pt idx="1">
                  <c:v>250</c:v>
                </c:pt>
                <c:pt idx="2">
                  <c:v>208</c:v>
                </c:pt>
                <c:pt idx="3">
                  <c:v>204</c:v>
                </c:pt>
                <c:pt idx="4">
                  <c:v>145</c:v>
                </c:pt>
                <c:pt idx="5">
                  <c:v>160</c:v>
                </c:pt>
                <c:pt idx="6">
                  <c:v>601</c:v>
                </c:pt>
                <c:pt idx="7">
                  <c:v>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99-4F64-A99D-BA2C831A8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64467040"/>
        <c:axId val="1964465792"/>
      </c:barChart>
      <c:catAx>
        <c:axId val="19644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4465792"/>
        <c:crosses val="autoZero"/>
        <c:auto val="1"/>
        <c:lblAlgn val="ctr"/>
        <c:lblOffset val="100"/>
        <c:noMultiLvlLbl val="0"/>
      </c:catAx>
      <c:valAx>
        <c:axId val="196446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4467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03.12.2023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03.12.2023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microsoft.com/office/2007/relationships/hdphoto" Target="../media/hdphoto3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1" y="2817082"/>
            <a:ext cx="6410650" cy="142644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>
                <a:solidFill>
                  <a:srgbClr val="1B75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расходных резинотехнических изделий для путевого инструмента в рамках импортозамещения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1" y="4696682"/>
            <a:ext cx="6268607" cy="159961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Трескин Сергей,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Конюшкин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Дмитрий,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Задорожний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Никита,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Валуйская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Ирина,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Боловцов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Никита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563D6E-0E00-4695-9141-44F22823B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337" y="4109307"/>
            <a:ext cx="4181625" cy="71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DD2CAF-CA07-4AD1-A648-26C9926137C1}"/>
              </a:ext>
            </a:extLst>
          </p:cNvPr>
          <p:cNvSpPr/>
          <p:nvPr/>
        </p:nvSpPr>
        <p:spPr>
          <a:xfrm>
            <a:off x="606640" y="1073383"/>
            <a:ext cx="1127168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Дефицит и высокая стоимость</a:t>
            </a: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расходных резинотехнических изделий (РТИ) сложной формы на импортную технику, так же длительные сроки их поставки.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Причины: 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- Уход зарубежных компаний из России в 2022 году;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- Запрет на импорт;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- Параллельный импорт.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FDF1DC-83E4-4606-96DC-D5CF2E5BD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480" y="2485747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3349222-2EEC-4116-9B7B-4A7FDC2C4531}"/>
              </a:ext>
            </a:extLst>
          </p:cNvPr>
          <p:cNvCxnSpPr/>
          <p:nvPr/>
        </p:nvCxnSpPr>
        <p:spPr>
          <a:xfrm>
            <a:off x="3959441" y="3000652"/>
            <a:ext cx="4962617" cy="35382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2844B97-C55E-406E-8EAC-2169BAC53A24}"/>
              </a:ext>
            </a:extLst>
          </p:cNvPr>
          <p:cNvCxnSpPr>
            <a:cxnSpLocks/>
          </p:cNvCxnSpPr>
          <p:nvPr/>
        </p:nvCxnSpPr>
        <p:spPr>
          <a:xfrm flipH="1">
            <a:off x="3959440" y="2900267"/>
            <a:ext cx="4962617" cy="35382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A3A9605-7785-4A39-910E-785CAB438C68}"/>
              </a:ext>
            </a:extLst>
          </p:cNvPr>
          <p:cNvSpPr/>
          <p:nvPr/>
        </p:nvSpPr>
        <p:spPr>
          <a:xfrm>
            <a:off x="167272" y="0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FEF335-3548-4D7F-A537-055F31BE3AA1}"/>
              </a:ext>
            </a:extLst>
          </p:cNvPr>
          <p:cNvSpPr/>
          <p:nvPr/>
        </p:nvSpPr>
        <p:spPr>
          <a:xfrm>
            <a:off x="121919" y="838200"/>
            <a:ext cx="11927325" cy="6146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6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инноваций для производства РТИ</a:t>
            </a:r>
          </a:p>
        </p:txBody>
      </p:sp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F8920758-B851-4C55-BBCC-480DBE3B4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3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2AFF71F5-6DFE-438D-BBB2-5673115A89CE}"/>
              </a:ext>
            </a:extLst>
          </p:cNvPr>
          <p:cNvSpPr txBox="1">
            <a:spLocks/>
          </p:cNvSpPr>
          <p:nvPr/>
        </p:nvSpPr>
        <p:spPr>
          <a:xfrm>
            <a:off x="121920" y="1630680"/>
            <a:ext cx="11927325" cy="1367044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– изготавливать РТИ сложной конфигурации;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– сократить сроки прототипирования и изготовления;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– уменьшить себестоимость производства.</a:t>
            </a:r>
            <a:b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b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Алгоритм изготовления РТИ сложной конфигурации с применением инноваций:</a:t>
            </a:r>
          </a:p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4CC8EC5-5F5F-4E7D-BFC0-30749CB6B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3864" y="5468332"/>
            <a:ext cx="1102936" cy="11029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664FB1-CE31-4005-AF0A-CC636DC35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926" y="3860277"/>
            <a:ext cx="1102936" cy="11029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0321A2-D4E9-4BB7-93F1-8F440BC004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5445" y="3860277"/>
            <a:ext cx="1102936" cy="110293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660BAFF-79C3-4734-B991-9EB4D01F331D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8381" y="5468332"/>
            <a:ext cx="1102936" cy="110293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754DF9-EE68-46A4-86F0-5E1423D448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92602" y="4282472"/>
            <a:ext cx="1103472" cy="110347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22D356A-C90C-4784-B485-8E44305DE4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0600" y="4235319"/>
            <a:ext cx="1103472" cy="110347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5665A5-AC89-44AC-91C2-3186A75100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33499" y="4282472"/>
            <a:ext cx="1097375" cy="1103472"/>
          </a:xfrm>
          <a:prstGeom prst="rect">
            <a:avLst/>
          </a:prstGeom>
        </p:spPr>
      </p:pic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31BCF96-D05A-401C-B637-6E081C601DCB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804159" y="5048054"/>
            <a:ext cx="429705" cy="971746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564028F1-6673-46C1-B619-DA0758DCA31E}"/>
              </a:ext>
            </a:extLst>
          </p:cNvPr>
          <p:cNvCxnSpPr>
            <a:stCxn id="12" idx="3"/>
            <a:endCxn id="14" idx="2"/>
          </p:cNvCxnSpPr>
          <p:nvPr/>
        </p:nvCxnSpPr>
        <p:spPr>
          <a:xfrm flipV="1">
            <a:off x="2336800" y="4963213"/>
            <a:ext cx="470113" cy="1056587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788CC43-46FD-4677-9887-C9F869BC5EC3}"/>
              </a:ext>
            </a:extLst>
          </p:cNvPr>
          <p:cNvCxnSpPr>
            <a:stCxn id="14" idx="3"/>
            <a:endCxn id="15" idx="0"/>
          </p:cNvCxnSpPr>
          <p:nvPr/>
        </p:nvCxnSpPr>
        <p:spPr>
          <a:xfrm>
            <a:off x="3358381" y="4411745"/>
            <a:ext cx="551468" cy="1056587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1B855A0-404F-422E-84E7-4AC2239D6530}"/>
              </a:ext>
            </a:extLst>
          </p:cNvPr>
          <p:cNvCxnSpPr>
            <a:cxnSpLocks/>
          </p:cNvCxnSpPr>
          <p:nvPr/>
        </p:nvCxnSpPr>
        <p:spPr>
          <a:xfrm flipH="1">
            <a:off x="9648084" y="4787055"/>
            <a:ext cx="940452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AC7A640F-0E08-4F7B-AEF9-BA869F74A6AD}"/>
              </a:ext>
            </a:extLst>
          </p:cNvPr>
          <p:cNvCxnSpPr>
            <a:cxnSpLocks/>
          </p:cNvCxnSpPr>
          <p:nvPr/>
        </p:nvCxnSpPr>
        <p:spPr>
          <a:xfrm flipH="1">
            <a:off x="7745441" y="4835761"/>
            <a:ext cx="940452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0D86FC8-82F6-44DF-AA13-6735177C3BCA}"/>
              </a:ext>
            </a:extLst>
          </p:cNvPr>
          <p:cNvSpPr txBox="1"/>
          <p:nvPr/>
        </p:nvSpPr>
        <p:spPr>
          <a:xfrm>
            <a:off x="4551680" y="4531236"/>
            <a:ext cx="1184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РТИ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074282FD-B5A1-4E34-8BCC-A9B246DD8DB9}"/>
              </a:ext>
            </a:extLst>
          </p:cNvPr>
          <p:cNvCxnSpPr>
            <a:cxnSpLocks/>
          </p:cNvCxnSpPr>
          <p:nvPr/>
        </p:nvCxnSpPr>
        <p:spPr>
          <a:xfrm flipH="1">
            <a:off x="5793047" y="4885179"/>
            <a:ext cx="940452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50ED9AC6-0B3D-49D8-B74D-DE176B279ED0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4461317" y="5239122"/>
            <a:ext cx="500046" cy="780678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990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54136" y="55041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10D55CFE-ABFD-474B-A930-E6CF6F78B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4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F685A8-B265-4E6B-97F0-01ADBFB2438C}"/>
              </a:ext>
            </a:extLst>
          </p:cNvPr>
          <p:cNvSpPr txBox="1"/>
          <p:nvPr/>
        </p:nvSpPr>
        <p:spPr>
          <a:xfrm>
            <a:off x="665480" y="838643"/>
            <a:ext cx="108610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Оценка объема РТИ</a:t>
            </a: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BA5AA808-79A8-4132-A6A6-31C3F19E9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0661417"/>
              </p:ext>
            </p:extLst>
          </p:nvPr>
        </p:nvGraphicFramePr>
        <p:xfrm>
          <a:off x="805180" y="1244869"/>
          <a:ext cx="4064000" cy="4181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23BF6A21-13CB-4D56-8F17-33E839CE9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531239"/>
              </p:ext>
            </p:extLst>
          </p:nvPr>
        </p:nvGraphicFramePr>
        <p:xfrm>
          <a:off x="5552440" y="1105009"/>
          <a:ext cx="6196762" cy="4345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E588154C-70F6-4479-95A3-EE3233AF316D}"/>
              </a:ext>
            </a:extLst>
          </p:cNvPr>
          <p:cNvSpPr txBox="1"/>
          <p:nvPr/>
        </p:nvSpPr>
        <p:spPr>
          <a:xfrm>
            <a:off x="838200" y="5644363"/>
            <a:ext cx="1086104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Реально достижимый объем рынка (</a:t>
            </a:r>
            <a:r>
              <a:rPr lang="en-US" sz="20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SOM) – 19 </a:t>
            </a:r>
            <a: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ПЧ на Восточно-Сибирской железной дороге</a:t>
            </a: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-6524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наши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7CC91A3-B990-40D4-98C2-6048D223F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68458"/>
              </p:ext>
            </p:extLst>
          </p:nvPr>
        </p:nvGraphicFramePr>
        <p:xfrm>
          <a:off x="280987" y="1143289"/>
          <a:ext cx="11726287" cy="390473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17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8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8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85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EGT</a:t>
                      </a:r>
                      <a:r>
                        <a:rPr lang="en-US" sz="1400" i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400" b="1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Goldenwap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1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Химсервис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«РТИ ЛЕНД»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</a:t>
                      </a:r>
                      <a:r>
                        <a:rPr lang="ru-RU" sz="1400" b="1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«РТИ» Заказ</a:t>
                      </a:r>
                      <a:endParaRPr lang="ru-RU" sz="1400" b="1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производства РТИ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600" b="1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недели</a:t>
                      </a:r>
                      <a:endParaRPr lang="ru-RU" sz="1400" b="1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недели</a:t>
                      </a:r>
                      <a:endParaRPr lang="ru-RU" sz="1400" b="1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2недели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недели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недели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РТИ сложной конфигурации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Предоплата за пресс-форму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Город-производитель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Иркутск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Таганрог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Иркутск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Екатеринбург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Коломна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7769" y="8831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B32FF70-FF23-41E1-AA62-3BA1243B6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635640"/>
              </p:ext>
            </p:extLst>
          </p:nvPr>
        </p:nvGraphicFramePr>
        <p:xfrm>
          <a:off x="255625" y="821802"/>
          <a:ext cx="11654724" cy="5682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497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708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148314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314937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82501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1638594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-Полное отсутствие некоторого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перечня 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РТИ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сложной формы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-Высокая цена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Кто уже решает эту проблему?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-Импорт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-Изготовители РТИ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-РТИ позволят обслуживать и эксплуатировать импортную технику </a:t>
                      </a:r>
                      <a:endParaRPr lang="en-US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Что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мы предлагаем клиенту</a:t>
                      </a:r>
                      <a:r>
                        <a:rPr lang="en-US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ru-RU" sz="1200" b="0" baseline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-РТИ сложной формы отсутствующие на рынке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-Короткие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сроки изготовления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-Доступные цены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-Снабжение предприятий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РТИ сложной конфигурации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потребности клиентов мы удовлетворяем?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-Бесперебойная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работа импортной специализированной техники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Универсальность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Короткие сроки изготовления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-Гибкое производство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-Замкнутый цикл производства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-Предприятия эксплуатирующие импортную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специализированную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технику (ЦДИ 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ОАО «РЖД», ОАО Роснефть, ОАО Газпром)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Предприятия эксплуатирующие литейные формы сложной конфигурации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(ООО «РТИ» Заказ)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2719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-Квалификация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инженерно-технологического работника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-Человеческие (трудовые)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-Финансовые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-Чертежи</a:t>
                      </a:r>
                      <a:endParaRPr lang="ru-RU" sz="1200" b="0" baseline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Через какие каналы наши клиенты хотели бы получать наши сообщения?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Email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-промышленные выставки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-платформы закупок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-через партнеров (заказчиков) </a:t>
                      </a:r>
                      <a:endParaRPr lang="ru-RU" sz="1200" b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648003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-Отработка технологии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изготовления (материал) 120000 руб.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-Участок прототипирования и изготовления форм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(3D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-принтер, печь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380000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-Выручка с</a:t>
                      </a: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продажи продукции (1500-5000 руб.)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-Продажа пресс-форм (от 50000 руб.)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45401" y="125866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303A74DF-7CB3-412E-B7D5-36F559C7682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365940-FB3E-434A-872B-69B83B7E6D97}" type="slidenum">
              <a:rPr lang="ru-RU" smtClean="0">
                <a:solidFill>
                  <a:srgbClr val="0070C0"/>
                </a:solidFill>
              </a:rPr>
              <a:pPr/>
              <a:t>7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11" name="Номер слайда 2">
            <a:extLst>
              <a:ext uri="{FF2B5EF4-FFF2-40B4-BE49-F238E27FC236}">
                <a16:creationId xmlns:a16="http://schemas.microsoft.com/office/drawing/2014/main" id="{8BB83448-2AC0-425B-BF5F-03F651DC9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7</a:t>
            </a:fld>
            <a:endParaRPr lang="ru-RU">
              <a:solidFill>
                <a:srgbClr val="0070C0"/>
              </a:solidFill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27490B71-EB45-410E-B225-9C3AF4C0C3E5}"/>
              </a:ext>
            </a:extLst>
          </p:cNvPr>
          <p:cNvSpPr txBox="1">
            <a:spLocks/>
          </p:cNvSpPr>
          <p:nvPr/>
        </p:nvSpPr>
        <p:spPr>
          <a:xfrm>
            <a:off x="121922" y="1156119"/>
            <a:ext cx="6238774" cy="202851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37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 algn="ctr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На 90 % отработана технология изготовления РТИ сложной формы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A138C2-1AE0-40FF-97A5-CE045DB2A2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1" t="34665" r="9377" b="25218"/>
          <a:stretch/>
        </p:blipFill>
        <p:spPr>
          <a:xfrm>
            <a:off x="9696335" y="2410733"/>
            <a:ext cx="1994690" cy="2028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53DF80-3A9A-4D43-BA6D-7C1F3857F9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309" b="23685"/>
          <a:stretch/>
        </p:blipFill>
        <p:spPr>
          <a:xfrm>
            <a:off x="7084406" y="974673"/>
            <a:ext cx="2405258" cy="2028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0D0382C-E56A-4D0E-959B-00D0341CBA0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029" b="20117"/>
          <a:stretch/>
        </p:blipFill>
        <p:spPr>
          <a:xfrm>
            <a:off x="4083941" y="3729648"/>
            <a:ext cx="1994690" cy="2369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4EC9CF9-B86B-47C3-ADD4-351B42E86E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6" r="10986" b="5222"/>
          <a:stretch/>
        </p:blipFill>
        <p:spPr>
          <a:xfrm>
            <a:off x="844733" y="3813170"/>
            <a:ext cx="2064275" cy="220272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F7BCF11-B7BE-40C5-A1AE-CD18698481A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766" t="13332" r="26077" b="13265"/>
          <a:stretch/>
        </p:blipFill>
        <p:spPr>
          <a:xfrm rot="10800000">
            <a:off x="7391537" y="3669100"/>
            <a:ext cx="1891455" cy="2255954"/>
          </a:xfrm>
          <a:prstGeom prst="rect">
            <a:avLst/>
          </a:prstGeom>
          <a:effectLst>
            <a:softEdge rad="63500"/>
          </a:effectLst>
        </p:spPr>
      </p:pic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7CAA5F4-AEE4-4891-8506-CA9A4B4B6BEB}"/>
              </a:ext>
            </a:extLst>
          </p:cNvPr>
          <p:cNvCxnSpPr>
            <a:cxnSpLocks/>
            <a:stCxn id="17" idx="3"/>
            <a:endCxn id="16" idx="1"/>
          </p:cNvCxnSpPr>
          <p:nvPr/>
        </p:nvCxnSpPr>
        <p:spPr>
          <a:xfrm>
            <a:off x="2909008" y="4914530"/>
            <a:ext cx="1174933" cy="0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0EF2EA51-540F-48E8-817C-DE4D79D355D7}"/>
              </a:ext>
            </a:extLst>
          </p:cNvPr>
          <p:cNvCxnSpPr>
            <a:cxnSpLocks/>
            <a:stCxn id="16" idx="3"/>
            <a:endCxn id="18" idx="3"/>
          </p:cNvCxnSpPr>
          <p:nvPr/>
        </p:nvCxnSpPr>
        <p:spPr>
          <a:xfrm flipV="1">
            <a:off x="6078631" y="4797077"/>
            <a:ext cx="1312906" cy="117453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EFB6058-1EE7-41E9-BCD6-56D8EEC8100A}"/>
              </a:ext>
            </a:extLst>
          </p:cNvPr>
          <p:cNvCxnSpPr>
            <a:cxnSpLocks/>
            <a:stCxn id="18" idx="1"/>
            <a:endCxn id="14" idx="2"/>
          </p:cNvCxnSpPr>
          <p:nvPr/>
        </p:nvCxnSpPr>
        <p:spPr>
          <a:xfrm flipV="1">
            <a:off x="9282992" y="4439245"/>
            <a:ext cx="1410688" cy="357832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C30C661-0639-415E-8C6A-9B3E4005683E}"/>
              </a:ext>
            </a:extLst>
          </p:cNvPr>
          <p:cNvCxnSpPr>
            <a:cxnSpLocks/>
            <a:stCxn id="14" idx="0"/>
            <a:endCxn id="15" idx="3"/>
          </p:cNvCxnSpPr>
          <p:nvPr/>
        </p:nvCxnSpPr>
        <p:spPr>
          <a:xfrm flipH="1" flipV="1">
            <a:off x="9489664" y="1988929"/>
            <a:ext cx="1204016" cy="421804"/>
          </a:xfrm>
          <a:prstGeom prst="straightConnector1">
            <a:avLst/>
          </a:prstGeom>
          <a:ln w="76200">
            <a:solidFill>
              <a:srgbClr val="393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166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B842E3-5358-44F3-9632-E83320267DA9}"/>
              </a:ext>
            </a:extLst>
          </p:cNvPr>
          <p:cNvSpPr/>
          <p:nvPr/>
        </p:nvSpPr>
        <p:spPr>
          <a:xfrm>
            <a:off x="12192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4F2C558-5D43-4D9B-A0D8-3BA12BE5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365940-FB3E-434A-872B-69B83B7E6D97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98CDC20-CB2F-4591-A1F6-FB60BE38E4A1}"/>
              </a:ext>
            </a:extLst>
          </p:cNvPr>
          <p:cNvSpPr/>
          <p:nvPr/>
        </p:nvSpPr>
        <p:spPr>
          <a:xfrm>
            <a:off x="121919" y="838200"/>
            <a:ext cx="11922299" cy="519495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E2C3F3C-2B1B-47BB-8BB6-846D3E75D7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92" y="998824"/>
            <a:ext cx="1292892" cy="246460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1D9A23F-DCDA-4012-A2EA-1CEB4A570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897" y="3121619"/>
            <a:ext cx="1799328" cy="240578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BA082B9-0C24-4A52-B0F4-3896B160FF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440" y="1134637"/>
            <a:ext cx="2017614" cy="238653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CFC00C5-8D4F-41C7-B352-D0C52A5B95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231127"/>
            <a:ext cx="1767178" cy="227249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B680F4B-B063-4839-A7B4-C8BD342B19A9}"/>
              </a:ext>
            </a:extLst>
          </p:cNvPr>
          <p:cNvSpPr txBox="1"/>
          <p:nvPr/>
        </p:nvSpPr>
        <p:spPr>
          <a:xfrm>
            <a:off x="509416" y="1035020"/>
            <a:ext cx="503105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Участники</a:t>
            </a:r>
            <a:r>
              <a:rPr kumimoji="0" lang="en-US" sz="22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2200" b="0" i="1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Задорожний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Никита Алексеевич;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200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Конюшкин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Дмитрий Алексеевич;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ru-RU" sz="2200" b="0" i="1" u="none" strike="noStrike" kern="1200" cap="none" spc="0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Валуйская</a:t>
            </a:r>
            <a:r>
              <a:rPr kumimoji="0" lang="ru-RU" sz="22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Ирина Олеговна</a:t>
            </a:r>
            <a:r>
              <a:rPr kumimoji="0" lang="ru-RU" sz="2200" b="0" i="1" u="none" strike="noStrike" kern="1200" cap="none" spc="0" normalizeH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i="1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200" i="1" baseline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Боловцов</a:t>
            </a:r>
            <a:r>
              <a:rPr lang="ru-RU" sz="2200" i="1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Никита Александрович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defRPr/>
            </a:pP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Трескин Сергей Викторович.</a:t>
            </a:r>
          </a:p>
          <a:p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79B76E3-0B14-42EB-B7F0-104B46D29C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24" y="3348593"/>
            <a:ext cx="3089705" cy="248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A275E7-01A0-42D1-BD9F-E752E4489AC1}"/>
              </a:ext>
            </a:extLst>
          </p:cNvPr>
          <p:cNvSpPr/>
          <p:nvPr/>
        </p:nvSpPr>
        <p:spPr>
          <a:xfrm>
            <a:off x="169444" y="1608121"/>
            <a:ext cx="11732871" cy="377539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b="1" i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Имя, фамилия выступающего: </a:t>
            </a:r>
            <a:r>
              <a:rPr lang="ru-RU" sz="2400" i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Конюшкин</a:t>
            </a: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Дмитрий Алексеевич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Контакты: 89025325525, </a:t>
            </a:r>
            <a:r>
              <a:rPr lang="en-US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sergei.tresckin@yandex.ru</a:t>
            </a: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                                         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Функциональный заказчик: ОАО «РЖД», АО «ФПК», ООО «</a:t>
            </a:r>
            <a:r>
              <a:rPr lang="ru-RU" sz="2400" i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Локотех</a:t>
            </a: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», Улан-Удэнский ЛВРЗ, АО «</a:t>
            </a:r>
            <a:r>
              <a:rPr lang="ru-RU" sz="2400" i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Желдорреммаш</a:t>
            </a: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», ООО «</a:t>
            </a:r>
            <a:r>
              <a:rPr lang="ru-RU" sz="2400" i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ЛокоТех</a:t>
            </a:r>
            <a:r>
              <a:rPr lang="ru-RU" sz="2400" i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-Сервис»</a:t>
            </a: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endParaRPr lang="ru-RU" sz="2400" i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CBE290-0C75-40F8-BC6B-C27B97841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494" y="4765418"/>
            <a:ext cx="7236088" cy="123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12644</TotalTime>
  <Words>546</Words>
  <Application>Microsoft Office PowerPoint</Application>
  <PresentationFormat>Широкоэкранный</PresentationFormat>
  <Paragraphs>157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Montserrat Light</vt:lpstr>
      <vt:lpstr>Arial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sergei.tresckin@yandex.ru</cp:lastModifiedBy>
  <cp:revision>681</cp:revision>
  <dcterms:created xsi:type="dcterms:W3CDTF">2017-01-30T07:16:04Z</dcterms:created>
  <dcterms:modified xsi:type="dcterms:W3CDTF">2023-12-03T08:51:33Z</dcterms:modified>
</cp:coreProperties>
</file>