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5"/>
  </p:notesMasterIdLst>
  <p:sldIdLst>
    <p:sldId id="2123743719" r:id="rId3"/>
    <p:sldId id="257" r:id="rId4"/>
    <p:sldId id="259" r:id="rId5"/>
    <p:sldId id="258" r:id="rId6"/>
    <p:sldId id="260" r:id="rId7"/>
    <p:sldId id="263" r:id="rId8"/>
    <p:sldId id="261" r:id="rId9"/>
    <p:sldId id="262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Bahnschrift Light" panose="020B0502040204020203" pitchFamily="34" charset="0"/>
      <p:regular r:id="rId16"/>
    </p:embeddedFont>
    <p:embeddedFont>
      <p:font typeface="Bahnschrift Light SemiCondensed" panose="020B0502040204020203" pitchFamily="34" charset="0"/>
      <p:regular r:id="rId17"/>
    </p:embeddedFont>
    <p:embeddedFont>
      <p:font typeface="Century Gothic" panose="020B0502020202020204" pitchFamily="34" charset="0"/>
      <p:regular r:id="rId18"/>
      <p:bold r:id="rId19"/>
      <p:italic r:id="rId20"/>
      <p:boldItalic r:id="rId21"/>
    </p:embeddedFont>
    <p:embeddedFont>
      <p:font typeface="Helvetica Neue" panose="020B0604020202020204" charset="0"/>
      <p:regular r:id="rId22"/>
      <p:bold r:id="rId23"/>
      <p:italic r:id="rId24"/>
      <p:boldItalic r:id="rId25"/>
    </p:embeddedFont>
    <p:embeddedFont>
      <p:font typeface="Raleway" pitchFamily="2" charset="-52"/>
      <p:regular r:id="rId26"/>
      <p:bold r:id="rId27"/>
      <p:italic r:id="rId28"/>
      <p:boldItalic r:id="rId29"/>
    </p:embeddedFont>
    <p:embeddedFont>
      <p:font typeface="Raleway SemiBold" pitchFamily="2" charset="-52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A45831-7128-44F1-A4FF-C615E18517D4}">
  <a:tblStyle styleId="{1CA45831-7128-44F1-A4FF-C615E18517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15" y="75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1 ВАРИАНТ ИСПОЛЬЗОВАНИЯ</a:t>
            </a:r>
            <a:endParaRPr dirty="0"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5a9897d9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25a9897d9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0C0B20-A691-E7E1-20A9-17A302E36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94405D-3DD7-19F6-C267-38BA2E81DC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237318-38C4-1229-6203-7100631DA0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303017" cy="51859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9751DB-A1E4-3486-EFED-6C79021A64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303017" cy="51859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8BEDC86-112F-84C9-25ED-5792645E9C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70209" y="379103"/>
            <a:ext cx="1025173" cy="3960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EB1C91-A95A-3A8B-5875-0A26A9B67A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2476" y="299825"/>
            <a:ext cx="765356" cy="59597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2D21497-CF83-CA4B-088D-6FCFDC55B4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287759" y="418957"/>
            <a:ext cx="1115247" cy="3163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66B43D2-CA06-6948-D58D-D587F04EE2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6" y="222176"/>
            <a:ext cx="695303" cy="69530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1C96887-C9C7-A35E-FC35-DDD99FC3CF85}"/>
              </a:ext>
            </a:extLst>
          </p:cNvPr>
          <p:cNvSpPr txBox="1"/>
          <p:nvPr/>
        </p:nvSpPr>
        <p:spPr>
          <a:xfrm>
            <a:off x="289240" y="1999359"/>
            <a:ext cx="41433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ru-RU" sz="1800" b="1" kern="1200" dirty="0">
                <a:solidFill>
                  <a:prstClr val="black"/>
                </a:solidFill>
                <a:latin typeface="Druk Text Wide Cyr" pitchFamily="50" charset="-52"/>
                <a:ea typeface="+mn-ea"/>
                <a:cs typeface="+mn-cs"/>
              </a:rPr>
              <a:t>МНЕМО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3711CF-42EC-4023-7F0E-91C1C9B8078B}"/>
              </a:ext>
            </a:extLst>
          </p:cNvPr>
          <p:cNvSpPr txBox="1"/>
          <p:nvPr/>
        </p:nvSpPr>
        <p:spPr>
          <a:xfrm>
            <a:off x="224796" y="4118066"/>
            <a:ext cx="24273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ru-RU" sz="1200" kern="1200" dirty="0">
                <a:solidFill>
                  <a:schemeClr val="tx1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Спикер,</a:t>
            </a:r>
          </a:p>
          <a:p>
            <a:pPr defTabSz="685800">
              <a:buClrTx/>
            </a:pPr>
            <a:r>
              <a:rPr lang="ru-RU" sz="1200" kern="1200" dirty="0">
                <a:solidFill>
                  <a:schemeClr val="tx1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Субботин Марк</a:t>
            </a:r>
            <a:r>
              <a:rPr lang="ru-RU" sz="1200" b="1" kern="1200" dirty="0">
                <a:solidFill>
                  <a:schemeClr val="tx1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, </a:t>
            </a:r>
            <a:r>
              <a:rPr lang="ru-RU" sz="1200" kern="1200" dirty="0">
                <a:solidFill>
                  <a:schemeClr val="tx1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экономист</a:t>
            </a:r>
          </a:p>
          <a:p>
            <a:pPr defTabSz="685800">
              <a:buClrTx/>
            </a:pPr>
            <a:r>
              <a:rPr lang="ru-RU" sz="1200" kern="1200" dirty="0">
                <a:solidFill>
                  <a:schemeClr val="tx1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Команда 20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2BFB2E4-39D3-A144-7A0A-979D5138DB7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68896" y="3135552"/>
            <a:ext cx="1877568" cy="165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753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146243" y="914400"/>
            <a:ext cx="8172646" cy="3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Российский рынок испытывает острую потребность в специализированных AI-решениях для образования. 92% студентов и профессионалов сталкиваются с проблемой обработки больших объемов информации, при этом отсутствуют качественные русскоязычные аналоги, адаптированные под местные образовательные стандарты.</a:t>
            </a:r>
          </a:p>
          <a:p>
            <a:pPr marL="114300" indent="0">
              <a:buNone/>
            </a:pPr>
            <a:r>
              <a:rPr lang="ru-RU" b="1" dirty="0">
                <a:solidFill>
                  <a:schemeClr val="tx1"/>
                </a:solidFill>
              </a:rPr>
              <a:t>Ключевые факторы:</a:t>
            </a:r>
            <a:endParaRPr lang="ru-RU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Глобальный рост рынка </a:t>
            </a:r>
            <a:r>
              <a:rPr lang="ru-RU" dirty="0" err="1">
                <a:solidFill>
                  <a:schemeClr val="tx1"/>
                </a:solidFill>
              </a:rPr>
              <a:t>EdTech</a:t>
            </a:r>
            <a:r>
              <a:rPr lang="ru-RU" dirty="0">
                <a:solidFill>
                  <a:schemeClr val="tx1"/>
                </a:solidFill>
              </a:rPr>
              <a:t> на 20% ежегодно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Отсутствие решений, сочетающих AI-функционал с полной адаптацией под русский язык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Требование 152-ФЗ о локализации данных пользователей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Потенциал охвата 7 млн студентов и 15 млн профессионалов в России</a:t>
            </a:r>
          </a:p>
          <a:p>
            <a:pPr marL="0" lvl="0" indent="0">
              <a:spcAft>
                <a:spcPts val="1200"/>
              </a:spcAft>
              <a:buNone/>
            </a:pPr>
            <a:endParaRPr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6"/>
          <p:cNvSpPr txBox="1"/>
          <p:nvPr/>
        </p:nvSpPr>
        <p:spPr>
          <a:xfrm>
            <a:off x="390107" y="31261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 dirty="0">
                <a:solidFill>
                  <a:srgbClr val="7030A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1" dirty="0">
              <a:solidFill>
                <a:srgbClr val="7030A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075EBFDC-ABEE-A69D-3340-D8EA2F743635}"/>
              </a:ext>
            </a:extLst>
          </p:cNvPr>
          <p:cNvCxnSpPr/>
          <p:nvPr/>
        </p:nvCxnSpPr>
        <p:spPr>
          <a:xfrm>
            <a:off x="446814" y="914400"/>
            <a:ext cx="573424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-998561" y="39628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DDE2F22-A874-D44D-51E3-D14D1151FC4B}"/>
              </a:ext>
            </a:extLst>
          </p:cNvPr>
          <p:cNvGrpSpPr/>
          <p:nvPr/>
        </p:nvGrpSpPr>
        <p:grpSpPr>
          <a:xfrm>
            <a:off x="198316" y="619228"/>
            <a:ext cx="8642348" cy="4345762"/>
            <a:chOff x="5291095" y="778410"/>
            <a:chExt cx="6574583" cy="5895156"/>
          </a:xfrm>
        </p:grpSpPr>
        <p:sp>
          <p:nvSpPr>
            <p:cNvPr id="5" name="Shape 1">
              <a:extLst>
                <a:ext uri="{FF2B5EF4-FFF2-40B4-BE49-F238E27FC236}">
                  <a16:creationId xmlns:a16="http://schemas.microsoft.com/office/drawing/2014/main" id="{AFE5E8F1-00C7-78FD-E18F-1B36C1A68542}"/>
                </a:ext>
              </a:extLst>
            </p:cNvPr>
            <p:cNvSpPr/>
            <p:nvPr/>
          </p:nvSpPr>
          <p:spPr>
            <a:xfrm>
              <a:off x="5299806" y="807285"/>
              <a:ext cx="3089054" cy="2842179"/>
            </a:xfrm>
            <a:prstGeom prst="roundRect">
              <a:avLst>
                <a:gd name="adj" fmla="val 3999"/>
              </a:avLst>
            </a:prstGeom>
            <a:solidFill>
              <a:srgbClr val="FFFFFF"/>
            </a:solidFill>
            <a:ln w="22860">
              <a:solidFill>
                <a:srgbClr val="C0C1D7"/>
              </a:solidFill>
              <a:prstDash val="soli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6" name="Shape 2">
              <a:extLst>
                <a:ext uri="{FF2B5EF4-FFF2-40B4-BE49-F238E27FC236}">
                  <a16:creationId xmlns:a16="http://schemas.microsoft.com/office/drawing/2014/main" id="{6CE89C71-29E5-9079-9BDD-E3F2E3527CD2}"/>
                </a:ext>
              </a:extLst>
            </p:cNvPr>
            <p:cNvSpPr/>
            <p:nvPr/>
          </p:nvSpPr>
          <p:spPr>
            <a:xfrm>
              <a:off x="5291095" y="807285"/>
              <a:ext cx="104968" cy="2842178"/>
            </a:xfrm>
            <a:prstGeom prst="roundRect">
              <a:avLst>
                <a:gd name="adj" fmla="val 80684"/>
              </a:avLst>
            </a:prstGeom>
            <a:solidFill>
              <a:srgbClr val="4950BC"/>
            </a:solidFill>
            <a:ln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7" name="Text 3">
              <a:extLst>
                <a:ext uri="{FF2B5EF4-FFF2-40B4-BE49-F238E27FC236}">
                  <a16:creationId xmlns:a16="http://schemas.microsoft.com/office/drawing/2014/main" id="{26CC0FDC-AD8A-5D11-8D19-4E7742C88B09}"/>
                </a:ext>
              </a:extLst>
            </p:cNvPr>
            <p:cNvSpPr/>
            <p:nvPr/>
          </p:nvSpPr>
          <p:spPr>
            <a:xfrm>
              <a:off x="5545496" y="940119"/>
              <a:ext cx="2803111" cy="28429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50"/>
                </a:lnSpc>
                <a:buNone/>
              </a:pPr>
              <a:r>
                <a:rPr lang="en-US" sz="1700" b="1" dirty="0">
                  <a:solidFill>
                    <a:srgbClr val="272525"/>
                  </a:solidFill>
                  <a:latin typeface="Arial" panose="020B0604020202020204" pitchFamily="34" charset="0"/>
                  <a:ea typeface="Inter Bold" pitchFamily="34" charset="-122"/>
                  <a:cs typeface="Arial" panose="020B0604020202020204" pitchFamily="34" charset="0"/>
                </a:rPr>
                <a:t>Информационная перегрузка</a:t>
              </a:r>
              <a:endParaRPr lang="en-US" sz="1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 4">
              <a:extLst>
                <a:ext uri="{FF2B5EF4-FFF2-40B4-BE49-F238E27FC236}">
                  <a16:creationId xmlns:a16="http://schemas.microsoft.com/office/drawing/2014/main" id="{5DC08C9A-26A0-F65F-93B2-66B49740EFD0}"/>
                </a:ext>
              </a:extLst>
            </p:cNvPr>
            <p:cNvSpPr/>
            <p:nvPr/>
          </p:nvSpPr>
          <p:spPr>
            <a:xfrm>
              <a:off x="5564394" y="1406334"/>
              <a:ext cx="2805126" cy="203752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350" dirty="0">
                  <a:solidFill>
                    <a:srgbClr val="272525"/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Студенты и специалисты тонут в потоке лекций, вебинаров, статей и совещаний. Ручное конспектирование отнимает время и часто приводит к бесполезным заметкам вместо глубокого понимания материала.</a:t>
              </a:r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Shape 5">
              <a:extLst>
                <a:ext uri="{FF2B5EF4-FFF2-40B4-BE49-F238E27FC236}">
                  <a16:creationId xmlns:a16="http://schemas.microsoft.com/office/drawing/2014/main" id="{9541D1F7-0326-2EC8-A6BE-C65DE2D67BE1}"/>
                </a:ext>
              </a:extLst>
            </p:cNvPr>
            <p:cNvSpPr/>
            <p:nvPr/>
          </p:nvSpPr>
          <p:spPr>
            <a:xfrm>
              <a:off x="8666641" y="778410"/>
              <a:ext cx="3199037" cy="2878352"/>
            </a:xfrm>
            <a:prstGeom prst="roundRect">
              <a:avLst>
                <a:gd name="adj" fmla="val 3999"/>
              </a:avLst>
            </a:prstGeom>
            <a:solidFill>
              <a:srgbClr val="FFFFFF"/>
            </a:solidFill>
            <a:ln w="22860">
              <a:solidFill>
                <a:srgbClr val="C0C1D7"/>
              </a:solidFill>
              <a:prstDash val="soli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Shape 6">
              <a:extLst>
                <a:ext uri="{FF2B5EF4-FFF2-40B4-BE49-F238E27FC236}">
                  <a16:creationId xmlns:a16="http://schemas.microsoft.com/office/drawing/2014/main" id="{AB8EBE30-AC2B-57D0-E172-B50266C81B4E}"/>
                </a:ext>
              </a:extLst>
            </p:cNvPr>
            <p:cNvSpPr/>
            <p:nvPr/>
          </p:nvSpPr>
          <p:spPr>
            <a:xfrm>
              <a:off x="8645504" y="778410"/>
              <a:ext cx="117606" cy="2842178"/>
            </a:xfrm>
            <a:prstGeom prst="roundRect">
              <a:avLst>
                <a:gd name="adj" fmla="val 80684"/>
              </a:avLst>
            </a:prstGeom>
            <a:solidFill>
              <a:srgbClr val="4950BC"/>
            </a:solidFill>
            <a:ln/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Text 7">
              <a:extLst>
                <a:ext uri="{FF2B5EF4-FFF2-40B4-BE49-F238E27FC236}">
                  <a16:creationId xmlns:a16="http://schemas.microsoft.com/office/drawing/2014/main" id="{05FDB2E9-7383-F997-24CA-5A855C514183}"/>
                </a:ext>
              </a:extLst>
            </p:cNvPr>
            <p:cNvSpPr/>
            <p:nvPr/>
          </p:nvSpPr>
          <p:spPr>
            <a:xfrm>
              <a:off x="8892995" y="906922"/>
              <a:ext cx="2805227" cy="5685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150"/>
                </a:lnSpc>
                <a:buNone/>
              </a:pPr>
              <a:r>
                <a:rPr lang="en-US" sz="1700" b="1" dirty="0">
                  <a:solidFill>
                    <a:srgbClr val="272525"/>
                  </a:solidFill>
                  <a:latin typeface="+mn-lt"/>
                  <a:ea typeface="Inter Bold" pitchFamily="34" charset="-122"/>
                  <a:cs typeface="Inter Bold" pitchFamily="34" charset="-120"/>
                </a:rPr>
                <a:t>Разрыв между получением и применением</a:t>
              </a:r>
              <a:endParaRPr lang="en-US" sz="1700" dirty="0">
                <a:latin typeface="+mn-lt"/>
              </a:endParaRPr>
            </a:p>
          </p:txBody>
        </p:sp>
        <p:sp>
          <p:nvSpPr>
            <p:cNvPr id="12" name="Text 8">
              <a:extLst>
                <a:ext uri="{FF2B5EF4-FFF2-40B4-BE49-F238E27FC236}">
                  <a16:creationId xmlns:a16="http://schemas.microsoft.com/office/drawing/2014/main" id="{5477FFC5-863B-0BA4-96B6-EA6BE825503F}"/>
                </a:ext>
              </a:extLst>
            </p:cNvPr>
            <p:cNvSpPr/>
            <p:nvPr/>
          </p:nvSpPr>
          <p:spPr>
            <a:xfrm>
              <a:off x="8911892" y="1690625"/>
              <a:ext cx="2805227" cy="174645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350" dirty="0">
                  <a:solidFill>
                    <a:srgbClr val="272525"/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Между лекцией и экзаменом, между совещанием и отчетом — лежит пропасть рутинной работы. Большинство преодолевает её неэффективно, теряя время и теряя знания.</a:t>
              </a:r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Shape 9">
              <a:extLst>
                <a:ext uri="{FF2B5EF4-FFF2-40B4-BE49-F238E27FC236}">
                  <a16:creationId xmlns:a16="http://schemas.microsoft.com/office/drawing/2014/main" id="{7CD6F0B5-F9FF-2CB0-780F-A420CB0D2DE1}"/>
                </a:ext>
              </a:extLst>
            </p:cNvPr>
            <p:cNvSpPr/>
            <p:nvPr/>
          </p:nvSpPr>
          <p:spPr>
            <a:xfrm>
              <a:off x="5338482" y="3831386"/>
              <a:ext cx="3050378" cy="2842180"/>
            </a:xfrm>
            <a:prstGeom prst="roundRect">
              <a:avLst>
                <a:gd name="adj" fmla="val 4018"/>
              </a:avLst>
            </a:prstGeom>
            <a:solidFill>
              <a:srgbClr val="FFFFFF"/>
            </a:solidFill>
            <a:ln w="22860">
              <a:solidFill>
                <a:srgbClr val="C0C1D7"/>
              </a:solidFill>
              <a:prstDash val="soli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Shape 10">
              <a:extLst>
                <a:ext uri="{FF2B5EF4-FFF2-40B4-BE49-F238E27FC236}">
                  <a16:creationId xmlns:a16="http://schemas.microsoft.com/office/drawing/2014/main" id="{B519316E-C851-736B-AB1F-33685F32CC6F}"/>
                </a:ext>
              </a:extLst>
            </p:cNvPr>
            <p:cNvSpPr/>
            <p:nvPr/>
          </p:nvSpPr>
          <p:spPr>
            <a:xfrm>
              <a:off x="5299805" y="3831388"/>
              <a:ext cx="104968" cy="2828612"/>
            </a:xfrm>
            <a:prstGeom prst="roundRect">
              <a:avLst>
                <a:gd name="adj" fmla="val 80684"/>
              </a:avLst>
            </a:prstGeom>
            <a:solidFill>
              <a:srgbClr val="4950BC"/>
            </a:solidFill>
            <a:ln/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Text 11">
              <a:extLst>
                <a:ext uri="{FF2B5EF4-FFF2-40B4-BE49-F238E27FC236}">
                  <a16:creationId xmlns:a16="http://schemas.microsoft.com/office/drawing/2014/main" id="{9FCAB36E-20EF-D66C-190D-C03E7844519B}"/>
                </a:ext>
              </a:extLst>
            </p:cNvPr>
            <p:cNvSpPr/>
            <p:nvPr/>
          </p:nvSpPr>
          <p:spPr>
            <a:xfrm>
              <a:off x="5564393" y="3911987"/>
              <a:ext cx="2805126" cy="85287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150"/>
                </a:lnSpc>
                <a:buNone/>
              </a:pPr>
              <a:r>
                <a:rPr lang="en-US" sz="1700" b="1" dirty="0">
                  <a:solidFill>
                    <a:srgbClr val="272525"/>
                  </a:solidFill>
                  <a:latin typeface="Arial" panose="020B0604020202020204" pitchFamily="34" charset="0"/>
                  <a:ea typeface="Inter Bold" pitchFamily="34" charset="-122"/>
                  <a:cs typeface="Arial" panose="020B0604020202020204" pitchFamily="34" charset="0"/>
                </a:rPr>
                <a:t>Отсутствие персонализированных инструментов</a:t>
              </a:r>
              <a:endParaRPr lang="en-US" sz="1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 12">
              <a:extLst>
                <a:ext uri="{FF2B5EF4-FFF2-40B4-BE49-F238E27FC236}">
                  <a16:creationId xmlns:a16="http://schemas.microsoft.com/office/drawing/2014/main" id="{64D7940F-1B9E-ED38-1448-937D8287210C}"/>
                </a:ext>
              </a:extLst>
            </p:cNvPr>
            <p:cNvSpPr/>
            <p:nvPr/>
          </p:nvSpPr>
          <p:spPr>
            <a:xfrm>
              <a:off x="5564392" y="4963777"/>
              <a:ext cx="2805126" cy="145537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350" dirty="0">
                  <a:solidFill>
                    <a:srgbClr val="272525"/>
                  </a:solidFill>
                  <a:latin typeface="+mn-lt"/>
                  <a:ea typeface="Inter" pitchFamily="34" charset="-122"/>
                  <a:cs typeface="Inter" pitchFamily="34" charset="-120"/>
                </a:rPr>
                <a:t>Существующие сервисы дают сырой текст. Они не ориентированы на конечный результат — глубокое усвоение и применение знаний в реальной работе.</a:t>
              </a:r>
              <a:endParaRPr lang="en-US" sz="1350" dirty="0">
                <a:latin typeface="+mn-lt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63905" y="239550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E4A07D-6AC5-62D3-50D1-F494609EF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1217" y="744439"/>
            <a:ext cx="7993200" cy="4431952"/>
          </a:xfrm>
        </p:spPr>
        <p:txBody>
          <a:bodyPr/>
          <a:lstStyle/>
          <a:p>
            <a:pPr marL="152400" indent="0">
              <a:buNone/>
            </a:pPr>
            <a:r>
              <a:rPr lang="ru-RU" b="1" dirty="0">
                <a:latin typeface="+mj-lt"/>
              </a:rPr>
              <a:t>Основные сегменты:</a:t>
            </a:r>
          </a:p>
          <a:p>
            <a:pPr marL="152400" indent="0">
              <a:buNone/>
            </a:pPr>
            <a:r>
              <a:rPr lang="ru-RU" b="1" dirty="0">
                <a:latin typeface="+mj-lt"/>
              </a:rPr>
              <a:t>1. Студенты вузов и колледжей (B2C)</a:t>
            </a:r>
            <a:endParaRPr lang="ru-RU" dirty="0">
              <a:latin typeface="+mj-lt"/>
            </a:endParaRPr>
          </a:p>
          <a:p>
            <a:pPr marL="152400" indent="0">
              <a:buNone/>
            </a:pPr>
            <a:r>
              <a:rPr lang="ru-RU" b="1" dirty="0">
                <a:latin typeface="+mj-lt"/>
              </a:rPr>
              <a:t>Портрет:</a:t>
            </a:r>
            <a:r>
              <a:rPr lang="ru-RU" dirty="0">
                <a:latin typeface="+mj-lt"/>
              </a:rPr>
              <a:t> учащиеся 17-25 лет, активно использующие цифровые технологии в обучении</a:t>
            </a:r>
          </a:p>
          <a:p>
            <a:pPr marL="152400" indent="0">
              <a:buNone/>
            </a:pPr>
            <a:r>
              <a:rPr lang="ru-RU" b="1" dirty="0">
                <a:latin typeface="+mj-lt"/>
              </a:rPr>
              <a:t>Потребность:</a:t>
            </a:r>
            <a:r>
              <a:rPr lang="ru-RU" dirty="0">
                <a:latin typeface="+mj-lt"/>
              </a:rPr>
              <a:t> эффективная подготовка к экзаменам, экономия времени на конспектировании</a:t>
            </a:r>
          </a:p>
          <a:p>
            <a:pPr marL="152400" indent="0">
              <a:buNone/>
            </a:pPr>
            <a:r>
              <a:rPr lang="ru-RU" b="1" dirty="0">
                <a:latin typeface="+mj-lt"/>
              </a:rPr>
              <a:t>Мотивация:</a:t>
            </a:r>
            <a:r>
              <a:rPr lang="ru-RU" dirty="0">
                <a:latin typeface="+mj-lt"/>
              </a:rPr>
              <a:t> желание улучшить академические результаты с меньшими усилиями</a:t>
            </a:r>
          </a:p>
          <a:p>
            <a:pPr marL="152400" indent="0">
              <a:buNone/>
            </a:pPr>
            <a:r>
              <a:rPr lang="ru-RU" b="1" dirty="0">
                <a:latin typeface="+mj-lt"/>
              </a:rPr>
              <a:t>Ключевые группы:</a:t>
            </a:r>
            <a:endParaRPr lang="ru-RU" dirty="0"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Студенты медицинских, технических и гуманитарных специальностей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Учащиеся старших курсов с высокой учебной нагрузкой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Родители школьников и студентов</a:t>
            </a:r>
          </a:p>
          <a:p>
            <a:pPr marL="152400" indent="0">
              <a:buNone/>
            </a:pPr>
            <a:r>
              <a:rPr lang="ru-RU" b="1" dirty="0">
                <a:latin typeface="+mj-lt"/>
              </a:rPr>
              <a:t>2. Профессионалы и корпоративные клиенты (B2B/B2C)</a:t>
            </a:r>
            <a:endParaRPr lang="ru-RU" dirty="0">
              <a:latin typeface="+mj-lt"/>
            </a:endParaRPr>
          </a:p>
          <a:p>
            <a:pPr marL="152400" indent="0">
              <a:buNone/>
            </a:pPr>
            <a:r>
              <a:rPr lang="ru-RU" b="1" dirty="0">
                <a:latin typeface="+mj-lt"/>
              </a:rPr>
              <a:t>Портрет:</a:t>
            </a:r>
            <a:r>
              <a:rPr lang="ru-RU" dirty="0">
                <a:latin typeface="+mj-lt"/>
              </a:rPr>
              <a:t> специалисты 25-45 лет, работающие с большими объемами информации</a:t>
            </a:r>
          </a:p>
          <a:p>
            <a:pPr marL="152400" indent="0">
              <a:buNone/>
            </a:pPr>
            <a:r>
              <a:rPr lang="ru-RU" b="1" dirty="0">
                <a:latin typeface="+mj-lt"/>
              </a:rPr>
              <a:t>Потребность:</a:t>
            </a:r>
            <a:r>
              <a:rPr lang="ru-RU" dirty="0">
                <a:latin typeface="+mj-lt"/>
              </a:rPr>
              <a:t> оперативное усвоение информации с совещаний, вебинаров, отчетов</a:t>
            </a:r>
          </a:p>
          <a:p>
            <a:pPr marL="152400" indent="0">
              <a:buNone/>
            </a:pPr>
            <a:r>
              <a:rPr lang="ru-RU" b="1" dirty="0">
                <a:latin typeface="+mj-lt"/>
              </a:rPr>
              <a:t>Мотивация:</a:t>
            </a:r>
            <a:r>
              <a:rPr lang="ru-RU" dirty="0">
                <a:latin typeface="+mj-lt"/>
              </a:rPr>
              <a:t> повышение личной эффективности и продуктивности</a:t>
            </a:r>
          </a:p>
          <a:p>
            <a:pPr marL="152400" indent="0">
              <a:buNone/>
            </a:pPr>
            <a:r>
              <a:rPr lang="ru-RU" b="1" dirty="0">
                <a:latin typeface="+mj-lt"/>
              </a:rPr>
              <a:t>Ключевые отрасли:</a:t>
            </a:r>
            <a:endParaRPr lang="ru-RU" dirty="0"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Консалтинг и юридические услуги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IT и телекоммуникации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Финансовый сектор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Образовательные учреждения</a:t>
            </a:r>
            <a:br>
              <a:rPr lang="ru-RU" dirty="0"/>
            </a:br>
            <a:endParaRPr lang="ru-RU" dirty="0"/>
          </a:p>
          <a:p>
            <a:pPr marL="15240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329226" y="104775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6C9048-7593-334C-0222-8DE79F5AB45E}"/>
              </a:ext>
            </a:extLst>
          </p:cNvPr>
          <p:cNvSpPr txBox="1"/>
          <p:nvPr/>
        </p:nvSpPr>
        <p:spPr>
          <a:xfrm>
            <a:off x="401719" y="656236"/>
            <a:ext cx="808391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Умный захват контента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Запись аудио с автоматическим выделением речи разных спикеров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Загрузка видео с YouTube и других платформ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Обработка документов (PDF, PowerPoint, Word)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Интеграция с популярными сервисами (VK, </a:t>
            </a:r>
            <a:r>
              <a:rPr lang="ru-RU" dirty="0" err="1"/>
              <a:t>Telegram</a:t>
            </a:r>
            <a:r>
              <a:rPr lang="ru-RU" dirty="0"/>
              <a:t>, </a:t>
            </a:r>
            <a:r>
              <a:rPr lang="ru-RU" dirty="0" err="1"/>
              <a:t>Яндекс.Диск</a:t>
            </a:r>
            <a:r>
              <a:rPr lang="ru-RU" dirty="0"/>
              <a:t>)</a:t>
            </a:r>
          </a:p>
          <a:p>
            <a:r>
              <a:rPr lang="ru-RU" b="1" dirty="0"/>
              <a:t>Глубокая обработка с помощью AI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/>
              <a:t>Транскрибация</a:t>
            </a:r>
            <a:r>
              <a:rPr lang="ru-RU" dirty="0"/>
              <a:t> с учетом академической и профессиональной лексики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Анализ смысловой структуры контента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Выделение ключевых тезисов и определений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Адаптация под стиль обучения пользователя</a:t>
            </a:r>
          </a:p>
          <a:p>
            <a:r>
              <a:rPr lang="ru-RU" b="1" dirty="0"/>
              <a:t>Преобразование в практические форматы</a:t>
            </a:r>
            <a:endParaRPr lang="ru-RU" dirty="0"/>
          </a:p>
          <a:p>
            <a:r>
              <a:rPr lang="ru-RU" b="1" dirty="0"/>
              <a:t>Интеллектуальные конспекты</a:t>
            </a:r>
            <a:r>
              <a:rPr lang="ru-RU" dirty="0"/>
              <a:t> — структурированные </a:t>
            </a:r>
            <a:r>
              <a:rPr lang="ru-RU" dirty="0" err="1"/>
              <a:t>notes</a:t>
            </a:r>
            <a:r>
              <a:rPr lang="ru-RU" dirty="0"/>
              <a:t> с иерархией важности</a:t>
            </a:r>
          </a:p>
          <a:p>
            <a:r>
              <a:rPr lang="ru-RU" b="1" dirty="0"/>
              <a:t>Карточки для запоминания</a:t>
            </a:r>
            <a:r>
              <a:rPr lang="ru-RU" dirty="0"/>
              <a:t> — автоматическая генерация вопросов и терминов</a:t>
            </a:r>
          </a:p>
          <a:p>
            <a:r>
              <a:rPr lang="ru-RU" b="1" dirty="0"/>
              <a:t>Проверочные тесты</a:t>
            </a:r>
            <a:r>
              <a:rPr lang="ru-RU" dirty="0"/>
              <a:t> — различные форматы заданий для самоконтроля</a:t>
            </a:r>
          </a:p>
          <a:p>
            <a:r>
              <a:rPr lang="ru-RU" b="1" dirty="0"/>
              <a:t>Ментальные карты</a:t>
            </a:r>
            <a:r>
              <a:rPr lang="ru-RU" dirty="0"/>
              <a:t> — визуальное представление связей между </a:t>
            </a:r>
            <a:r>
              <a:rPr lang="ru-RU" dirty="0" err="1"/>
              <a:t>concepts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890814" y="590717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928028" y="556217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B09B88D-238F-1B63-91E7-69AE6FB495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518729"/>
              </p:ext>
            </p:extLst>
          </p:nvPr>
        </p:nvGraphicFramePr>
        <p:xfrm>
          <a:off x="325696" y="1322869"/>
          <a:ext cx="8492607" cy="2799804"/>
        </p:xfrm>
        <a:graphic>
          <a:graphicData uri="http://schemas.openxmlformats.org/drawingml/2006/table">
            <a:tbl>
              <a:tblPr/>
              <a:tblGrid>
                <a:gridCol w="2588685">
                  <a:extLst>
                    <a:ext uri="{9D8B030D-6E8A-4147-A177-3AD203B41FA5}">
                      <a16:colId xmlns:a16="http://schemas.microsoft.com/office/drawing/2014/main" val="1693482809"/>
                    </a:ext>
                  </a:extLst>
                </a:gridCol>
                <a:gridCol w="2951961">
                  <a:extLst>
                    <a:ext uri="{9D8B030D-6E8A-4147-A177-3AD203B41FA5}">
                      <a16:colId xmlns:a16="http://schemas.microsoft.com/office/drawing/2014/main" val="4129749791"/>
                    </a:ext>
                  </a:extLst>
                </a:gridCol>
                <a:gridCol w="2951961">
                  <a:extLst>
                    <a:ext uri="{9D8B030D-6E8A-4147-A177-3AD203B41FA5}">
                      <a16:colId xmlns:a16="http://schemas.microsoft.com/office/drawing/2014/main" val="1235499040"/>
                    </a:ext>
                  </a:extLst>
                </a:gridCol>
              </a:tblGrid>
              <a:tr h="466634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quote-cjk-patch"/>
                        </a:rPr>
                        <a:t>Конкурент</a:t>
                      </a: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Основная специализация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Ключевое ограничение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948236"/>
                  </a:ext>
                </a:extLst>
              </a:tr>
              <a:tr h="466634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1" dirty="0">
                          <a:effectLst/>
                          <a:latin typeface="quote-cjk-patch"/>
                        </a:rPr>
                        <a:t>Turbo AI</a:t>
                      </a:r>
                      <a:r>
                        <a:rPr lang="en-US" b="0" dirty="0">
                          <a:effectLst/>
                          <a:latin typeface="quote-cjk-patch"/>
                        </a:rPr>
                        <a:t> (global)</a:t>
                      </a: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quote-cjk-patch"/>
                        </a:rPr>
                        <a:t>AI-конспекты и карточки из лекций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Не адаптирован под русский язык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34727"/>
                  </a:ext>
                </a:extLst>
              </a:tr>
              <a:tr h="466634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1">
                          <a:effectLst/>
                          <a:latin typeface="quote-cjk-patch"/>
                        </a:rPr>
                        <a:t>Knowt/StudyFetch</a:t>
                      </a:r>
                      <a:r>
                        <a:rPr lang="en-US" b="0">
                          <a:effectLst/>
                          <a:latin typeface="quote-cjk-patch"/>
                        </a:rPr>
                        <a:t> (global)</a:t>
                      </a: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Генерация карточек из материалов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Не работает с русским контентом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838902"/>
                  </a:ext>
                </a:extLst>
              </a:tr>
              <a:tr h="466634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1" dirty="0" err="1">
                          <a:effectLst/>
                          <a:latin typeface="quote-cjk-patch"/>
                        </a:rPr>
                        <a:t>Yonote</a:t>
                      </a:r>
                      <a:r>
                        <a:rPr lang="en-US" b="1" dirty="0">
                          <a:effectLst/>
                          <a:latin typeface="quote-cjk-patch"/>
                        </a:rPr>
                        <a:t>/WEEEK</a:t>
                      </a:r>
                      <a:r>
                        <a:rPr lang="en-US" b="0" dirty="0">
                          <a:effectLst/>
                          <a:latin typeface="quote-cjk-patch"/>
                        </a:rPr>
                        <a:t> (RU)</a:t>
                      </a: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Базовые заметки и документы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Нет автоматизации обучения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087079"/>
                  </a:ext>
                </a:extLst>
              </a:tr>
              <a:tr h="466634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1" dirty="0">
                          <a:effectLst/>
                          <a:latin typeface="quote-cjk-patch"/>
                        </a:rPr>
                        <a:t>Notion AI</a:t>
                      </a:r>
                      <a:r>
                        <a:rPr lang="en-US" b="0" dirty="0">
                          <a:effectLst/>
                          <a:latin typeface="quote-cjk-patch"/>
                        </a:rPr>
                        <a:t> (global)</a:t>
                      </a: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Умные заметки и базы знаний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Недоступен в РФ без VPN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880483"/>
                  </a:ext>
                </a:extLst>
              </a:tr>
              <a:tr h="466634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1">
                          <a:effectLst/>
                          <a:latin typeface="quote-cjk-patch"/>
                        </a:rPr>
                        <a:t>Teamly</a:t>
                      </a:r>
                      <a:r>
                        <a:rPr lang="en-US" b="0">
                          <a:effectLst/>
                          <a:latin typeface="quote-cjk-patch"/>
                        </a:rPr>
                        <a:t> (RU)</a:t>
                      </a: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quote-cjk-patch"/>
                        </a:rPr>
                        <a:t>Рабочие пространства и таблицы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quote-cjk-patch"/>
                        </a:rPr>
                        <a:t>Сложный интерфейс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725791"/>
                  </a:ext>
                </a:extLst>
              </a:tr>
            </a:tbl>
          </a:graphicData>
        </a:graphic>
      </p:graphicFrame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7BE50121-23FE-2EE4-D1B4-13E72A044EAA}"/>
              </a:ext>
            </a:extLst>
          </p:cNvPr>
          <p:cNvCxnSpPr/>
          <p:nvPr/>
        </p:nvCxnSpPr>
        <p:spPr>
          <a:xfrm>
            <a:off x="2608521" y="1351120"/>
            <a:ext cx="0" cy="2771553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E38C87C9-1ADF-11F9-F04E-AE7CD5DD56EF}"/>
              </a:ext>
            </a:extLst>
          </p:cNvPr>
          <p:cNvCxnSpPr/>
          <p:nvPr/>
        </p:nvCxnSpPr>
        <p:spPr>
          <a:xfrm>
            <a:off x="5816009" y="1351119"/>
            <a:ext cx="0" cy="2771553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64013" y="356381"/>
            <a:ext cx="8215973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700050" y="1190346"/>
            <a:ext cx="7743900" cy="3798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52400" indent="0">
              <a:buNone/>
            </a:pPr>
            <a:r>
              <a:rPr lang="ru-RU" sz="1400" b="1" dirty="0"/>
              <a:t>Основные ценности для пользователей</a:t>
            </a:r>
          </a:p>
          <a:p>
            <a:pPr marL="152400" indent="0">
              <a:buNone/>
            </a:pPr>
            <a:r>
              <a:rPr lang="ru-RU" sz="1400" b="1" dirty="0"/>
              <a:t>Функциональные выгоды</a:t>
            </a:r>
          </a:p>
          <a:p>
            <a:pPr marL="152400" indent="0">
              <a:buNone/>
            </a:pPr>
            <a:r>
              <a:rPr lang="ru-RU" sz="1400" dirty="0"/>
              <a:t>✅ </a:t>
            </a:r>
            <a:r>
              <a:rPr lang="ru-RU" sz="1400" b="1" dirty="0"/>
              <a:t>Автоматизация рутины</a:t>
            </a:r>
            <a:r>
              <a:rPr lang="ru-RU" sz="1400" dirty="0"/>
              <a:t> — AI создает конспекты, карточки и тесты вместо пользователя</a:t>
            </a:r>
          </a:p>
          <a:p>
            <a:pPr marL="152400" indent="0">
              <a:buNone/>
            </a:pPr>
            <a:r>
              <a:rPr lang="ru-RU" sz="1400" dirty="0"/>
              <a:t>✅ </a:t>
            </a:r>
            <a:r>
              <a:rPr lang="ru-RU" sz="1400" b="1" dirty="0"/>
              <a:t>Экономия времени</a:t>
            </a:r>
            <a:r>
              <a:rPr lang="ru-RU" sz="1400" dirty="0"/>
              <a:t> — от 10 часов в неделю на обработке материалов</a:t>
            </a:r>
          </a:p>
          <a:p>
            <a:pPr marL="152400" indent="0">
              <a:buNone/>
            </a:pPr>
            <a:r>
              <a:rPr lang="ru-RU" sz="1400" dirty="0"/>
              <a:t>✅ </a:t>
            </a:r>
            <a:r>
              <a:rPr lang="ru-RU" sz="1400" b="1" dirty="0"/>
              <a:t>Качественное усвоение</a:t>
            </a:r>
            <a:r>
              <a:rPr lang="ru-RU" sz="1400" dirty="0"/>
              <a:t> — активные методы запоминания вместо пассивного </a:t>
            </a:r>
            <a:r>
              <a:rPr lang="ru-RU" sz="1400" dirty="0" err="1"/>
              <a:t>конспектировани</a:t>
            </a:r>
            <a:endParaRPr lang="ru-RU" sz="1400" dirty="0"/>
          </a:p>
          <a:p>
            <a:pPr marL="152400" indent="0">
              <a:buNone/>
            </a:pPr>
            <a:r>
              <a:rPr lang="ru-RU" sz="1400" dirty="0"/>
              <a:t>✅ </a:t>
            </a:r>
            <a:r>
              <a:rPr lang="ru-RU" sz="1400" b="1" dirty="0"/>
              <a:t>Универсальность</a:t>
            </a:r>
            <a:r>
              <a:rPr lang="ru-RU" sz="1400" dirty="0"/>
              <a:t> — работа с лекциями, вебинарами, статьями и документами</a:t>
            </a:r>
          </a:p>
          <a:p>
            <a:pPr marL="152400" indent="0">
              <a:buNone/>
            </a:pPr>
            <a:r>
              <a:rPr lang="ru-RU" sz="1400" b="1" dirty="0"/>
              <a:t>Эмоциональные выгоды</a:t>
            </a:r>
          </a:p>
          <a:p>
            <a:pPr marL="152400" indent="0">
              <a:buNone/>
            </a:pPr>
            <a:r>
              <a:rPr lang="ru-RU" sz="1400" dirty="0"/>
              <a:t>😊 </a:t>
            </a:r>
            <a:r>
              <a:rPr lang="ru-RU" sz="1400" b="1" dirty="0"/>
              <a:t>Уверенность</a:t>
            </a:r>
            <a:r>
              <a:rPr lang="ru-RU" sz="1400" dirty="0"/>
              <a:t> — больше не пропустишь важное на лекции или совещании</a:t>
            </a:r>
          </a:p>
          <a:p>
            <a:pPr marL="152400" indent="0">
              <a:buNone/>
            </a:pPr>
            <a:r>
              <a:rPr lang="ru-RU" sz="1400" dirty="0"/>
              <a:t>😊 </a:t>
            </a:r>
            <a:r>
              <a:rPr lang="ru-RU" sz="1400" b="1" dirty="0"/>
              <a:t>Спокойствие</a:t>
            </a:r>
            <a:r>
              <a:rPr lang="ru-RU" sz="1400" dirty="0"/>
              <a:t> — все материалы структурированы и готовы к использованию</a:t>
            </a:r>
          </a:p>
          <a:p>
            <a:pPr marL="152400" indent="0">
              <a:buNone/>
            </a:pPr>
            <a:r>
              <a:rPr lang="ru-RU" sz="1400" dirty="0"/>
              <a:t>😊 </a:t>
            </a:r>
            <a:r>
              <a:rPr lang="ru-RU" sz="1400" b="1" dirty="0"/>
              <a:t>Удовлетворение</a:t>
            </a:r>
            <a:r>
              <a:rPr lang="ru-RU" sz="1400" dirty="0"/>
              <a:t> — прогресс в обучении и профессиональном росте</a:t>
            </a:r>
          </a:p>
          <a:p>
            <a:pPr marL="152400" indent="0">
              <a:buNone/>
            </a:pPr>
            <a:r>
              <a:rPr lang="ru-RU" sz="1400" b="1" dirty="0"/>
              <a:t>Социальные выгоды</a:t>
            </a:r>
          </a:p>
          <a:p>
            <a:pPr marL="152400" indent="0">
              <a:buNone/>
            </a:pPr>
            <a:r>
              <a:rPr lang="ru-RU" sz="1400" dirty="0"/>
              <a:t>👥 </a:t>
            </a:r>
            <a:r>
              <a:rPr lang="ru-RU" sz="1400" b="1" dirty="0"/>
              <a:t>Конкурентное преимущество</a:t>
            </a:r>
            <a:r>
              <a:rPr lang="ru-RU" sz="1400" dirty="0"/>
              <a:t> — лучшие результаты при меньших усилиях</a:t>
            </a:r>
          </a:p>
          <a:p>
            <a:pPr marL="152400" indent="0">
              <a:buNone/>
            </a:pPr>
            <a:r>
              <a:rPr lang="ru-RU" sz="1400" dirty="0"/>
              <a:t>👥 </a:t>
            </a:r>
            <a:r>
              <a:rPr lang="ru-RU" sz="1400" b="1" dirty="0"/>
              <a:t>Профессионализм</a:t>
            </a:r>
            <a:r>
              <a:rPr lang="ru-RU" sz="1400" dirty="0"/>
              <a:t> — качественная подготовка к экзаменам и рабочим задачам</a:t>
            </a: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1121009" y="612672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1121009" y="578172"/>
            <a:ext cx="1698214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9F9B290-CA95-FF17-E799-79113AD37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17620"/>
              </p:ext>
            </p:extLst>
          </p:nvPr>
        </p:nvGraphicFramePr>
        <p:xfrm>
          <a:off x="401716" y="1387932"/>
          <a:ext cx="8521699" cy="3386014"/>
        </p:xfrm>
        <a:graphic>
          <a:graphicData uri="http://schemas.openxmlformats.org/drawingml/2006/table">
            <a:tbl>
              <a:tblPr/>
              <a:tblGrid>
                <a:gridCol w="2617777">
                  <a:extLst>
                    <a:ext uri="{9D8B030D-6E8A-4147-A177-3AD203B41FA5}">
                      <a16:colId xmlns:a16="http://schemas.microsoft.com/office/drawing/2014/main" val="604568189"/>
                    </a:ext>
                  </a:extLst>
                </a:gridCol>
                <a:gridCol w="2951961">
                  <a:extLst>
                    <a:ext uri="{9D8B030D-6E8A-4147-A177-3AD203B41FA5}">
                      <a16:colId xmlns:a16="http://schemas.microsoft.com/office/drawing/2014/main" val="2296978496"/>
                    </a:ext>
                  </a:extLst>
                </a:gridCol>
                <a:gridCol w="2951961">
                  <a:extLst>
                    <a:ext uri="{9D8B030D-6E8A-4147-A177-3AD203B41FA5}">
                      <a16:colId xmlns:a16="http://schemas.microsoft.com/office/drawing/2014/main" val="16588878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b="1" dirty="0">
                          <a:effectLst/>
                          <a:latin typeface="quote-cjk-patch"/>
                        </a:rPr>
                        <a:t>Глобальный рынок (</a:t>
                      </a:r>
                      <a:r>
                        <a:rPr lang="en-US" b="1" dirty="0">
                          <a:effectLst/>
                          <a:latin typeface="quote-cjk-patch"/>
                        </a:rPr>
                        <a:t>AI Note-Taking)</a:t>
                      </a:r>
                      <a:endParaRPr lang="en-US" b="0" dirty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b="1">
                          <a:effectLst/>
                          <a:latin typeface="quote-cjk-patch"/>
                        </a:rPr>
                        <a:t>Российский рынок (</a:t>
                      </a:r>
                      <a:r>
                        <a:rPr lang="en-US" b="1">
                          <a:effectLst/>
                          <a:latin typeface="quote-cjk-patch"/>
                        </a:rPr>
                        <a:t>AI-</a:t>
                      </a:r>
                      <a:r>
                        <a:rPr lang="ru-RU" b="1">
                          <a:effectLst/>
                          <a:latin typeface="quote-cjk-patch"/>
                        </a:rPr>
                        <a:t>образование)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155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1">
                          <a:effectLst/>
                          <a:latin typeface="quote-cjk-patch"/>
                        </a:rPr>
                        <a:t>Объем рынка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$450.7 млн (2023)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4.5 млрд руб. (2024)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3302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1">
                          <a:effectLst/>
                          <a:latin typeface="quote-cjk-patch"/>
                        </a:rPr>
                        <a:t>Прогноз на 2025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-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1">
                          <a:effectLst/>
                          <a:latin typeface="quote-cjk-patch"/>
                        </a:rPr>
                        <a:t>5.6 млрд руб.</a:t>
                      </a:r>
                      <a:r>
                        <a:rPr lang="ru-RU" b="0">
                          <a:effectLst/>
                          <a:latin typeface="quote-cjk-patch"/>
                        </a:rPr>
                        <a:t> (прогноз)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6869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1">
                          <a:effectLst/>
                          <a:latin typeface="quote-cjk-patch"/>
                        </a:rPr>
                        <a:t>Прогнозный объем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1">
                          <a:effectLst/>
                          <a:latin typeface="quote-cjk-patch"/>
                        </a:rPr>
                        <a:t>$2,545.1 млн (2033)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-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7630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1">
                          <a:effectLst/>
                          <a:latin typeface="quote-cjk-patch"/>
                        </a:rPr>
                        <a:t>CAGR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1">
                          <a:effectLst/>
                          <a:latin typeface="quote-cjk-patch"/>
                        </a:rPr>
                        <a:t>18.9%</a:t>
                      </a:r>
                      <a:r>
                        <a:rPr lang="ru-RU" b="0">
                          <a:effectLst/>
                          <a:latin typeface="quote-cjk-patch"/>
                        </a:rPr>
                        <a:t> (2024-2033)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Рост на </a:t>
                      </a:r>
                      <a:r>
                        <a:rPr lang="ru-RU" b="1">
                          <a:effectLst/>
                          <a:latin typeface="quote-cjk-patch"/>
                        </a:rPr>
                        <a:t>25%</a:t>
                      </a:r>
                      <a:r>
                        <a:rPr lang="ru-RU" b="0">
                          <a:effectLst/>
                          <a:latin typeface="quote-cjk-patch"/>
                        </a:rPr>
                        <a:t> за 2025 год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74971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1">
                          <a:effectLst/>
                          <a:latin typeface="quote-cjk-patch"/>
                        </a:rPr>
                        <a:t>Ключевой сегмент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1">
                          <a:effectLst/>
                          <a:latin typeface="quote-cjk-patch"/>
                        </a:rPr>
                        <a:t>Образование</a:t>
                      </a:r>
                      <a:r>
                        <a:rPr lang="ru-RU" b="0">
                          <a:effectLst/>
                          <a:latin typeface="quote-cjk-patch"/>
                        </a:rPr>
                        <a:t> (&gt;30% доли рынка)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Практические навыки для бизнеса и личной эффективности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9491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1">
                          <a:effectLst/>
                          <a:latin typeface="quote-cjk-patch"/>
                        </a:rPr>
                        <a:t>Целевая аудитория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1">
                          <a:effectLst/>
                          <a:latin typeface="quote-cjk-patch"/>
                        </a:rPr>
                        <a:t>Студенты</a:t>
                      </a:r>
                      <a:r>
                        <a:rPr lang="ru-RU" b="0">
                          <a:effectLst/>
                          <a:latin typeface="quote-cjk-patch"/>
                        </a:rPr>
                        <a:t> (&gt;40% доли)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quote-cjk-patch"/>
                        </a:rPr>
                        <a:t>Специалисты для </a:t>
                      </a:r>
                      <a:r>
                        <a:rPr lang="ru-RU" b="0" dirty="0" err="1">
                          <a:effectLst/>
                          <a:latin typeface="quote-cjk-patch"/>
                        </a:rPr>
                        <a:t>рескиллинга</a:t>
                      </a:r>
                      <a:r>
                        <a:rPr lang="ru-RU" b="0" dirty="0">
                          <a:effectLst/>
                          <a:latin typeface="quote-cjk-patch"/>
                        </a:rPr>
                        <a:t>, предприниматели, студенты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67315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/>
          <p:nvPr/>
        </p:nvSpPr>
        <p:spPr>
          <a:xfrm>
            <a:off x="561562" y="577330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523973" y="551380"/>
            <a:ext cx="3562289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79D08A-C9D0-3C62-0DB8-75BCEACEBC6F}"/>
              </a:ext>
            </a:extLst>
          </p:cNvPr>
          <p:cNvSpPr txBox="1"/>
          <p:nvPr/>
        </p:nvSpPr>
        <p:spPr>
          <a:xfrm>
            <a:off x="561562" y="1545266"/>
            <a:ext cx="802087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Bahnschrift Light" panose="020B0502040204020203" pitchFamily="34" charset="0"/>
              </a:rPr>
              <a:t>B2C (</a:t>
            </a:r>
            <a:r>
              <a:rPr lang="ru-RU" sz="2000" b="1" dirty="0" err="1">
                <a:latin typeface="Bahnschrift Light" panose="020B0502040204020203" pitchFamily="34" charset="0"/>
              </a:rPr>
              <a:t>Freemium</a:t>
            </a:r>
            <a:r>
              <a:rPr lang="ru-RU" sz="2000" b="1" dirty="0">
                <a:latin typeface="Bahnschrift Light" panose="020B0502040204020203" pitchFamily="34" charset="0"/>
              </a:rPr>
              <a:t>):</a:t>
            </a:r>
            <a:br>
              <a:rPr lang="ru-RU" sz="2000" dirty="0">
                <a:latin typeface="Bahnschrift Light" panose="020B0502040204020203" pitchFamily="34" charset="0"/>
              </a:rPr>
            </a:br>
            <a:r>
              <a:rPr lang="ru-RU" sz="2000" dirty="0">
                <a:latin typeface="Bahnschrift Light" panose="020B0502040204020203" pitchFamily="34" charset="0"/>
              </a:rPr>
              <a:t>• Бесплатный тариф: 60 минут транскрипции + 3 документа в день</a:t>
            </a:r>
            <a:br>
              <a:rPr lang="ru-RU" sz="2000" dirty="0">
                <a:latin typeface="Bahnschrift Light" panose="020B0502040204020203" pitchFamily="34" charset="0"/>
              </a:rPr>
            </a:br>
            <a:r>
              <a:rPr lang="ru-RU" sz="2000" dirty="0">
                <a:latin typeface="Bahnschrift Light" panose="020B0502040204020203" pitchFamily="34" charset="0"/>
              </a:rPr>
              <a:t>• Студенческий: 290 ₽/</a:t>
            </a:r>
            <a:r>
              <a:rPr lang="ru-RU" sz="2000" dirty="0" err="1">
                <a:latin typeface="Bahnschrift Light" panose="020B0502040204020203" pitchFamily="34" charset="0"/>
              </a:rPr>
              <a:t>мес</a:t>
            </a:r>
            <a:r>
              <a:rPr lang="ru-RU" sz="2000" dirty="0">
                <a:latin typeface="Bahnschrift Light" panose="020B0502040204020203" pitchFamily="34" charset="0"/>
              </a:rPr>
              <a:t> - безлимитный доступ</a:t>
            </a:r>
            <a:br>
              <a:rPr lang="ru-RU" sz="2000" dirty="0">
                <a:latin typeface="Bahnschrift Light" panose="020B0502040204020203" pitchFamily="34" charset="0"/>
              </a:rPr>
            </a:br>
            <a:r>
              <a:rPr lang="ru-RU" sz="2000" dirty="0">
                <a:latin typeface="Bahnschrift Light" panose="020B0502040204020203" pitchFamily="34" charset="0"/>
              </a:rPr>
              <a:t>• Профессиональный: 990 ₽/</a:t>
            </a:r>
            <a:r>
              <a:rPr lang="ru-RU" sz="2000" dirty="0" err="1">
                <a:latin typeface="Bahnschrift Light" panose="020B0502040204020203" pitchFamily="34" charset="0"/>
              </a:rPr>
              <a:t>мес</a:t>
            </a:r>
            <a:r>
              <a:rPr lang="ru-RU" sz="2000" dirty="0">
                <a:latin typeface="Bahnschrift Light" panose="020B0502040204020203" pitchFamily="34" charset="0"/>
              </a:rPr>
              <a:t> - расширенный функционал</a:t>
            </a:r>
          </a:p>
          <a:p>
            <a:r>
              <a:rPr lang="ru-RU" sz="2000" b="1" dirty="0">
                <a:latin typeface="Bahnschrift Light" panose="020B0502040204020203" pitchFamily="34" charset="0"/>
              </a:rPr>
              <a:t>B2B (годовые лицензии):</a:t>
            </a:r>
            <a:br>
              <a:rPr lang="ru-RU" sz="2000" dirty="0">
                <a:latin typeface="Bahnschrift Light" panose="020B0502040204020203" pitchFamily="34" charset="0"/>
              </a:rPr>
            </a:br>
            <a:r>
              <a:rPr lang="ru-RU" sz="2000" dirty="0">
                <a:latin typeface="Bahnschrift Light" panose="020B0502040204020203" pitchFamily="34" charset="0"/>
              </a:rPr>
              <a:t>• Образовательные учреждения: от 100 000 ₽</a:t>
            </a:r>
            <a:br>
              <a:rPr lang="ru-RU" sz="2000" dirty="0">
                <a:latin typeface="Bahnschrift Light" panose="020B0502040204020203" pitchFamily="34" charset="0"/>
              </a:rPr>
            </a:br>
            <a:r>
              <a:rPr lang="ru-RU" sz="2000" dirty="0">
                <a:latin typeface="Bahnschrift Light" panose="020B0502040204020203" pitchFamily="34" charset="0"/>
              </a:rPr>
              <a:t>• Бизнес-клиенты: от 150 000 ₽</a:t>
            </a:r>
            <a:br>
              <a:rPr lang="ru-RU" sz="2000" dirty="0">
                <a:latin typeface="Bahnschrift Light" panose="020B0502040204020203" pitchFamily="34" charset="0"/>
              </a:rPr>
            </a:br>
            <a:r>
              <a:rPr lang="ru-RU" sz="2000" dirty="0">
                <a:latin typeface="Bahnschrift Light" panose="020B0502040204020203" pitchFamily="34" charset="0"/>
              </a:rPr>
              <a:t>• Включено: </a:t>
            </a:r>
            <a:r>
              <a:rPr lang="ru-RU" sz="2000" dirty="0" err="1">
                <a:latin typeface="Bahnschrift Light" panose="020B0502040204020203" pitchFamily="34" charset="0"/>
              </a:rPr>
              <a:t>white-label</a:t>
            </a:r>
            <a:r>
              <a:rPr lang="ru-RU" sz="2000" dirty="0">
                <a:latin typeface="Bahnschrift Light" panose="020B0502040204020203" pitchFamily="34" charset="0"/>
              </a:rPr>
              <a:t>, API-интеграции, техподдержка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2430233" y="371835"/>
            <a:ext cx="4283531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FB5FB3-4F37-88FC-DF4A-DF92E43DF71B}"/>
              </a:ext>
            </a:extLst>
          </p:cNvPr>
          <p:cNvSpPr txBox="1"/>
          <p:nvPr/>
        </p:nvSpPr>
        <p:spPr>
          <a:xfrm>
            <a:off x="333151" y="1232631"/>
            <a:ext cx="8477693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Проект находится на стартовой стадии, что является стратегическим преимуществом. Мы сознательно не разрабатывали MVP до экспертной валидации, чтобы сохранить гибкость продукта.</a:t>
            </a:r>
          </a:p>
          <a:p>
            <a:r>
              <a:rPr lang="ru-RU" sz="2000" b="1" dirty="0"/>
              <a:t>Выполнено:</a:t>
            </a:r>
            <a:endParaRPr lang="ru-RU" sz="2000" dirty="0"/>
          </a:p>
          <a:p>
            <a:r>
              <a:rPr lang="ru-RU" sz="2000" dirty="0"/>
              <a:t>Анализ рынка: выявлен пробел в русскоязычных AI-решениях для образования</a:t>
            </a:r>
          </a:p>
          <a:p>
            <a:r>
              <a:rPr lang="ru-RU" sz="2000" dirty="0"/>
              <a:t>Разработана концепция продукта с пользовательскими сценариями</a:t>
            </a:r>
          </a:p>
          <a:p>
            <a:r>
              <a:rPr lang="ru-RU" sz="2000" dirty="0"/>
              <a:t>Сформирована бизнес-модель с </a:t>
            </a:r>
            <a:r>
              <a:rPr lang="ru-RU" sz="2000" dirty="0" err="1"/>
              <a:t>unit</a:t>
            </a:r>
            <a:r>
              <a:rPr lang="ru-RU" sz="2000" dirty="0"/>
              <a:t>-экономикой</a:t>
            </a:r>
          </a:p>
          <a:p>
            <a:r>
              <a:rPr lang="ru-RU" sz="2000" dirty="0"/>
              <a:t>Определены технологические требования</a:t>
            </a:r>
          </a:p>
          <a:p>
            <a:r>
              <a:rPr lang="ru-RU" sz="2000" dirty="0"/>
              <a:t>Подготовлен план запуска с контрольными точками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456810" y="58417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dk1"/>
                </a:solidFill>
              </a:rPr>
              <a:t>КОМАНДА СТАРТАПА</a:t>
            </a:r>
            <a:endParaRPr sz="3000" dirty="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>
            <p:extLst>
              <p:ext uri="{D42A27DB-BD31-4B8C-83A1-F6EECF244321}">
                <p14:modId xmlns:p14="http://schemas.microsoft.com/office/powerpoint/2010/main" val="1001724371"/>
              </p:ext>
            </p:extLst>
          </p:nvPr>
        </p:nvGraphicFramePr>
        <p:xfrm>
          <a:off x="421758" y="1301990"/>
          <a:ext cx="8300484" cy="3432656"/>
        </p:xfrm>
        <a:graphic>
          <a:graphicData uri="http://schemas.openxmlformats.org/drawingml/2006/table">
            <a:tbl>
              <a:tblPr>
                <a:noFill/>
                <a:tableStyleId>{1CA45831-7128-44F1-A4FF-C615E18517D4}</a:tableStyleId>
              </a:tblPr>
              <a:tblGrid>
                <a:gridCol w="2731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46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1632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err="1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Зубрев</a:t>
                      </a: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Данила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632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Экономист (CTO)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Субботин Марк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FB8014-1F15-7BF3-A596-9377EF0EA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700" y="3228015"/>
            <a:ext cx="1230028" cy="1166920"/>
          </a:xfrm>
          <a:prstGeom prst="rect">
            <a:avLst/>
          </a:prstGeom>
        </p:spPr>
      </p:pic>
      <p:pic>
        <p:nvPicPr>
          <p:cNvPr id="7" name="Рисунок 6" descr="Изображение выглядит как на открытом воздухе, человек, строительство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56D379F-156F-4ACE-6E73-F5F5BF888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144" y="1602628"/>
            <a:ext cx="1299140" cy="116691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2829345" y="582784"/>
            <a:ext cx="348531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</a:rPr>
              <a:t>ПЛАНЫ РАЗВИТИЯ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2089816" y="485282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63792" y="559258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42F9E1-B630-4C4E-1A94-E4320EE4890B}"/>
              </a:ext>
            </a:extLst>
          </p:cNvPr>
          <p:cNvSpPr txBox="1"/>
          <p:nvPr/>
        </p:nvSpPr>
        <p:spPr>
          <a:xfrm>
            <a:off x="1638723" y="1247158"/>
            <a:ext cx="58665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Bahnschrift Light SemiCondensed" panose="020B0502040204020203" pitchFamily="34" charset="0"/>
              </a:rPr>
              <a:t>Этап 1: Валидация (0-3 месяца)</a:t>
            </a:r>
            <a:endParaRPr lang="ru-RU" sz="1600" dirty="0">
              <a:latin typeface="Bahnschrift Light SemiCondensed" panose="020B0502040204020203" pitchFamily="34" charset="0"/>
            </a:endParaRP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Создание лендинга и сбор </a:t>
            </a:r>
            <a:r>
              <a:rPr lang="ru-RU" sz="1600" dirty="0" err="1">
                <a:latin typeface="Bahnschrift Light SemiCondensed" panose="020B0502040204020203" pitchFamily="34" charset="0"/>
              </a:rPr>
              <a:t>email</a:t>
            </a:r>
            <a:r>
              <a:rPr lang="ru-RU" sz="1600" dirty="0">
                <a:latin typeface="Bahnschrift Light SemiCondensed" panose="020B0502040204020203" pitchFamily="34" charset="0"/>
              </a:rPr>
              <a:t>-базы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50+ интервью с потенциальными пользователями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Разработка интерактивного прототипа</a:t>
            </a:r>
          </a:p>
          <a:p>
            <a:r>
              <a:rPr lang="ru-RU" sz="1600" b="1" dirty="0">
                <a:latin typeface="Bahnschrift Light SemiCondensed" panose="020B0502040204020203" pitchFamily="34" charset="0"/>
              </a:rPr>
              <a:t>Результат:</a:t>
            </a:r>
            <a:r>
              <a:rPr lang="ru-RU" sz="1600" dirty="0">
                <a:latin typeface="Bahnschrift Light SemiCondensed" panose="020B0502040204020203" pitchFamily="34" charset="0"/>
              </a:rPr>
              <a:t> 1000+ подписчиков, подтверждение Product-Market </a:t>
            </a:r>
            <a:r>
              <a:rPr lang="ru-RU" sz="1600" dirty="0" err="1">
                <a:latin typeface="Bahnschrift Light SemiCondensed" panose="020B0502040204020203" pitchFamily="34" charset="0"/>
              </a:rPr>
              <a:t>Fit</a:t>
            </a:r>
            <a:endParaRPr lang="ru-RU" sz="1600" dirty="0">
              <a:latin typeface="Bahnschrift Light SemiCondensed" panose="020B0502040204020203" pitchFamily="34" charset="0"/>
            </a:endParaRPr>
          </a:p>
          <a:p>
            <a:r>
              <a:rPr lang="ru-RU" sz="1600" b="1" dirty="0">
                <a:latin typeface="Bahnschrift Light SemiCondensed" panose="020B0502040204020203" pitchFamily="34" charset="0"/>
              </a:rPr>
              <a:t>Этап 2: MVP (3-6 месяцев)</a:t>
            </a:r>
            <a:endParaRPr lang="ru-RU" sz="1600" dirty="0">
              <a:latin typeface="Bahnschrift Light SemiCondensed" panose="020B0502040204020203" pitchFamily="34" charset="0"/>
            </a:endParaRP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Разработка базового функционала (загрузка файлов + конспекты)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Интеграция с русскоязычной AI-моделью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Закрытое бета-тестирование (500+ пользователей)</a:t>
            </a:r>
          </a:p>
          <a:p>
            <a:r>
              <a:rPr lang="ru-RU" sz="1600" b="1" dirty="0">
                <a:latin typeface="Bahnschrift Light SemiCondensed" panose="020B0502040204020203" pitchFamily="34" charset="0"/>
              </a:rPr>
              <a:t>Результат:</a:t>
            </a:r>
            <a:r>
              <a:rPr lang="ru-RU" sz="1600" dirty="0">
                <a:latin typeface="Bahnschrift Light SemiCondensed" panose="020B0502040204020203" pitchFamily="34" charset="0"/>
              </a:rPr>
              <a:t> Работающий MVP, 1000+ активных пользователей</a:t>
            </a:r>
          </a:p>
          <a:p>
            <a:r>
              <a:rPr lang="ru-RU" sz="1600" b="1" dirty="0">
                <a:latin typeface="Bahnschrift Light SemiCondensed" panose="020B0502040204020203" pitchFamily="34" charset="0"/>
              </a:rPr>
              <a:t>Этап 3: Развитие продукта (6-12 месяцев)</a:t>
            </a:r>
            <a:endParaRPr lang="ru-RU" sz="1600" dirty="0">
              <a:latin typeface="Bahnschrift Light SemiCondensed" panose="020B0502040204020203" pitchFamily="34" charset="0"/>
            </a:endParaRP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Добавление генерации карточек и тестов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Запуск мобильных приложений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Внедрение монетизации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Привлечение платных пользователей</a:t>
            </a:r>
          </a:p>
          <a:p>
            <a:endParaRPr lang="ru-RU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4437</TotalTime>
  <Words>921</Words>
  <Application>Microsoft Office PowerPoint</Application>
  <PresentationFormat>Экран (16:9)</PresentationFormat>
  <Paragraphs>150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5" baseType="lpstr">
      <vt:lpstr>Bahnschrift Light SemiCondensed</vt:lpstr>
      <vt:lpstr>quote-cjk-patch</vt:lpstr>
      <vt:lpstr>Raleway SemiBold</vt:lpstr>
      <vt:lpstr>Helvetica Neue</vt:lpstr>
      <vt:lpstr>Druk Text Wide Cyr</vt:lpstr>
      <vt:lpstr>Arial</vt:lpstr>
      <vt:lpstr>Courier New</vt:lpstr>
      <vt:lpstr>Raleway</vt:lpstr>
      <vt:lpstr>Calibri</vt:lpstr>
      <vt:lpstr>Bahnschrift Light</vt:lpstr>
      <vt:lpstr>Century Gothic</vt:lpstr>
      <vt:lpstr>Simple Light</vt:lpstr>
      <vt:lpstr>Simple Light</vt:lpstr>
      <vt:lpstr>Презентация PowerPoint</vt:lpstr>
      <vt:lpstr>Презентация PowerPoint</vt:lpstr>
      <vt:lpstr>ПРОБЛЕМА</vt:lpstr>
      <vt:lpstr>ЦЕЛЕВАЯ АУДИТОРИЯ</vt:lpstr>
      <vt:lpstr>РЕШЕНИЕ</vt:lpstr>
      <vt:lpstr>КОНКУРЕНТЫ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Persona</dc:creator>
  <cp:lastModifiedBy>Влад</cp:lastModifiedBy>
  <cp:revision>15</cp:revision>
  <dcterms:modified xsi:type="dcterms:W3CDTF">2025-10-30T17:27:30Z</dcterms:modified>
</cp:coreProperties>
</file>