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4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3588" cy="6858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omic Sans MS" panose="030F0702030302020204" pitchFamily="66" charset="0"/>
      <p:regular r:id="rId20"/>
      <p:bold r:id="rId21"/>
      <p:italic r:id="rId22"/>
      <p:boldItalic r:id="rId23"/>
    </p:embeddedFont>
    <p:embeddedFont>
      <p:font typeface="Helvetica Neue" panose="020B0604020202020204" charset="0"/>
      <p:regular r:id="rId24"/>
      <p:bold r:id="rId25"/>
      <p:italic r:id="rId26"/>
      <p:boldItalic r:id="rId27"/>
    </p:embeddedFont>
    <p:embeddedFont>
      <p:font typeface="Raleway" pitchFamily="2" charset="-52"/>
      <p:regular r:id="rId28"/>
      <p:bold r:id="rId29"/>
      <p:italic r:id="rId30"/>
      <p:boldItalic r:id="rId31"/>
    </p:embeddedFont>
    <p:embeddedFont>
      <p:font typeface="Raleway SemiBold" pitchFamily="2" charset="-52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413">
          <p15:clr>
            <a:srgbClr val="747775"/>
          </p15:clr>
        </p15:guide>
        <p15:guide id="2" orient="horz" pos="1966">
          <p15:clr>
            <a:srgbClr val="747775"/>
          </p15:clr>
        </p15:guide>
        <p15:guide id="3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122AC69-A558-4546-90A4-236D256F453C}">
  <a:tblStyle styleId="{4122AC69-A558-4546-90A4-236D256F453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5970F24-7A87-442F-84DF-6ECD13BBD5BD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307" y="82"/>
      </p:cViewPr>
      <p:guideLst>
        <p:guide orient="horz" pos="2413"/>
        <p:guide orient="horz" pos="196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tableStyles" Target="tableStyles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0" name="Google Shape;4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8" name="Google Shape;5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0" name="Google Shape;8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8" name="Google Shape;9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2" name="Google Shape;11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6" name="Google Shape;12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8703a0bc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28703a0bc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AutoNum type="arabicParenR"/>
            </a:pPr>
            <a:r>
              <a:rPr lang="ru"/>
              <a:t>С иностранцами - не надо платить пошлину. Плюс добавить про стоимость, кбжу, технологию.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8" name="Google Shape;14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3" name="Google Shape;16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7" name="Google Shape;17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4" name="Google Shape;20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тут уже как хочешь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8" name="Google Shape;21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609150" y="1677175"/>
            <a:ext cx="62082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609150" y="3120375"/>
            <a:ext cx="10658700" cy="274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>
            <a:lvl1pPr marL="457200" lvl="0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84">
          <p15:clr>
            <a:srgbClr val="E46962"/>
          </p15:clr>
        </p15:guide>
        <p15:guide id="2" orient="horz" pos="10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sldNum" idx="12"/>
          </p:nvPr>
        </p:nvSpPr>
        <p:spPr>
          <a:xfrm>
            <a:off x="11297723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>
            <a:spLocks noGrp="1"/>
          </p:cNvSpPr>
          <p:nvPr>
            <p:ph type="title"/>
          </p:nvPr>
        </p:nvSpPr>
        <p:spPr>
          <a:xfrm>
            <a:off x="415641" y="205784"/>
            <a:ext cx="11361900" cy="4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415641" y="1068543"/>
            <a:ext cx="113619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no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1900"/>
              </a:spcBef>
              <a:spcAft>
                <a:spcPts val="19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ldNum" idx="12"/>
          </p:nvPr>
        </p:nvSpPr>
        <p:spPr>
          <a:xfrm>
            <a:off x="10823749" y="6492636"/>
            <a:ext cx="1053600" cy="2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38875" rIns="77750" bIns="3887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18" name="Google Shape;18;p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159876" y="323255"/>
            <a:ext cx="604238" cy="2990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5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7197628" y="0"/>
            <a:ext cx="4995570" cy="6858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5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76821" y="5711245"/>
            <a:ext cx="1752745" cy="1064003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415641" y="205784"/>
            <a:ext cx="8647200" cy="4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415641" y="1068543"/>
            <a:ext cx="113619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no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1900"/>
              </a:spcBef>
              <a:spcAft>
                <a:spcPts val="19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0823749" y="6492636"/>
            <a:ext cx="1053600" cy="2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38875" rIns="77750" bIns="3887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25" name="Google Shape;25;p5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159876" y="323255"/>
            <a:ext cx="604238" cy="2990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522488" y="-209636"/>
            <a:ext cx="1704104" cy="2437103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415641" y="205784"/>
            <a:ext cx="11361900" cy="4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415641" y="1068543"/>
            <a:ext cx="113619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no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1900"/>
              </a:spcBef>
              <a:spcAft>
                <a:spcPts val="19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10823749" y="6492636"/>
            <a:ext cx="1053600" cy="2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38875" rIns="77750" bIns="3887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1" name="Google Shape;31;p6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59876" y="323255"/>
            <a:ext cx="604238" cy="2990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415641" y="593367"/>
            <a:ext cx="113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415641" y="1536633"/>
            <a:ext cx="5333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no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600"/>
            </a:lvl1pPr>
            <a:lvl2pPr marL="914400" lvl="1" indent="-3302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○"/>
              <a:defRPr sz="1500"/>
            </a:lvl2pPr>
            <a:lvl3pPr marL="1371600" lvl="2" indent="-3302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■"/>
              <a:defRPr sz="1500"/>
            </a:lvl3pPr>
            <a:lvl4pPr marL="1828800" lvl="3" indent="-3302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●"/>
              <a:defRPr sz="1500"/>
            </a:lvl4pPr>
            <a:lvl5pPr marL="2286000" lvl="4" indent="-3302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○"/>
              <a:defRPr sz="1500"/>
            </a:lvl5pPr>
            <a:lvl6pPr marL="2743200" lvl="5" indent="-3302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■"/>
              <a:defRPr sz="1500"/>
            </a:lvl6pPr>
            <a:lvl7pPr marL="3200400" lvl="6" indent="-3302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●"/>
              <a:defRPr sz="1500"/>
            </a:lvl7pPr>
            <a:lvl8pPr marL="3657600" lvl="7" indent="-3302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○"/>
              <a:defRPr sz="1500"/>
            </a:lvl8pPr>
            <a:lvl9pPr marL="4114800" lvl="8" indent="-330200" algn="l">
              <a:lnSpc>
                <a:spcPct val="115000"/>
              </a:lnSpc>
              <a:spcBef>
                <a:spcPts val="1900"/>
              </a:spcBef>
              <a:spcAft>
                <a:spcPts val="1900"/>
              </a:spcAft>
              <a:buSzPts val="1600"/>
              <a:buChar char="■"/>
              <a:defRPr sz="15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2"/>
          </p:nvPr>
        </p:nvSpPr>
        <p:spPr>
          <a:xfrm>
            <a:off x="6443834" y="1536633"/>
            <a:ext cx="5333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no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600"/>
            </a:lvl1pPr>
            <a:lvl2pPr marL="914400" lvl="1" indent="-3302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○"/>
              <a:defRPr sz="1500"/>
            </a:lvl2pPr>
            <a:lvl3pPr marL="1371600" lvl="2" indent="-3302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■"/>
              <a:defRPr sz="1500"/>
            </a:lvl3pPr>
            <a:lvl4pPr marL="1828800" lvl="3" indent="-3302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●"/>
              <a:defRPr sz="1500"/>
            </a:lvl4pPr>
            <a:lvl5pPr marL="2286000" lvl="4" indent="-3302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○"/>
              <a:defRPr sz="1500"/>
            </a:lvl5pPr>
            <a:lvl6pPr marL="2743200" lvl="5" indent="-3302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■"/>
              <a:defRPr sz="1500"/>
            </a:lvl6pPr>
            <a:lvl7pPr marL="3200400" lvl="6" indent="-3302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●"/>
              <a:defRPr sz="1500"/>
            </a:lvl7pPr>
            <a:lvl8pPr marL="3657600" lvl="7" indent="-3302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○"/>
              <a:defRPr sz="1500"/>
            </a:lvl8pPr>
            <a:lvl9pPr marL="4114800" lvl="8" indent="-330200" algn="l">
              <a:lnSpc>
                <a:spcPct val="115000"/>
              </a:lnSpc>
              <a:spcBef>
                <a:spcPts val="1900"/>
              </a:spcBef>
              <a:spcAft>
                <a:spcPts val="1900"/>
              </a:spcAft>
              <a:buSzPts val="1600"/>
              <a:buChar char="■"/>
              <a:defRPr sz="15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sldNum" idx="12"/>
          </p:nvPr>
        </p:nvSpPr>
        <p:spPr>
          <a:xfrm>
            <a:off x="11297723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7" name="Google Shape;37;p7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159876" y="323255"/>
            <a:ext cx="604238" cy="2990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41" y="593367"/>
            <a:ext cx="113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Raleway"/>
              <a:buNone/>
              <a:defRPr sz="36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41" y="1536633"/>
            <a:ext cx="113619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>
            <a:lvl1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●"/>
              <a:defRPr sz="16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○"/>
              <a:defRPr sz="16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■"/>
              <a:defRPr sz="16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●"/>
              <a:defRPr sz="16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○"/>
              <a:defRPr sz="16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■"/>
              <a:defRPr sz="16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●"/>
              <a:defRPr sz="16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○"/>
              <a:defRPr sz="16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■"/>
              <a:defRPr sz="16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7722" y="6217622"/>
            <a:ext cx="7317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8842" y="5858650"/>
            <a:ext cx="683199" cy="506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8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150" y="5860584"/>
            <a:ext cx="1000796" cy="495237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8"/>
          <p:cNvSpPr txBox="1">
            <a:spLocks noGrp="1"/>
          </p:cNvSpPr>
          <p:nvPr>
            <p:ph type="title"/>
          </p:nvPr>
        </p:nvSpPr>
        <p:spPr>
          <a:xfrm>
            <a:off x="401600" y="778025"/>
            <a:ext cx="6208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rPr lang="ru" sz="2000" b="1" i="1">
                <a:solidFill>
                  <a:schemeClr val="dk1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Friendly Meat</a:t>
            </a:r>
            <a:endParaRPr sz="5500" b="1" i="1">
              <a:solidFill>
                <a:schemeClr val="dk1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5" name="Google Shape;45;p8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6966839" y="906850"/>
            <a:ext cx="3777372" cy="5965200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8"/>
          <p:cNvSpPr/>
          <p:nvPr/>
        </p:nvSpPr>
        <p:spPr>
          <a:xfrm>
            <a:off x="6966863" y="13"/>
            <a:ext cx="3777300" cy="146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8"/>
          <p:cNvSpPr/>
          <p:nvPr/>
        </p:nvSpPr>
        <p:spPr>
          <a:xfrm>
            <a:off x="10744200" y="1464600"/>
            <a:ext cx="1449000" cy="3171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8"/>
          <p:cNvSpPr/>
          <p:nvPr/>
        </p:nvSpPr>
        <p:spPr>
          <a:xfrm rot="10800000" flipH="1">
            <a:off x="10744200" y="4626300"/>
            <a:ext cx="1449000" cy="223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8"/>
          <p:cNvSpPr/>
          <p:nvPr/>
        </p:nvSpPr>
        <p:spPr>
          <a:xfrm>
            <a:off x="10744197" y="0"/>
            <a:ext cx="1449000" cy="1464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" name="Google Shape;50;p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964125" y="336475"/>
            <a:ext cx="1009150" cy="791650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8"/>
          <p:cNvSpPr/>
          <p:nvPr/>
        </p:nvSpPr>
        <p:spPr>
          <a:xfrm>
            <a:off x="-6779" y="6365338"/>
            <a:ext cx="542400" cy="506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2" name="Google Shape;52;p8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ru"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3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" name="Google Shape;53;p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812325" y="-78125"/>
            <a:ext cx="1449000" cy="1620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8"/>
          <p:cNvPicPr preferRelativeResize="0"/>
          <p:nvPr/>
        </p:nvPicPr>
        <p:blipFill rotWithShape="1">
          <a:blip r:embed="rId8">
            <a:alphaModFix/>
          </a:blip>
          <a:srcRect l="10655" r="56081"/>
          <a:stretch/>
        </p:blipFill>
        <p:spPr>
          <a:xfrm>
            <a:off x="7608799" y="79713"/>
            <a:ext cx="1009150" cy="1305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243250" y="1592129"/>
            <a:ext cx="1486635" cy="50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>
            <a:spLocks noGrp="1"/>
          </p:cNvSpPr>
          <p:nvPr>
            <p:ph type="title"/>
          </p:nvPr>
        </p:nvSpPr>
        <p:spPr>
          <a:xfrm>
            <a:off x="264421" y="603778"/>
            <a:ext cx="8810816" cy="7725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ru" sz="4000">
                <a:solidFill>
                  <a:schemeClr val="dk1"/>
                </a:solidFill>
              </a:rPr>
              <a:t>АКТУАЛЬНОСТЬ ПРОЕКТА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61" name="Google Shape;61;p9"/>
          <p:cNvSpPr txBox="1"/>
          <p:nvPr/>
        </p:nvSpPr>
        <p:spPr>
          <a:xfrm>
            <a:off x="9921304" y="416820"/>
            <a:ext cx="2463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9"/>
          <p:cNvSpPr/>
          <p:nvPr/>
        </p:nvSpPr>
        <p:spPr>
          <a:xfrm>
            <a:off x="9639925" y="0"/>
            <a:ext cx="2552100" cy="492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3" name="Google Shape;63;p9"/>
          <p:cNvSpPr/>
          <p:nvPr/>
        </p:nvSpPr>
        <p:spPr>
          <a:xfrm>
            <a:off x="9993575" y="4615376"/>
            <a:ext cx="2198100" cy="22584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4" name="Google Shape;64;p9"/>
          <p:cNvSpPr/>
          <p:nvPr/>
        </p:nvSpPr>
        <p:spPr>
          <a:xfrm>
            <a:off x="9993575" y="429091"/>
            <a:ext cx="2198100" cy="20931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5" name="Google Shape;65;p9"/>
          <p:cNvSpPr/>
          <p:nvPr/>
        </p:nvSpPr>
        <p:spPr>
          <a:xfrm>
            <a:off x="9993575" y="2522283"/>
            <a:ext cx="2198100" cy="2093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66" name="Google Shape;66;p9"/>
          <p:cNvGrpSpPr/>
          <p:nvPr/>
        </p:nvGrpSpPr>
        <p:grpSpPr>
          <a:xfrm>
            <a:off x="0" y="1596325"/>
            <a:ext cx="4728304" cy="97200"/>
            <a:chOff x="0" y="692501"/>
            <a:chExt cx="2624940" cy="97200"/>
          </a:xfrm>
        </p:grpSpPr>
        <p:sp>
          <p:nvSpPr>
            <p:cNvPr id="67" name="Google Shape;67;p9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8" name="Google Shape;68;p9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9" name="Google Shape;69;p9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0" name="Google Shape;70;p9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1" name="Google Shape;71;p9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72" name="Google Shape;72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13278" y="5222441"/>
            <a:ext cx="1159335" cy="1159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13287" y="895986"/>
            <a:ext cx="1159335" cy="1159333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9"/>
          <p:cNvSpPr/>
          <p:nvPr/>
        </p:nvSpPr>
        <p:spPr>
          <a:xfrm>
            <a:off x="9639925" y="413125"/>
            <a:ext cx="354000" cy="644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5" name="Google Shape;75;p9"/>
          <p:cNvSpPr/>
          <p:nvPr/>
        </p:nvSpPr>
        <p:spPr>
          <a:xfrm>
            <a:off x="-6779" y="6365338"/>
            <a:ext cx="542400" cy="5067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6" name="Google Shape;76;p9"/>
          <p:cNvSpPr txBox="1"/>
          <p:nvPr/>
        </p:nvSpPr>
        <p:spPr>
          <a:xfrm>
            <a:off x="68141" y="2398328"/>
            <a:ext cx="9398100" cy="33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Font typeface="Raleway"/>
              <a:buAutoNum type="arabicPeriod"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 современном мире распространяется тенденция отказа от природного мяса, ведь некоторые люди считают негуманным убийство животных ради пищи (по данным сайта СБЕР Бизнес - 54% россиян готовы включать растительное мясо в свой рацион).</a:t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Font typeface="Raleway"/>
              <a:buAutoNum type="arabicPeriod"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 настоящее время все больше и больше  возникает острый вопрос перенаселения планеты, что может сказаться на том, что в будущем нам просто может не хватит ресурсов для выживания.</a:t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Font typeface="Raleway"/>
              <a:buAutoNum type="arabicPeriod"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данный момент представленные на рынке компании по производству растительного мяса не могут похвастаться относительной дешевизной своего продукта.</a:t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	</a:t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7" name="Google Shape;77;p9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ru"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3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0"/>
          <p:cNvSpPr txBox="1">
            <a:spLocks noGrp="1"/>
          </p:cNvSpPr>
          <p:nvPr>
            <p:ph type="title"/>
          </p:nvPr>
        </p:nvSpPr>
        <p:spPr>
          <a:xfrm>
            <a:off x="1526250" y="848575"/>
            <a:ext cx="6208200" cy="7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ru" sz="4000">
                <a:solidFill>
                  <a:schemeClr val="dk1"/>
                </a:solidFill>
              </a:rPr>
              <a:t>ЦЕЛЕВАЯ АУДИТОРИЯ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83" name="Google Shape;83;p10"/>
          <p:cNvSpPr/>
          <p:nvPr/>
        </p:nvSpPr>
        <p:spPr>
          <a:xfrm>
            <a:off x="-6779" y="6365338"/>
            <a:ext cx="542400" cy="5067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4" name="Google Shape;84;p10"/>
          <p:cNvSpPr txBox="1">
            <a:spLocks noGrp="1"/>
          </p:cNvSpPr>
          <p:nvPr>
            <p:ph type="body" idx="1"/>
          </p:nvPr>
        </p:nvSpPr>
        <p:spPr>
          <a:xfrm>
            <a:off x="535625" y="2363807"/>
            <a:ext cx="10658700" cy="43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 sz="1800">
                <a:solidFill>
                  <a:srgbClr val="132C40"/>
                </a:solidFill>
              </a:rPr>
              <a:t>Веганы (7-8% во всем мире, 6% в России)</a:t>
            </a:r>
            <a:endParaRPr sz="180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32C40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32C40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 sz="1800">
                <a:solidFill>
                  <a:srgbClr val="132C40"/>
                </a:solidFill>
              </a:rPr>
              <a:t>Люди с ФЗЖКТ (</a:t>
            </a:r>
            <a:r>
              <a:rPr lang="ru" sz="1800">
                <a:highlight>
                  <a:srgbClr val="FFFFFF"/>
                </a:highlight>
              </a:rPr>
              <a:t>Функциональные заболевания желудочно-кишечного тракта)</a:t>
            </a:r>
            <a:endParaRPr sz="1800">
              <a:highlight>
                <a:srgbClr val="FFFFFF"/>
              </a:highlight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 sz="1800">
                <a:highlight>
                  <a:srgbClr val="FFFFFF"/>
                </a:highlight>
              </a:rPr>
              <a:t>Молодежь в возрасте 18-29 лет</a:t>
            </a:r>
            <a:endParaRPr sz="1800">
              <a:highlight>
                <a:srgbClr val="FFFFFF"/>
              </a:highlight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32C40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 sz="1800">
                <a:solidFill>
                  <a:srgbClr val="132C40"/>
                </a:solidFill>
              </a:rPr>
              <a:t>Экономные люди (ограниченный бюджет, неполные семьи)</a:t>
            </a:r>
            <a:endParaRPr sz="180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32C40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 sz="1800">
                <a:solidFill>
                  <a:srgbClr val="132C40"/>
                </a:solidFill>
              </a:rPr>
              <a:t>Люди различных конфессий</a:t>
            </a:r>
            <a:endParaRPr sz="1800">
              <a:solidFill>
                <a:srgbClr val="132C40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 sz="1800">
                <a:solidFill>
                  <a:srgbClr val="132C40"/>
                </a:solidFill>
              </a:rPr>
              <a:t>Люди - экспериментаторы</a:t>
            </a:r>
            <a:endParaRPr sz="1800">
              <a:solidFill>
                <a:srgbClr val="132C40"/>
              </a:solidFill>
            </a:endParaRPr>
          </a:p>
        </p:txBody>
      </p:sp>
      <p:sp>
        <p:nvSpPr>
          <p:cNvPr id="85" name="Google Shape;85;p10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ru"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3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0"/>
          <p:cNvSpPr/>
          <p:nvPr/>
        </p:nvSpPr>
        <p:spPr>
          <a:xfrm>
            <a:off x="609150" y="776425"/>
            <a:ext cx="917100" cy="91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0"/>
          <p:cNvSpPr/>
          <p:nvPr/>
        </p:nvSpPr>
        <p:spPr>
          <a:xfrm>
            <a:off x="11718800" y="0"/>
            <a:ext cx="473100" cy="27849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8" name="Google Shape;88;p10"/>
          <p:cNvSpPr/>
          <p:nvPr/>
        </p:nvSpPr>
        <p:spPr>
          <a:xfrm>
            <a:off x="11718725" y="5777850"/>
            <a:ext cx="473100" cy="10959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9" name="Google Shape;89;p10"/>
          <p:cNvSpPr/>
          <p:nvPr/>
        </p:nvSpPr>
        <p:spPr>
          <a:xfrm>
            <a:off x="11718725" y="2784773"/>
            <a:ext cx="473100" cy="1546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0" name="Google Shape;90;p10"/>
          <p:cNvSpPr/>
          <p:nvPr/>
        </p:nvSpPr>
        <p:spPr>
          <a:xfrm>
            <a:off x="535625" y="2059288"/>
            <a:ext cx="1635000" cy="304500"/>
          </a:xfrm>
          <a:prstGeom prst="rect">
            <a:avLst/>
          </a:prstGeom>
          <a:solidFill>
            <a:schemeClr val="accent3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b="1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А сегмент:</a:t>
            </a:r>
            <a:endParaRPr sz="15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1" name="Google Shape;91;p10"/>
          <p:cNvSpPr/>
          <p:nvPr/>
        </p:nvSpPr>
        <p:spPr>
          <a:xfrm>
            <a:off x="11718725" y="4330823"/>
            <a:ext cx="473100" cy="1446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92" name="Google Shape;92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710" y="874987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0"/>
          <p:cNvSpPr/>
          <p:nvPr/>
        </p:nvSpPr>
        <p:spPr>
          <a:xfrm>
            <a:off x="535625" y="2968763"/>
            <a:ext cx="1635000" cy="3045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b="1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B сегмент:</a:t>
            </a:r>
            <a:endParaRPr sz="15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4" name="Google Shape;94;p10"/>
          <p:cNvSpPr/>
          <p:nvPr/>
        </p:nvSpPr>
        <p:spPr>
          <a:xfrm>
            <a:off x="535625" y="4212325"/>
            <a:ext cx="1635000" cy="304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b="1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С сегмент:</a:t>
            </a:r>
            <a:endParaRPr sz="15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5" name="Google Shape;95;p10"/>
          <p:cNvSpPr/>
          <p:nvPr/>
        </p:nvSpPr>
        <p:spPr>
          <a:xfrm>
            <a:off x="535625" y="5111463"/>
            <a:ext cx="1635000" cy="304500"/>
          </a:xfrm>
          <a:prstGeom prst="rect">
            <a:avLst/>
          </a:prstGeom>
          <a:solidFill>
            <a:srgbClr val="00FF0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b="1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D сегмент:</a:t>
            </a:r>
            <a:endParaRPr sz="15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1"/>
          <p:cNvSpPr txBox="1">
            <a:spLocks noGrp="1"/>
          </p:cNvSpPr>
          <p:nvPr>
            <p:ph type="body" idx="1"/>
          </p:nvPr>
        </p:nvSpPr>
        <p:spPr>
          <a:xfrm>
            <a:off x="535625" y="1465725"/>
            <a:ext cx="8758500" cy="39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AutoNum type="arabicPeriod"/>
            </a:pPr>
            <a:r>
              <a:rPr lang="ru" sz="1800">
                <a:solidFill>
                  <a:srgbClr val="132C40"/>
                </a:solidFill>
              </a:rPr>
              <a:t>Для веганов очень важно поддерживать в своем организме количество необходимых веществ. Также наш продукт поможет начинающим веганам, которым тяжело резко отказаться от употребления животного мяса.</a:t>
            </a:r>
            <a:endParaRPr sz="1800">
              <a:solidFill>
                <a:srgbClr val="132C40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32C40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AutoNum type="arabicPeriod"/>
            </a:pPr>
            <a:r>
              <a:rPr lang="ru" sz="1800">
                <a:highlight>
                  <a:srgbClr val="FFFFFF"/>
                </a:highlight>
              </a:rPr>
              <a:t>Кроме того, растёт доля покупателей, которые следуют мировому тренду на ЗОЖ и считают, что отказ от мяса позволит им наносить меньше вреда экологии.</a:t>
            </a:r>
            <a:endParaRPr sz="1800">
              <a:highlight>
                <a:srgbClr val="FFFFFF"/>
              </a:highlight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highlight>
                <a:srgbClr val="FFFFFF"/>
              </a:highlight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AutoNum type="arabicPeriod"/>
            </a:pPr>
            <a:r>
              <a:rPr lang="ru" sz="1800">
                <a:solidFill>
                  <a:srgbClr val="132C40"/>
                </a:solidFill>
              </a:rPr>
              <a:t>Для людей с ЖКТ, наш продукт может стать альтернативой, ведь как описывалось ранее, в организм должны поступать белки и иные соединения.</a:t>
            </a:r>
            <a:endParaRPr sz="1800">
              <a:solidFill>
                <a:srgbClr val="132C40"/>
              </a:solidFill>
            </a:endParaRPr>
          </a:p>
        </p:txBody>
      </p:sp>
      <p:sp>
        <p:nvSpPr>
          <p:cNvPr id="101" name="Google Shape;101;p11"/>
          <p:cNvSpPr txBox="1">
            <a:spLocks noGrp="1"/>
          </p:cNvSpPr>
          <p:nvPr>
            <p:ph type="title"/>
          </p:nvPr>
        </p:nvSpPr>
        <p:spPr>
          <a:xfrm>
            <a:off x="1514450" y="282000"/>
            <a:ext cx="6208200" cy="7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ru" sz="4000">
                <a:solidFill>
                  <a:schemeClr val="dk1"/>
                </a:solidFill>
              </a:rPr>
              <a:t>ПРОБЛЕМА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102" name="Google Shape;102;p11"/>
          <p:cNvSpPr/>
          <p:nvPr/>
        </p:nvSpPr>
        <p:spPr>
          <a:xfrm>
            <a:off x="-6779" y="6365338"/>
            <a:ext cx="542400" cy="506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3" name="Google Shape;103;p11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ru"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3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1"/>
          <p:cNvSpPr/>
          <p:nvPr/>
        </p:nvSpPr>
        <p:spPr>
          <a:xfrm>
            <a:off x="535625" y="209850"/>
            <a:ext cx="917100" cy="91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1"/>
          <p:cNvSpPr/>
          <p:nvPr/>
        </p:nvSpPr>
        <p:spPr>
          <a:xfrm>
            <a:off x="11718800" y="0"/>
            <a:ext cx="473100" cy="27849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6" name="Google Shape;106;p11"/>
          <p:cNvSpPr/>
          <p:nvPr/>
        </p:nvSpPr>
        <p:spPr>
          <a:xfrm>
            <a:off x="11718725" y="5777850"/>
            <a:ext cx="473100" cy="10959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7" name="Google Shape;107;p11"/>
          <p:cNvSpPr/>
          <p:nvPr/>
        </p:nvSpPr>
        <p:spPr>
          <a:xfrm>
            <a:off x="11718725" y="2784773"/>
            <a:ext cx="473100" cy="1546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8" name="Google Shape;108;p11"/>
          <p:cNvSpPr/>
          <p:nvPr/>
        </p:nvSpPr>
        <p:spPr>
          <a:xfrm>
            <a:off x="11718725" y="4330823"/>
            <a:ext cx="473100" cy="1446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9" name="Google Shape;109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4178" y="308407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2"/>
          <p:cNvSpPr txBox="1">
            <a:spLocks noGrp="1"/>
          </p:cNvSpPr>
          <p:nvPr>
            <p:ph type="title"/>
          </p:nvPr>
        </p:nvSpPr>
        <p:spPr>
          <a:xfrm>
            <a:off x="1526244" y="848575"/>
            <a:ext cx="6208200" cy="7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ru" sz="4000">
                <a:solidFill>
                  <a:schemeClr val="dk1"/>
                </a:solidFill>
              </a:rPr>
              <a:t>ЦЕННОСТЬ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115" name="Google Shape;115;p12"/>
          <p:cNvSpPr/>
          <p:nvPr/>
        </p:nvSpPr>
        <p:spPr>
          <a:xfrm>
            <a:off x="-6779" y="6365338"/>
            <a:ext cx="542400" cy="5067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12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ru"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3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12"/>
          <p:cNvSpPr/>
          <p:nvPr/>
        </p:nvSpPr>
        <p:spPr>
          <a:xfrm>
            <a:off x="609150" y="776425"/>
            <a:ext cx="917100" cy="91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12"/>
          <p:cNvSpPr/>
          <p:nvPr/>
        </p:nvSpPr>
        <p:spPr>
          <a:xfrm>
            <a:off x="11718800" y="0"/>
            <a:ext cx="473100" cy="27849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9" name="Google Shape;119;p12"/>
          <p:cNvSpPr/>
          <p:nvPr/>
        </p:nvSpPr>
        <p:spPr>
          <a:xfrm>
            <a:off x="11718725" y="5777850"/>
            <a:ext cx="473100" cy="10959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0" name="Google Shape;120;p12"/>
          <p:cNvSpPr/>
          <p:nvPr/>
        </p:nvSpPr>
        <p:spPr>
          <a:xfrm>
            <a:off x="11718725" y="2784773"/>
            <a:ext cx="473100" cy="1546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1" name="Google Shape;121;p12"/>
          <p:cNvSpPr/>
          <p:nvPr/>
        </p:nvSpPr>
        <p:spPr>
          <a:xfrm>
            <a:off x="11718725" y="4330823"/>
            <a:ext cx="473100" cy="1446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2" name="Google Shape;12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697" y="874982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2"/>
          <p:cNvSpPr txBox="1"/>
          <p:nvPr/>
        </p:nvSpPr>
        <p:spPr>
          <a:xfrm>
            <a:off x="609150" y="2178000"/>
            <a:ext cx="10571400" cy="48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фоне конкурентов мы можем предложить более низкую цену. (например компания Beyond Meat за свой продукт, состоящий из двух котлет на основе растительного белка просит около 1200 </a:t>
            </a:r>
            <a:r>
              <a:rPr lang="ru" sz="1800">
                <a:solidFill>
                  <a:srgbClr val="202122"/>
                </a:solidFill>
                <a:highlight>
                  <a:srgbClr val="F8F9FA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₽</a:t>
            </a:r>
            <a:r>
              <a:rPr lang="ru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)</a:t>
            </a:r>
            <a:endParaRPr sz="18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Font typeface="Raleway"/>
              <a:buAutoNum type="arabicPeriod"/>
            </a:pPr>
            <a:r>
              <a:rPr lang="ru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Также мы можем предложить готовые блюда, вкупе с гарниром, чтобы люди могли купить это разогреть и употребить, не занимая своего времени на готовку.</a:t>
            </a:r>
            <a:endParaRPr sz="18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Font typeface="Raleway"/>
              <a:buAutoNum type="arabicPeriod"/>
            </a:pPr>
            <a:r>
              <a:rPr lang="ru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Еще одно важное примечание к нашему продукту заключается в том, что он будет иметь сбалансированный КБЖУ (калории, белки, жиры и углеводы) и витамины. Это позволит потребителям следить за тем, сколько именно полезных веществ поступает в их организм.</a:t>
            </a:r>
            <a:endParaRPr sz="18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Font typeface="Raleway"/>
              <a:buAutoNum type="arabicPeriod"/>
            </a:pPr>
            <a:r>
              <a:rPr lang="ru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 растительном мясе нет антибиотиков, которые часто используют для профилактики инфекций у домашнего скота.</a:t>
            </a:r>
            <a:endParaRPr sz="18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>
            <a:spLocks noGrp="1"/>
          </p:cNvSpPr>
          <p:nvPr>
            <p:ph type="title"/>
          </p:nvPr>
        </p:nvSpPr>
        <p:spPr>
          <a:xfrm>
            <a:off x="1526244" y="848575"/>
            <a:ext cx="6208200" cy="7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ru" sz="4000">
                <a:solidFill>
                  <a:schemeClr val="dk1"/>
                </a:solidFill>
              </a:rPr>
              <a:t>РЕШЕНИЕ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129" name="Google Shape;129;p13"/>
          <p:cNvSpPr txBox="1">
            <a:spLocks noGrp="1"/>
          </p:cNvSpPr>
          <p:nvPr>
            <p:ph type="body" idx="1"/>
          </p:nvPr>
        </p:nvSpPr>
        <p:spPr>
          <a:xfrm>
            <a:off x="609600" y="1978675"/>
            <a:ext cx="10658700" cy="39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ru" sz="1800">
                <a:solidFill>
                  <a:srgbClr val="132C40"/>
                </a:solidFill>
              </a:rPr>
              <a:t>Создавать мясо мы будем с помощью экструзии - </a:t>
            </a:r>
            <a:r>
              <a:rPr lang="ru" sz="1800">
                <a:highlight>
                  <a:srgbClr val="FFFFFF"/>
                </a:highlight>
              </a:rPr>
              <a:t>это способ изготовления пищевых продуктов, когда исходное сырье сжимают, разминают и нагревают до 100°C за счет трения. Это позволяет избежать химической обработки.</a:t>
            </a:r>
            <a:endParaRPr sz="1800"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sz="1800"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ru" sz="1800">
                <a:highlight>
                  <a:srgbClr val="FFFFFF"/>
                </a:highlight>
              </a:rPr>
              <a:t>В качестве сырья, в основном используют растительный белок: например, сою или бобовые. Попадая наружу, он испаряет воду и расширяется: получается не плотный брикет, а мягкий и упругий – почти как настоящее мясо.</a:t>
            </a:r>
            <a:endParaRPr sz="1800"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sz="1800"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ru" sz="1800">
                <a:highlight>
                  <a:srgbClr val="FFFFFF"/>
                </a:highlight>
              </a:rPr>
              <a:t>Для того, чтобы растительная котлета напоминала настоящую, в нее добавляют растительные масла - такие, как кокосовое масло. При жарке оно будет вытапливаться как говяжий или свиной жир.</a:t>
            </a:r>
            <a:endParaRPr sz="1800"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800">
              <a:highlight>
                <a:srgbClr val="FFFFFF"/>
              </a:highlight>
            </a:endParaRPr>
          </a:p>
        </p:txBody>
      </p:sp>
      <p:sp>
        <p:nvSpPr>
          <p:cNvPr id="130" name="Google Shape;130;p13"/>
          <p:cNvSpPr/>
          <p:nvPr/>
        </p:nvSpPr>
        <p:spPr>
          <a:xfrm>
            <a:off x="-6779" y="6365338"/>
            <a:ext cx="542400" cy="5067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13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ru"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3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13"/>
          <p:cNvSpPr/>
          <p:nvPr/>
        </p:nvSpPr>
        <p:spPr>
          <a:xfrm>
            <a:off x="609150" y="776425"/>
            <a:ext cx="917100" cy="91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3"/>
          <p:cNvSpPr/>
          <p:nvPr/>
        </p:nvSpPr>
        <p:spPr>
          <a:xfrm>
            <a:off x="11718800" y="0"/>
            <a:ext cx="473100" cy="27849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4" name="Google Shape;134;p13"/>
          <p:cNvSpPr/>
          <p:nvPr/>
        </p:nvSpPr>
        <p:spPr>
          <a:xfrm>
            <a:off x="11718725" y="5777850"/>
            <a:ext cx="473100" cy="10959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5" name="Google Shape;135;p13"/>
          <p:cNvSpPr/>
          <p:nvPr/>
        </p:nvSpPr>
        <p:spPr>
          <a:xfrm>
            <a:off x="11718725" y="2784773"/>
            <a:ext cx="473100" cy="1546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6" name="Google Shape;136;p13"/>
          <p:cNvSpPr/>
          <p:nvPr/>
        </p:nvSpPr>
        <p:spPr>
          <a:xfrm>
            <a:off x="11718725" y="4330823"/>
            <a:ext cx="473100" cy="1446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37" name="Google Shape;137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697" y="874982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4"/>
          <p:cNvSpPr txBox="1">
            <a:spLocks noGrp="1"/>
          </p:cNvSpPr>
          <p:nvPr>
            <p:ph type="title"/>
          </p:nvPr>
        </p:nvSpPr>
        <p:spPr>
          <a:xfrm>
            <a:off x="1526250" y="804025"/>
            <a:ext cx="6208200" cy="861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000"/>
              <a:t>КОНКУРЕНТЫ</a:t>
            </a:r>
            <a:endParaRPr sz="4000"/>
          </a:p>
        </p:txBody>
      </p:sp>
      <p:sp>
        <p:nvSpPr>
          <p:cNvPr id="143" name="Google Shape;143;p14"/>
          <p:cNvSpPr/>
          <p:nvPr/>
        </p:nvSpPr>
        <p:spPr>
          <a:xfrm>
            <a:off x="609150" y="776425"/>
            <a:ext cx="917100" cy="91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4" name="Google Shape;144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697" y="874982"/>
            <a:ext cx="720000" cy="720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5" name="Google Shape;145;p14"/>
          <p:cNvGraphicFramePr/>
          <p:nvPr>
            <p:extLst>
              <p:ext uri="{D42A27DB-BD31-4B8C-83A1-F6EECF244321}">
                <p14:modId xmlns:p14="http://schemas.microsoft.com/office/powerpoint/2010/main" val="1436582735"/>
              </p:ext>
            </p:extLst>
          </p:nvPr>
        </p:nvGraphicFramePr>
        <p:xfrm>
          <a:off x="305688" y="2476500"/>
          <a:ext cx="11594100" cy="3840330"/>
        </p:xfrm>
        <a:graphic>
          <a:graphicData uri="http://schemas.openxmlformats.org/drawingml/2006/table">
            <a:tbl>
              <a:tblPr>
                <a:noFill/>
                <a:tableStyleId>{4122AC69-A558-4546-90A4-236D256F453C}</a:tableStyleId>
              </a:tblPr>
              <a:tblGrid>
                <a:gridCol w="2898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8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8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985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 b="1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Показатель</a:t>
                      </a:r>
                      <a:endParaRPr sz="1600"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 b="1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Beyond Meat</a:t>
                      </a:r>
                      <a:endParaRPr sz="1600"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 b="1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Welldone (отечественный производитель)</a:t>
                      </a:r>
                      <a:endParaRPr sz="1600"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 b="1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Наш проект</a:t>
                      </a:r>
                      <a:endParaRPr sz="1600"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>
                    <a:solidFill>
                      <a:srgbClr val="ADDA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Технология создания</a:t>
                      </a:r>
                      <a:endParaRPr sz="16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Экструдер</a:t>
                      </a:r>
                      <a:endParaRPr sz="16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Экструдер</a:t>
                      </a:r>
                      <a:endParaRPr sz="16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Экструдер</a:t>
                      </a:r>
                      <a:endParaRPr sz="16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>
                    <a:solidFill>
                      <a:srgbClr val="ADDA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Что в основном создает</a:t>
                      </a:r>
                      <a:endParaRPr sz="16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Бургеры, сосиски, котлеты (полуфабрикат)</a:t>
                      </a:r>
                      <a:endParaRPr sz="16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Мясо, котлеты, фарш</a:t>
                      </a:r>
                      <a:endParaRPr sz="16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Готовые блюда (котлеты с рисом)</a:t>
                      </a:r>
                      <a:endParaRPr sz="16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>
                    <a:solidFill>
                      <a:srgbClr val="ADDA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Цена</a:t>
                      </a:r>
                      <a:endParaRPr sz="16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От 1 тыс. руб. за 200 г. продукта</a:t>
                      </a:r>
                      <a:endParaRPr sz="16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От 300 руб. за упаковку котлет 200 г.</a:t>
                      </a:r>
                      <a:endParaRPr sz="16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От 300 руб. за готовый обед</a:t>
                      </a:r>
                      <a:endParaRPr sz="16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>
                    <a:solidFill>
                      <a:srgbClr val="ADDA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Маркетинговая стратегия</a:t>
                      </a:r>
                      <a:endParaRPr sz="16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>
                          <a:solidFill>
                            <a:schemeClr val="dk2"/>
                          </a:solidFill>
                          <a:highlight>
                            <a:schemeClr val="lt1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Выборочное внедрение своей продукции в каналы сбыта и в места, которые с наибольшей вероятностью добьются успеха</a:t>
                      </a:r>
                      <a:endParaRPr sz="1600">
                        <a:highlight>
                          <a:schemeClr val="lt1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Разнообразие продукции, поддержание здорового образа жизни</a:t>
                      </a:r>
                      <a:endParaRPr sz="16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 dirty="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Агрессивная реклама</a:t>
                      </a:r>
                      <a:r>
                        <a:rPr lang="ru" sz="16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, потребительская (выяление потребительских потребностей)</a:t>
                      </a:r>
                      <a:endParaRPr sz="1600" dirty="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>
                    <a:solidFill>
                      <a:srgbClr val="ADDA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5"/>
          <p:cNvSpPr txBox="1">
            <a:spLocks noGrp="1"/>
          </p:cNvSpPr>
          <p:nvPr>
            <p:ph type="title"/>
          </p:nvPr>
        </p:nvSpPr>
        <p:spPr>
          <a:xfrm>
            <a:off x="1526244" y="848575"/>
            <a:ext cx="6208200" cy="7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ru" sz="4000">
                <a:solidFill>
                  <a:schemeClr val="dk1"/>
                </a:solidFill>
              </a:rPr>
              <a:t>РЫНОК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151" name="Google Shape;151;p15"/>
          <p:cNvSpPr/>
          <p:nvPr/>
        </p:nvSpPr>
        <p:spPr>
          <a:xfrm>
            <a:off x="-6779" y="6365338"/>
            <a:ext cx="542400" cy="5067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" name="Google Shape;152;p15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ru"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3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15"/>
          <p:cNvSpPr/>
          <p:nvPr/>
        </p:nvSpPr>
        <p:spPr>
          <a:xfrm>
            <a:off x="609150" y="776425"/>
            <a:ext cx="917100" cy="91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15"/>
          <p:cNvSpPr/>
          <p:nvPr/>
        </p:nvSpPr>
        <p:spPr>
          <a:xfrm>
            <a:off x="11718800" y="0"/>
            <a:ext cx="473100" cy="27849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5" name="Google Shape;155;p15"/>
          <p:cNvSpPr/>
          <p:nvPr/>
        </p:nvSpPr>
        <p:spPr>
          <a:xfrm>
            <a:off x="11718725" y="5777850"/>
            <a:ext cx="473100" cy="10959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" name="Google Shape;156;p15"/>
          <p:cNvSpPr/>
          <p:nvPr/>
        </p:nvSpPr>
        <p:spPr>
          <a:xfrm>
            <a:off x="11718725" y="2784773"/>
            <a:ext cx="473100" cy="1546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" name="Google Shape;157;p15"/>
          <p:cNvSpPr/>
          <p:nvPr/>
        </p:nvSpPr>
        <p:spPr>
          <a:xfrm>
            <a:off x="11718725" y="4330823"/>
            <a:ext cx="473100" cy="1446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8" name="Google Shape;158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697" y="874982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5"/>
          <p:cNvSpPr txBox="1"/>
          <p:nvPr/>
        </p:nvSpPr>
        <p:spPr>
          <a:xfrm>
            <a:off x="609600" y="2181025"/>
            <a:ext cx="10321500" cy="43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" sz="1800">
                <a:solidFill>
                  <a:schemeClr val="dk2"/>
                </a:solidFill>
                <a:highlight>
                  <a:schemeClr val="lt1"/>
                </a:highlight>
              </a:rPr>
              <a:t>Потенциальный объём рынка: 8 028 504 258 чел. - население Земли, из них ~1,5 млрд. вегетарианцев, ~1,32 млрд. с ФЗЖКТ, ~1,2 млрд. молодежи .</a:t>
            </a:r>
            <a:endParaRPr sz="1800">
              <a:solidFill>
                <a:schemeClr val="dk2"/>
              </a:solidFill>
              <a:highlight>
                <a:schemeClr val="lt1"/>
              </a:highlight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>
              <a:solidFill>
                <a:schemeClr val="dk2"/>
              </a:solidFill>
              <a:highlight>
                <a:schemeClr val="lt1"/>
              </a:highlight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" sz="1800">
                <a:solidFill>
                  <a:schemeClr val="dk2"/>
                </a:solidFill>
                <a:highlight>
                  <a:schemeClr val="lt1"/>
                </a:highlight>
              </a:rPr>
              <a:t>Общий объём рынка: 146 447 424 чел. - население РФ, из них ~7,3 млн. вегетарианцев, ~26,2 млн. с ФЗЖКТ, ~17,5 млн. молодежи.</a:t>
            </a:r>
            <a:endParaRPr sz="1800">
              <a:solidFill>
                <a:schemeClr val="dk2"/>
              </a:solidFill>
              <a:highlight>
                <a:schemeClr val="lt1"/>
              </a:highlight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>
              <a:solidFill>
                <a:schemeClr val="dk2"/>
              </a:solidFill>
              <a:highlight>
                <a:schemeClr val="lt1"/>
              </a:highlight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" sz="1800">
                <a:solidFill>
                  <a:schemeClr val="dk2"/>
                </a:solidFill>
                <a:highlight>
                  <a:schemeClr val="lt1"/>
                </a:highlight>
              </a:rPr>
              <a:t>Доступный объём рынка: 1 052 106 чел. - население Томской области, из них ~5 тыс. вегетарианцев, ~148 тыс. с ФЗЖКТ, ~129 тыс. молодежи.</a:t>
            </a:r>
            <a:endParaRPr sz="1800">
              <a:solidFill>
                <a:schemeClr val="dk2"/>
              </a:solidFill>
              <a:highlight>
                <a:schemeClr val="lt1"/>
              </a:highlight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>
              <a:solidFill>
                <a:schemeClr val="dk2"/>
              </a:solidFill>
              <a:highlight>
                <a:schemeClr val="lt1"/>
              </a:highlight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" sz="1800">
                <a:solidFill>
                  <a:schemeClr val="dk2"/>
                </a:solidFill>
                <a:highlight>
                  <a:schemeClr val="lt1"/>
                </a:highlight>
              </a:rPr>
              <a:t>Реально достижимый объём рынка: 551 505 чел. - население Томска, из них ~4,5 тыс. вегетарианцев, ~79,3 тыс с ФЗЖКТ, ~29 тыс. молодежи</a:t>
            </a:r>
            <a:endParaRPr sz="1800">
              <a:solidFill>
                <a:schemeClr val="dk2"/>
              </a:solidFill>
              <a:highlight>
                <a:schemeClr val="lt1"/>
              </a:highlight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>
              <a:solidFill>
                <a:schemeClr val="dk2"/>
              </a:solidFill>
              <a:highlight>
                <a:schemeClr val="lt1"/>
              </a:highlight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" sz="1800">
                <a:solidFill>
                  <a:schemeClr val="dk2"/>
                </a:solidFill>
                <a:highlight>
                  <a:schemeClr val="lt1"/>
                </a:highlight>
              </a:rPr>
              <a:t>Общий доход за год, при учете, что продукт </a:t>
            </a:r>
            <a:endParaRPr sz="1800">
              <a:solidFill>
                <a:schemeClr val="dk2"/>
              </a:solidFill>
              <a:highlight>
                <a:schemeClr val="lt1"/>
              </a:highlight>
            </a:endParaRPr>
          </a:p>
        </p:txBody>
      </p:sp>
      <p:sp>
        <p:nvSpPr>
          <p:cNvPr id="160" name="Google Shape;160;p15"/>
          <p:cNvSpPr txBox="1"/>
          <p:nvPr/>
        </p:nvSpPr>
        <p:spPr>
          <a:xfrm>
            <a:off x="707710" y="6225691"/>
            <a:ext cx="106587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6"/>
          <p:cNvSpPr txBox="1">
            <a:spLocks noGrp="1"/>
          </p:cNvSpPr>
          <p:nvPr>
            <p:ph type="title"/>
          </p:nvPr>
        </p:nvSpPr>
        <p:spPr>
          <a:xfrm>
            <a:off x="1526244" y="848575"/>
            <a:ext cx="6208200" cy="7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ru" sz="4000">
                <a:solidFill>
                  <a:schemeClr val="dk1"/>
                </a:solidFill>
              </a:rPr>
              <a:t>БИЗНЕС-МОДЕЛЬ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166" name="Google Shape;166;p16"/>
          <p:cNvSpPr/>
          <p:nvPr/>
        </p:nvSpPr>
        <p:spPr>
          <a:xfrm>
            <a:off x="-6779" y="6365338"/>
            <a:ext cx="542400" cy="5067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" name="Google Shape;167;p16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ru"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3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16"/>
          <p:cNvSpPr/>
          <p:nvPr/>
        </p:nvSpPr>
        <p:spPr>
          <a:xfrm>
            <a:off x="609150" y="776425"/>
            <a:ext cx="917100" cy="91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16"/>
          <p:cNvSpPr/>
          <p:nvPr/>
        </p:nvSpPr>
        <p:spPr>
          <a:xfrm>
            <a:off x="11718800" y="0"/>
            <a:ext cx="473100" cy="27849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" name="Google Shape;170;p16"/>
          <p:cNvSpPr/>
          <p:nvPr/>
        </p:nvSpPr>
        <p:spPr>
          <a:xfrm>
            <a:off x="11718725" y="5777850"/>
            <a:ext cx="473100" cy="10959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16"/>
          <p:cNvSpPr/>
          <p:nvPr/>
        </p:nvSpPr>
        <p:spPr>
          <a:xfrm>
            <a:off x="11718725" y="2784773"/>
            <a:ext cx="473100" cy="1546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16"/>
          <p:cNvSpPr/>
          <p:nvPr/>
        </p:nvSpPr>
        <p:spPr>
          <a:xfrm>
            <a:off x="11718725" y="4330823"/>
            <a:ext cx="473100" cy="1446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3" name="Google Shape;173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697" y="874982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6"/>
          <p:cNvSpPr txBox="1"/>
          <p:nvPr/>
        </p:nvSpPr>
        <p:spPr>
          <a:xfrm>
            <a:off x="535625" y="2458298"/>
            <a:ext cx="106587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Raleway"/>
                <a:ea typeface="Raleway"/>
                <a:cs typeface="Raleway"/>
                <a:sym typeface="Raleway"/>
              </a:rPr>
              <a:t>B2C сфера - продажа в супермаркетах (Ярче, Мария Ра, Лента и другие), маркет плейсы (“Яндекс.Маркет”, Ozon, Wildberries и другие), специализированные магазины.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Raleway"/>
                <a:ea typeface="Raleway"/>
                <a:cs typeface="Raleway"/>
                <a:sym typeface="Raleway"/>
              </a:rPr>
              <a:t>B2B сфера - продажа готовой продукции в сетях фастфуда (“Теремок”, KFC, Burger King, “Вкусно - и точка”), лечебные учреждения и иные диспансеры.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7"/>
          <p:cNvSpPr txBox="1">
            <a:spLocks noGrp="1"/>
          </p:cNvSpPr>
          <p:nvPr>
            <p:ph type="title"/>
          </p:nvPr>
        </p:nvSpPr>
        <p:spPr>
          <a:xfrm>
            <a:off x="1526250" y="874987"/>
            <a:ext cx="6208200" cy="7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ru" sz="3700">
                <a:solidFill>
                  <a:schemeClr val="dk1"/>
                </a:solidFill>
              </a:rPr>
              <a:t>ТЕКУЩИЕ РЕЗУЛЬТАТЫ</a:t>
            </a:r>
            <a:endParaRPr sz="3700">
              <a:solidFill>
                <a:schemeClr val="dk1"/>
              </a:solidFill>
            </a:endParaRPr>
          </a:p>
        </p:txBody>
      </p:sp>
      <p:sp>
        <p:nvSpPr>
          <p:cNvPr id="180" name="Google Shape;180;p17"/>
          <p:cNvSpPr/>
          <p:nvPr/>
        </p:nvSpPr>
        <p:spPr>
          <a:xfrm>
            <a:off x="-6779" y="6365338"/>
            <a:ext cx="542400" cy="5067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" name="Google Shape;181;p17"/>
          <p:cNvSpPr txBox="1">
            <a:spLocks noGrp="1"/>
          </p:cNvSpPr>
          <p:nvPr>
            <p:ph type="body" idx="1"/>
          </p:nvPr>
        </p:nvSpPr>
        <p:spPr>
          <a:xfrm>
            <a:off x="609150" y="1870875"/>
            <a:ext cx="10005900" cy="43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 sz="1800"/>
              <a:t>Изучена информация по созданию продукта, его примерному составу.</a:t>
            </a:r>
            <a:endParaRPr sz="1800"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 sz="1800"/>
              <a:t>Просмотрены конкуренты, представленные на мировом и внутреннем рынках.</a:t>
            </a:r>
            <a:endParaRPr sz="1800"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 sz="1800"/>
              <a:t>Сформирована целевая аудитория, которой наш продукт может быть полезен.</a:t>
            </a:r>
            <a:endParaRPr sz="1800"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 sz="1800"/>
              <a:t>Выделен примерный круг компаний и магазинов, куда мы можем поставлять наш продукт.</a:t>
            </a:r>
            <a:endParaRPr sz="1800"/>
          </a:p>
        </p:txBody>
      </p:sp>
      <p:sp>
        <p:nvSpPr>
          <p:cNvPr id="182" name="Google Shape;182;p17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ru"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3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17"/>
          <p:cNvSpPr/>
          <p:nvPr/>
        </p:nvSpPr>
        <p:spPr>
          <a:xfrm>
            <a:off x="609150" y="776425"/>
            <a:ext cx="917100" cy="91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17"/>
          <p:cNvSpPr/>
          <p:nvPr/>
        </p:nvSpPr>
        <p:spPr>
          <a:xfrm>
            <a:off x="11718800" y="0"/>
            <a:ext cx="473100" cy="27849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" name="Google Shape;185;p17"/>
          <p:cNvSpPr/>
          <p:nvPr/>
        </p:nvSpPr>
        <p:spPr>
          <a:xfrm>
            <a:off x="11718725" y="5777850"/>
            <a:ext cx="473100" cy="10959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" name="Google Shape;186;p17"/>
          <p:cNvSpPr/>
          <p:nvPr/>
        </p:nvSpPr>
        <p:spPr>
          <a:xfrm>
            <a:off x="11718725" y="2784773"/>
            <a:ext cx="473100" cy="1546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17"/>
          <p:cNvSpPr/>
          <p:nvPr/>
        </p:nvSpPr>
        <p:spPr>
          <a:xfrm>
            <a:off x="11718725" y="4330823"/>
            <a:ext cx="473100" cy="1446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8" name="Google Shape;188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701" y="874987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8"/>
          <p:cNvSpPr txBox="1">
            <a:spLocks noGrp="1"/>
          </p:cNvSpPr>
          <p:nvPr>
            <p:ph type="title"/>
          </p:nvPr>
        </p:nvSpPr>
        <p:spPr>
          <a:xfrm>
            <a:off x="1526250" y="296025"/>
            <a:ext cx="62082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ru" sz="4000">
                <a:solidFill>
                  <a:schemeClr val="dk1"/>
                </a:solidFill>
              </a:rPr>
              <a:t>КОМАНДА СТАРТАПА</a:t>
            </a:r>
            <a:endParaRPr sz="4000">
              <a:solidFill>
                <a:schemeClr val="dk1"/>
              </a:solidFill>
            </a:endParaRPr>
          </a:p>
        </p:txBody>
      </p:sp>
      <p:graphicFrame>
        <p:nvGraphicFramePr>
          <p:cNvPr id="194" name="Google Shape;194;p18"/>
          <p:cNvGraphicFramePr/>
          <p:nvPr/>
        </p:nvGraphicFramePr>
        <p:xfrm>
          <a:off x="609590" y="146781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{95970F24-7A87-442F-84DF-6ECD13BBD5BD}</a:tableStyleId>
              </a:tblPr>
              <a:tblGrid>
                <a:gridCol w="3347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47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47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3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4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</a:t>
                      </a:r>
                      <a:r>
                        <a:rPr lang="ru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ИО</a:t>
                      </a:r>
                      <a:endParaRPr sz="14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r>
                        <a:rPr lang="ru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ГРАФИЯ</a:t>
                      </a:r>
                      <a:endParaRPr sz="14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603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4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Цитриков Кирилл Евгеньевич</a:t>
                      </a:r>
                      <a:endParaRPr sz="14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603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4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Ковалев Никита Дмитриевич</a:t>
                      </a:r>
                      <a:endParaRPr sz="14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603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4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Портнов Иван Валерьевич</a:t>
                      </a:r>
                      <a:endParaRPr sz="14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95" name="Google Shape;195;p18"/>
          <p:cNvSpPr/>
          <p:nvPr/>
        </p:nvSpPr>
        <p:spPr>
          <a:xfrm>
            <a:off x="-6779" y="6365338"/>
            <a:ext cx="542400" cy="506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18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ru"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3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8"/>
          <p:cNvSpPr/>
          <p:nvPr/>
        </p:nvSpPr>
        <p:spPr>
          <a:xfrm>
            <a:off x="609150" y="357325"/>
            <a:ext cx="917100" cy="91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8" name="Google Shape;198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701" y="45588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8"/>
          <p:cNvPicPr preferRelativeResize="0"/>
          <p:nvPr/>
        </p:nvPicPr>
        <p:blipFill rotWithShape="1">
          <a:blip r:embed="rId4">
            <a:alphaModFix/>
          </a:blip>
          <a:srcRect l="33515" t="10841" r="11953" b="44472"/>
          <a:stretch/>
        </p:blipFill>
        <p:spPr>
          <a:xfrm>
            <a:off x="8403475" y="2191713"/>
            <a:ext cx="1245101" cy="1360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8"/>
          <p:cNvPicPr preferRelativeResize="0"/>
          <p:nvPr/>
        </p:nvPicPr>
        <p:blipFill rotWithShape="1">
          <a:blip r:embed="rId5">
            <a:alphaModFix/>
          </a:blip>
          <a:srcRect l="31082" r="34939" b="42249"/>
          <a:stretch/>
        </p:blipFill>
        <p:spPr>
          <a:xfrm>
            <a:off x="8403476" y="3552075"/>
            <a:ext cx="1245101" cy="136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8"/>
          <p:cNvPicPr preferRelativeResize="0"/>
          <p:nvPr/>
        </p:nvPicPr>
        <p:blipFill rotWithShape="1">
          <a:blip r:embed="rId6">
            <a:alphaModFix/>
          </a:blip>
          <a:srcRect l="29782" t="31652" r="25418" b="26042"/>
          <a:stretch/>
        </p:blipFill>
        <p:spPr>
          <a:xfrm>
            <a:off x="8403475" y="4912425"/>
            <a:ext cx="1245101" cy="1360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9"/>
          <p:cNvSpPr txBox="1">
            <a:spLocks noGrp="1"/>
          </p:cNvSpPr>
          <p:nvPr>
            <p:ph type="title"/>
          </p:nvPr>
        </p:nvSpPr>
        <p:spPr>
          <a:xfrm>
            <a:off x="1526230" y="874982"/>
            <a:ext cx="6208200" cy="7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ru" sz="3700">
                <a:solidFill>
                  <a:schemeClr val="dk1"/>
                </a:solidFill>
              </a:rPr>
              <a:t>ПЛАНЫ РАЗВИТИЯ</a:t>
            </a:r>
            <a:endParaRPr sz="3700">
              <a:solidFill>
                <a:schemeClr val="dk1"/>
              </a:solidFill>
            </a:endParaRPr>
          </a:p>
        </p:txBody>
      </p:sp>
      <p:sp>
        <p:nvSpPr>
          <p:cNvPr id="207" name="Google Shape;207;p19"/>
          <p:cNvSpPr txBox="1">
            <a:spLocks noGrp="1"/>
          </p:cNvSpPr>
          <p:nvPr>
            <p:ph type="body" idx="1"/>
          </p:nvPr>
        </p:nvSpPr>
        <p:spPr>
          <a:xfrm>
            <a:off x="609150" y="2729424"/>
            <a:ext cx="9872700" cy="37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 sz="1800"/>
              <a:t>Мы планируем расширить команду, запустить продукт и тд.</a:t>
            </a:r>
            <a:endParaRPr sz="1800"/>
          </a:p>
        </p:txBody>
      </p:sp>
      <p:sp>
        <p:nvSpPr>
          <p:cNvPr id="208" name="Google Shape;208;p19"/>
          <p:cNvSpPr/>
          <p:nvPr/>
        </p:nvSpPr>
        <p:spPr>
          <a:xfrm>
            <a:off x="-6779" y="6365338"/>
            <a:ext cx="542400" cy="506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19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ru"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3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19"/>
          <p:cNvSpPr/>
          <p:nvPr/>
        </p:nvSpPr>
        <p:spPr>
          <a:xfrm>
            <a:off x="609150" y="776425"/>
            <a:ext cx="917100" cy="91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1" name="Google Shape;211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690" y="874982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19"/>
          <p:cNvSpPr/>
          <p:nvPr/>
        </p:nvSpPr>
        <p:spPr>
          <a:xfrm>
            <a:off x="11718800" y="0"/>
            <a:ext cx="473100" cy="27849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19"/>
          <p:cNvSpPr/>
          <p:nvPr/>
        </p:nvSpPr>
        <p:spPr>
          <a:xfrm>
            <a:off x="11718725" y="5777850"/>
            <a:ext cx="473100" cy="10959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19"/>
          <p:cNvSpPr/>
          <p:nvPr/>
        </p:nvSpPr>
        <p:spPr>
          <a:xfrm>
            <a:off x="11718725" y="2784773"/>
            <a:ext cx="473100" cy="1546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19"/>
          <p:cNvSpPr/>
          <p:nvPr/>
        </p:nvSpPr>
        <p:spPr>
          <a:xfrm>
            <a:off x="11718725" y="4330823"/>
            <a:ext cx="473100" cy="1446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0"/>
          <p:cNvSpPr txBox="1">
            <a:spLocks noGrp="1"/>
          </p:cNvSpPr>
          <p:nvPr>
            <p:ph type="title"/>
          </p:nvPr>
        </p:nvSpPr>
        <p:spPr>
          <a:xfrm>
            <a:off x="1526250" y="673824"/>
            <a:ext cx="62082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ru" sz="4000">
                <a:solidFill>
                  <a:schemeClr val="dk1"/>
                </a:solidFill>
              </a:rPr>
              <a:t>КОНТАКТЫ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221" name="Google Shape;221;p20"/>
          <p:cNvSpPr/>
          <p:nvPr/>
        </p:nvSpPr>
        <p:spPr>
          <a:xfrm>
            <a:off x="-6779" y="6365338"/>
            <a:ext cx="542400" cy="50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20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ru"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3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20"/>
          <p:cNvSpPr/>
          <p:nvPr/>
        </p:nvSpPr>
        <p:spPr>
          <a:xfrm>
            <a:off x="609150" y="776425"/>
            <a:ext cx="917100" cy="91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4" name="Google Shape;224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704" y="874974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20"/>
          <p:cNvSpPr/>
          <p:nvPr/>
        </p:nvSpPr>
        <p:spPr>
          <a:xfrm>
            <a:off x="11718800" y="0"/>
            <a:ext cx="473100" cy="27849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20"/>
          <p:cNvSpPr/>
          <p:nvPr/>
        </p:nvSpPr>
        <p:spPr>
          <a:xfrm>
            <a:off x="11718725" y="5777850"/>
            <a:ext cx="473100" cy="10959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20"/>
          <p:cNvSpPr/>
          <p:nvPr/>
        </p:nvSpPr>
        <p:spPr>
          <a:xfrm>
            <a:off x="11718725" y="2784773"/>
            <a:ext cx="473100" cy="1546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20"/>
          <p:cNvSpPr/>
          <p:nvPr/>
        </p:nvSpPr>
        <p:spPr>
          <a:xfrm>
            <a:off x="11718725" y="4330823"/>
            <a:ext cx="473100" cy="1446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20"/>
          <p:cNvSpPr txBox="1">
            <a:spLocks noGrp="1"/>
          </p:cNvSpPr>
          <p:nvPr>
            <p:ph type="body" idx="1"/>
          </p:nvPr>
        </p:nvSpPr>
        <p:spPr>
          <a:xfrm>
            <a:off x="4308638" y="3272775"/>
            <a:ext cx="35763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noAutofit/>
          </a:bodyPr>
          <a:lstStyle/>
          <a:p>
            <a:pPr marL="5461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ru">
                <a:solidFill>
                  <a:srgbClr val="132C40"/>
                </a:solidFill>
              </a:rPr>
              <a:t>Цитриков Кирилл</a:t>
            </a:r>
            <a:endParaRPr>
              <a:solidFill>
                <a:srgbClr val="132C40"/>
              </a:solidFill>
            </a:endParaRPr>
          </a:p>
          <a:p>
            <a:pPr marL="5461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ru">
                <a:solidFill>
                  <a:srgbClr val="132C40"/>
                </a:solidFill>
              </a:rPr>
              <a:t>+7 960 791 70 67</a:t>
            </a:r>
            <a:endParaRPr>
              <a:solidFill>
                <a:srgbClr val="132C40"/>
              </a:solidFill>
            </a:endParaRPr>
          </a:p>
          <a:p>
            <a:pPr marL="5461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ru">
                <a:solidFill>
                  <a:srgbClr val="132C40"/>
                </a:solidFill>
              </a:rPr>
              <a:t>kirillego.net@gmail.com</a:t>
            </a:r>
            <a:endParaRPr>
              <a:solidFill>
                <a:srgbClr val="132C4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908</Words>
  <Application>Microsoft Office PowerPoint</Application>
  <PresentationFormat>Произвольный</PresentationFormat>
  <Paragraphs>116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Calibri</vt:lpstr>
      <vt:lpstr>Comic Sans MS</vt:lpstr>
      <vt:lpstr>Raleway SemiBold</vt:lpstr>
      <vt:lpstr>Raleway</vt:lpstr>
      <vt:lpstr>Helvetica Neue</vt:lpstr>
      <vt:lpstr>Arial</vt:lpstr>
      <vt:lpstr>Times New Roman</vt:lpstr>
      <vt:lpstr>Simple Light</vt:lpstr>
      <vt:lpstr>Friendly Meat</vt:lpstr>
      <vt:lpstr>АКТУАЛЬНОСТЬ ПРОЕКТА</vt:lpstr>
      <vt:lpstr>ЦЕЛЕВАЯ АУДИТОРИЯ</vt:lpstr>
      <vt:lpstr>ПРОБЛЕМА</vt:lpstr>
      <vt:lpstr>ЦЕННОСТЬ</vt:lpstr>
      <vt:lpstr>РЕШЕНИЕ</vt:lpstr>
      <vt:lpstr>КОНКУРЕНТЫ</vt:lpstr>
      <vt:lpstr>РЫНОК</vt:lpstr>
      <vt:lpstr>БИЗНЕС-МОДЕЛЬ</vt:lpstr>
      <vt:lpstr>ТЕКУЩИЕ РЕЗУЛЬТАТЫ</vt:lpstr>
      <vt:lpstr>КОМАНДА СТАРТАПА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Friendly Meat</dc:title>
  <cp:lastModifiedBy>Никита Ковалев</cp:lastModifiedBy>
  <cp:revision>2</cp:revision>
  <dcterms:modified xsi:type="dcterms:W3CDTF">2023-10-25T17:49:47Z</dcterms:modified>
</cp:coreProperties>
</file>