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8" r:id="rId9"/>
    <p:sldId id="297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3" d="100"/>
          <a:sy n="53" d="100"/>
        </p:scale>
        <p:origin x="523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17.08.2023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medprog.ukit.me/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1"/>
            <a:ext cx="8110745" cy="4408385"/>
          </a:xfrm>
        </p:spPr>
        <p:txBody>
          <a:bodyPr>
            <a:noAutofit/>
          </a:bodyPr>
          <a:lstStyle/>
          <a:p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программного модуля прогнозирования заболеваемости населения (на платформе 1С:Предприятие 8)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 smtClean="0"/>
              <a:t>Вер.1.0.0.1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1426464"/>
            <a:ext cx="18380383" cy="9070848"/>
          </a:xfrm>
        </p:spPr>
        <p:txBody>
          <a:bodyPr/>
          <a:lstStyle/>
          <a:p>
            <a:pPr algn="just"/>
            <a:r>
              <a:rPr lang="ru-RU" sz="4000" dirty="0"/>
              <a:t>В каждом регионе РФ созданы информационные системы в сфере здравоохранения , </a:t>
            </a:r>
            <a:r>
              <a:rPr lang="ru-RU" sz="4000" dirty="0" smtClean="0"/>
              <a:t>однако,  они сформированы </a:t>
            </a:r>
            <a:r>
              <a:rPr lang="ru-RU" sz="4000" dirty="0"/>
              <a:t>в различных </a:t>
            </a:r>
            <a:r>
              <a:rPr lang="ru-RU" sz="4000" dirty="0" smtClean="0"/>
              <a:t>инструментальных </a:t>
            </a:r>
            <a:r>
              <a:rPr lang="ru-RU" sz="4000" dirty="0"/>
              <a:t>средах и слабо приспособлены для </a:t>
            </a:r>
            <a:r>
              <a:rPr lang="ru-RU" sz="4000" dirty="0" smtClean="0"/>
              <a:t>решения комплексных </a:t>
            </a:r>
            <a:r>
              <a:rPr lang="ru-RU" sz="4000" dirty="0"/>
              <a:t>задач более высокого уровня. </a:t>
            </a:r>
            <a:endParaRPr lang="ru-RU" sz="4000" dirty="0" smtClean="0"/>
          </a:p>
          <a:p>
            <a:pPr algn="just"/>
            <a:r>
              <a:rPr lang="ru-RU" sz="4000" b="1" dirty="0" smtClean="0"/>
              <a:t>Актуальность проекта </a:t>
            </a:r>
            <a:r>
              <a:rPr lang="ru-RU" sz="4000" dirty="0" smtClean="0"/>
              <a:t>заключается </a:t>
            </a:r>
            <a:r>
              <a:rPr lang="ru-RU" sz="4000" dirty="0"/>
              <a:t>в том, чтобы, </a:t>
            </a:r>
            <a:r>
              <a:rPr lang="ru-RU" sz="4000" dirty="0" smtClean="0"/>
              <a:t>получив данные </a:t>
            </a:r>
            <a:r>
              <a:rPr lang="ru-RU" sz="4000" dirty="0"/>
              <a:t>из таких систем в неструктурированном </a:t>
            </a:r>
            <a:r>
              <a:rPr lang="ru-RU" sz="4000" dirty="0" smtClean="0"/>
              <a:t>виде и проведя </a:t>
            </a:r>
            <a:r>
              <a:rPr lang="ru-RU" sz="4000" dirty="0"/>
              <a:t>предварительную обработку </a:t>
            </a:r>
            <a:r>
              <a:rPr lang="ru-RU" sz="4000" dirty="0" smtClean="0"/>
              <a:t>этих данных </a:t>
            </a:r>
            <a:r>
              <a:rPr lang="ru-RU" sz="4000" dirty="0"/>
              <a:t>по разработанному нами алгоритму, проанализировать </a:t>
            </a:r>
            <a:r>
              <a:rPr lang="ru-RU" sz="4000" dirty="0" smtClean="0"/>
              <a:t>данные по заболеваемости в </a:t>
            </a:r>
            <a:r>
              <a:rPr lang="ru-RU" sz="4000" dirty="0" err="1" smtClean="0"/>
              <a:t>нейросетевой</a:t>
            </a:r>
            <a:r>
              <a:rPr lang="ru-RU" sz="4000" dirty="0" smtClean="0"/>
              <a:t> модели </a:t>
            </a:r>
            <a:r>
              <a:rPr lang="ru-RU" sz="4000" dirty="0"/>
              <a:t>и получить максимально точные прогнозы по вспышкам заболеваемости населения </a:t>
            </a:r>
            <a:r>
              <a:rPr lang="ru-RU" sz="4000" dirty="0" smtClean="0"/>
              <a:t>для принятия </a:t>
            </a:r>
            <a:r>
              <a:rPr lang="ru-RU" sz="4000" dirty="0"/>
              <a:t>управленческих решений в краткосрочном и среднесрочном </a:t>
            </a:r>
            <a:r>
              <a:rPr lang="ru-RU" sz="4000" dirty="0" smtClean="0"/>
              <a:t>периодах. </a:t>
            </a:r>
            <a:r>
              <a:rPr lang="ru-RU" sz="4000" b="1" dirty="0" smtClean="0"/>
              <a:t>Основное </a:t>
            </a:r>
            <a:r>
              <a:rPr lang="ru-RU" sz="4000" b="1" dirty="0"/>
              <a:t>конкурентное преимущество </a:t>
            </a:r>
            <a:r>
              <a:rPr lang="ru-RU" sz="4000" dirty="0"/>
              <a:t>нашей программы - возможность устанавливать зависимости между медицинскими, демографическими и географическими данными и проводить оптимизацию процессов выбора стратегий в составлении планов лечебно-профилактических мероприятий. </a:t>
            </a:r>
          </a:p>
          <a:p>
            <a:pPr algn="just"/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3771" y="1426464"/>
            <a:ext cx="18466671" cy="7554912"/>
          </a:xfrm>
        </p:spPr>
        <p:txBody>
          <a:bodyPr/>
          <a:lstStyle/>
          <a:p>
            <a:pPr algn="just"/>
            <a:r>
              <a:rPr lang="ru-RU" sz="4000" dirty="0"/>
              <a:t>Решаемая проблема – создание прогностической системы поддержки принятия решений для органов управления системой здравоохранения региона. Данная СППР позволит предотвратить вспышки болезней,  разработать профилактические мероприятия по охране общественного здоровья, рационализировать закупки лекарственных средств и получать достоверную статистическую информацию о заболеваемости населения</a:t>
            </a:r>
          </a:p>
          <a:p>
            <a:pPr algn="just"/>
            <a:r>
              <a:rPr lang="ru-RU" sz="4000" dirty="0" smtClean="0"/>
              <a:t>Основной </a:t>
            </a:r>
            <a:r>
              <a:rPr lang="ru-RU" sz="4000" dirty="0"/>
              <a:t>потребитель программного продукта– органы управления системой здравоохранения субъекта </a:t>
            </a:r>
            <a:r>
              <a:rPr lang="ru-RU" sz="4000" dirty="0" smtClean="0"/>
              <a:t>РФ. Считаем, что прогнозные </a:t>
            </a:r>
            <a:r>
              <a:rPr lang="ru-RU" sz="4000" dirty="0"/>
              <a:t>рекомендации будут востребованы профессиональными группами специалистов в сфере здравоохранения, аналитических отделов бюджетного и финансового планирования, служб государственных закупок субъектов РФ и МЧС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1640114"/>
            <a:ext cx="18432491" cy="8857198"/>
          </a:xfrm>
        </p:spPr>
        <p:txBody>
          <a:bodyPr/>
          <a:lstStyle/>
          <a:p>
            <a:pPr marL="0" algn="just">
              <a:lnSpc>
                <a:spcPct val="100000"/>
              </a:lnSpc>
            </a:pPr>
            <a:r>
              <a:rPr lang="ru-RU" sz="3200" dirty="0">
                <a:cs typeface="Arial" panose="020B0604020202020204" pitchFamily="34" charset="0"/>
              </a:rPr>
              <a:t>Региональные информационные системы в сфере здравоохранения сформированы в различных инструментальных средах и слабо приспособлены для решения комплексных задач более высокого уровня и прямыми конкурентами не являются. </a:t>
            </a:r>
          </a:p>
          <a:p>
            <a:pPr marL="0" algn="just">
              <a:lnSpc>
                <a:spcPct val="100000"/>
              </a:lnSpc>
            </a:pPr>
            <a:r>
              <a:rPr lang="ru-RU" sz="3200" dirty="0">
                <a:cs typeface="Arial" panose="020B0604020202020204" pitchFamily="34" charset="0"/>
              </a:rPr>
              <a:t>Основной аналог нашего программного продукта - решение «1С:Медицина Регион». В этой программе предусмотрен блок бизнес-аналитики, </a:t>
            </a:r>
            <a:r>
              <a:rPr lang="ru-RU" sz="3200" b="1" dirty="0">
                <a:cs typeface="Arial" panose="020B0604020202020204" pitchFamily="34" charset="0"/>
              </a:rPr>
              <a:t>но</a:t>
            </a:r>
            <a:r>
              <a:rPr lang="ru-RU" sz="3200" dirty="0">
                <a:cs typeface="Arial" panose="020B0604020202020204" pitchFamily="34" charset="0"/>
              </a:rPr>
              <a:t> основное назначение этого блока - управление материальными ресурсами лечебно-профилактических учреждений. </a:t>
            </a:r>
          </a:p>
          <a:p>
            <a:pPr algn="just">
              <a:lnSpc>
                <a:spcPct val="100000"/>
              </a:lnSpc>
            </a:pPr>
            <a:r>
              <a:rPr lang="ru-RU" sz="3200" dirty="0" smtClean="0"/>
              <a:t>Конкурентная </a:t>
            </a:r>
            <a:r>
              <a:rPr lang="ru-RU" sz="3200" dirty="0"/>
              <a:t>идея проекта заключается в том, чтобы, получив данные из ГИС в неструктурированном виде, провести предварительную обработку этих данных по разработанному нами алгоритму, проанализировать эти данные в </a:t>
            </a:r>
            <a:r>
              <a:rPr lang="ru-RU" sz="3200" dirty="0" err="1"/>
              <a:t>нейросетевой</a:t>
            </a:r>
            <a:r>
              <a:rPr lang="ru-RU" sz="3200" dirty="0"/>
              <a:t> модели и получить максимально точные прогнозы по вспышкам заболеваемости населения для принятия управленческих решений в краткосрочном и среднесрочном периодах.</a:t>
            </a:r>
          </a:p>
          <a:p>
            <a:pPr algn="just">
              <a:lnSpc>
                <a:spcPct val="100000"/>
              </a:lnSpc>
            </a:pPr>
            <a:r>
              <a:rPr lang="ru-RU" sz="3200" dirty="0"/>
              <a:t>Соответственно, основное конкурентное преимущество нашей программы - возможность устанавливать зависимости между медицинскими, демографическими и географическими данными и проводить оптимизацию процессов выбора стратегий в составлении планов лечебно-профилактических мероприятий.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367561"/>
            <a:ext cx="12124725" cy="91109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Взаимодействие с региональной информационной системой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022" y="2278650"/>
            <a:ext cx="12424549" cy="838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810285"/>
            <a:ext cx="18424652" cy="75549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b="1" dirty="0"/>
              <a:t>Организация производства продукции: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3200" dirty="0"/>
              <a:t>Руководитель проекта формирует концептуальную модель для производства </a:t>
            </a:r>
            <a:r>
              <a:rPr lang="ru-RU" sz="3200" dirty="0" smtClean="0"/>
              <a:t>программного продукта</a:t>
            </a:r>
            <a:r>
              <a:rPr lang="ru-RU" sz="3200" dirty="0"/>
              <a:t>.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3200" dirty="0"/>
              <a:t>Команда разработчиков реализует идею проекта, учитывая все необходимые требования </a:t>
            </a:r>
            <a:r>
              <a:rPr lang="ru-RU" sz="3200" dirty="0" smtClean="0"/>
              <a:t>для </a:t>
            </a:r>
            <a:r>
              <a:rPr lang="ru-RU" sz="3200" dirty="0" err="1" smtClean="0"/>
              <a:t>сертификкации</a:t>
            </a:r>
            <a:r>
              <a:rPr lang="ru-RU" sz="3200" dirty="0" smtClean="0"/>
              <a:t> 1С:Совместимо</a:t>
            </a:r>
            <a:r>
              <a:rPr lang="ru-RU" sz="3200" dirty="0"/>
              <a:t>, выявляет узкие места.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3200" dirty="0"/>
              <a:t>Веб-разработчик занимается созданием сайта организации с представлением </a:t>
            </a:r>
            <a:r>
              <a:rPr lang="ru-RU" sz="3200" dirty="0" smtClean="0"/>
              <a:t>программного продукта.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3200" dirty="0" smtClean="0"/>
              <a:t>Команда </a:t>
            </a:r>
            <a:r>
              <a:rPr lang="ru-RU" sz="3200" dirty="0"/>
              <a:t>разработчиков проводит тестирование и отладку программы</a:t>
            </a:r>
            <a:r>
              <a:rPr lang="ru-RU" sz="3200" dirty="0" smtClean="0"/>
              <a:t>.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3200" dirty="0" smtClean="0"/>
              <a:t>Руководитель проекта </a:t>
            </a:r>
            <a:r>
              <a:rPr lang="ru-RU" sz="3200" dirty="0"/>
              <a:t>представляет макет программы на сертификацию 1С:Совместимо</a:t>
            </a:r>
          </a:p>
          <a:p>
            <a:pPr>
              <a:lnSpc>
                <a:spcPct val="100000"/>
              </a:lnSpc>
            </a:pPr>
            <a:r>
              <a:rPr lang="ru-RU" sz="3200" b="1" dirty="0"/>
              <a:t>Реализация продукции:</a:t>
            </a:r>
          </a:p>
          <a:p>
            <a:pPr>
              <a:lnSpc>
                <a:spcPct val="100000"/>
              </a:lnSpc>
            </a:pPr>
            <a:r>
              <a:rPr lang="ru-RU" sz="3200" dirty="0"/>
              <a:t>После проведения сертификации 1С:Совместимо предполагается вывести программный </a:t>
            </a:r>
            <a:r>
              <a:rPr lang="ru-RU" sz="3200" dirty="0" smtClean="0"/>
              <a:t>продукт на </a:t>
            </a:r>
            <a:r>
              <a:rPr lang="ru-RU" sz="3200" dirty="0"/>
              <a:t>рынок при поддержке официального партнера фирмы «1С» ООО «</a:t>
            </a:r>
            <a:r>
              <a:rPr lang="ru-RU" sz="3200" dirty="0" err="1"/>
              <a:t>Элитек</a:t>
            </a:r>
            <a:r>
              <a:rPr lang="ru-RU" sz="3200" dirty="0"/>
              <a:t>» (</a:t>
            </a:r>
            <a:r>
              <a:rPr lang="ru-RU" sz="3200" dirty="0" smtClean="0"/>
              <a:t>генеральный директор </a:t>
            </a:r>
            <a:r>
              <a:rPr lang="ru-RU" sz="3200" dirty="0"/>
              <a:t>–Иванова А. В.). Количество продаваемых модулей в первый год –10 экз. Выручка </a:t>
            </a:r>
            <a:r>
              <a:rPr lang="ru-RU" sz="3200" dirty="0" smtClean="0"/>
              <a:t>за первый </a:t>
            </a:r>
            <a:r>
              <a:rPr lang="ru-RU" sz="3200" dirty="0"/>
              <a:t>год (без учета выручки от услуг внедрения) – 1 250 000 руб. Планируется рост </a:t>
            </a:r>
            <a:r>
              <a:rPr lang="ru-RU" sz="3200" dirty="0" smtClean="0"/>
              <a:t>объема продаж </a:t>
            </a:r>
            <a:r>
              <a:rPr lang="ru-RU" sz="3200" dirty="0"/>
              <a:t>на 5 </a:t>
            </a:r>
            <a:r>
              <a:rPr lang="ru-RU" sz="3200" dirty="0" smtClean="0"/>
              <a:t>штук ежегодно</a:t>
            </a:r>
            <a:r>
              <a:rPr lang="ru-RU" sz="3200" dirty="0"/>
              <a:t>. За второй год выручка составит (без учета выручки консалтинговых услуг) 1 800 </a:t>
            </a:r>
            <a:r>
              <a:rPr lang="ru-RU" sz="3200" dirty="0" smtClean="0"/>
              <a:t>000 руб</a:t>
            </a:r>
            <a:r>
              <a:rPr lang="ru-RU" sz="3200" dirty="0"/>
              <a:t>., а за третий – 2 000 000 </a:t>
            </a:r>
            <a:r>
              <a:rPr lang="ru-RU" sz="3200" dirty="0" smtClean="0"/>
              <a:t>руб. Суммарно </a:t>
            </a:r>
            <a:r>
              <a:rPr lang="ru-RU" sz="3200" dirty="0"/>
              <a:t>за три года выручка составит 5 250 000 руб.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Пример вывода статистических данных</a:t>
            </a:r>
            <a:endParaRPr lang="ru-RU"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657" y="1852412"/>
            <a:ext cx="15660914" cy="878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464" y="1426464"/>
            <a:ext cx="15027899" cy="53237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0283" y="7082971"/>
            <a:ext cx="14042714" cy="352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708686"/>
            <a:ext cx="15709755" cy="7554912"/>
          </a:xfrm>
        </p:spPr>
        <p:txBody>
          <a:bodyPr/>
          <a:lstStyle/>
          <a:p>
            <a:pPr algn="just"/>
            <a:r>
              <a:rPr lang="ru-RU" sz="4400" dirty="0"/>
              <a:t>Ключевая техническая </a:t>
            </a:r>
            <a:r>
              <a:rPr lang="ru-RU" sz="4400" dirty="0" smtClean="0"/>
              <a:t>задача - на </a:t>
            </a:r>
            <a:r>
              <a:rPr lang="ru-RU" sz="4400" dirty="0"/>
              <a:t>основе 1С:Библиотеки Стандартных Подсистем в интеграции с специализированными библиотеками машинного обучения создать программный продукт для решения задач анализа и прогнозирования заболеваемости населения.</a:t>
            </a:r>
          </a:p>
          <a:p>
            <a:pPr algn="just"/>
            <a:r>
              <a:rPr lang="ru-RU" sz="4400" dirty="0"/>
              <a:t>Учитывая, что прогностическая модель  была апробирована в ходе чемпионата «Цифровой прорыв. Искусственный интеллект-2022») и квалификацию команды, к окончанию </a:t>
            </a:r>
            <a:r>
              <a:rPr lang="ru-RU" sz="4400" dirty="0" smtClean="0"/>
              <a:t>проекта в 2024 году </a:t>
            </a:r>
            <a:r>
              <a:rPr lang="ru-RU" sz="4400" dirty="0"/>
              <a:t>планируется защита интеллектуальной собственности и создание макетного образца до уровня TRL 3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>
                <a:hlinkClick r:id="rId2"/>
              </a:rPr>
              <a:t>https://</a:t>
            </a:r>
            <a:r>
              <a:rPr lang="en-US" sz="2800" dirty="0" smtClean="0">
                <a:hlinkClick r:id="rId2"/>
              </a:rPr>
              <a:t>medprog.ukit.me</a:t>
            </a:r>
            <a:endParaRPr lang="ru-RU" sz="2800" dirty="0" smtClean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</a:t>
            </a:r>
            <a:r>
              <a:rPr lang="en-US" sz="2800" dirty="0"/>
              <a:t>7 </a:t>
            </a:r>
            <a:r>
              <a:rPr lang="en-US" sz="2800" dirty="0" smtClean="0"/>
              <a:t>(</a:t>
            </a:r>
            <a:r>
              <a:rPr lang="en-US" sz="2800" dirty="0" smtClean="0"/>
              <a:t>961</a:t>
            </a:r>
            <a:r>
              <a:rPr lang="ru-RU" sz="2800" dirty="0" smtClean="0"/>
              <a:t>) </a:t>
            </a:r>
            <a:r>
              <a:rPr lang="en-US" sz="2800" dirty="0" smtClean="0"/>
              <a:t>080-62-12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bormen001@yandex.ru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869" y="2670310"/>
            <a:ext cx="2737341" cy="290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dae585fd-f7dc-4d5a-b1b8-e5742ef77c8f"/>
    <ds:schemaRef ds:uri="http://purl.org/dc/elements/1.1/"/>
    <ds:schemaRef ds:uri="http://schemas.microsoft.com/office/infopath/2007/PartnerControls"/>
    <ds:schemaRef ds:uri="f3f21cfc-4d3e-42b1-8a95-d7209818f9d6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4203</TotalTime>
  <Words>611</Words>
  <Application>Microsoft Office PowerPoint</Application>
  <PresentationFormat>Произвольный</PresentationFormat>
  <Paragraphs>36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ОБЛОЖКИ</vt:lpstr>
      <vt:lpstr>РАЗДЕЛИТЕЛИ</vt:lpstr>
      <vt:lpstr>Разработка программного модуля прогнозирования заболеваемости населения (на платформе 1С:Предприятие 8)</vt:lpstr>
      <vt:lpstr>Актуальность проекта</vt:lpstr>
      <vt:lpstr>Проблема</vt:lpstr>
      <vt:lpstr>Рынок</vt:lpstr>
      <vt:lpstr>Решение</vt:lpstr>
      <vt:lpstr>Бизнес-модель</vt:lpstr>
      <vt:lpstr>Пример вывода статистических данных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Alex</cp:lastModifiedBy>
  <cp:revision>223</cp:revision>
  <dcterms:created xsi:type="dcterms:W3CDTF">2021-03-01T12:07:13Z</dcterms:created>
  <dcterms:modified xsi:type="dcterms:W3CDTF">2023-08-17T13:31:36Z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