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AF17"/>
    <a:srgbClr val="8F00FF"/>
    <a:srgbClr val="B5D8E1"/>
    <a:srgbClr val="FBB3C1"/>
    <a:srgbClr val="FD49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43"/>
    <p:restoredTop sz="96341"/>
  </p:normalViewPr>
  <p:slideViewPr>
    <p:cSldViewPr snapToGrid="0" snapToObjects="1">
      <p:cViewPr varScale="1">
        <p:scale>
          <a:sx n="156" d="100"/>
          <a:sy n="156" d="100"/>
        </p:scale>
        <p:origin x="93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B3EF-2721-A847-B538-4C9C7EB75172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6B3EF-2721-A847-B538-4C9C7EB75172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4FEE3-66C5-A34C-810E-28D797F5A66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3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57"/>
          </a:p>
        </p:txBody>
      </p:sp>
      <p:sp>
        <p:nvSpPr>
          <p:cNvPr id="3" name="Прямоугольник 2"/>
          <p:cNvSpPr/>
          <p:nvPr/>
        </p:nvSpPr>
        <p:spPr>
          <a:xfrm rot="10800000">
            <a:off x="0" y="-5"/>
            <a:ext cx="12192000" cy="6857999"/>
          </a:xfrm>
          <a:prstGeom prst="rect">
            <a:avLst/>
          </a:prstGeom>
          <a:gradFill flip="none" rotWithShape="1">
            <a:gsLst>
              <a:gs pos="11000">
                <a:srgbClr val="FF0000">
                  <a:alpha val="36781"/>
                </a:srgbClr>
              </a:gs>
              <a:gs pos="67000">
                <a:schemeClr val="tx1">
                  <a:alpha val="20000"/>
                </a:schemeClr>
              </a:gs>
              <a:gs pos="99000">
                <a:schemeClr val="tx1"/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57" dirty="0"/>
          </a:p>
        </p:txBody>
      </p:sp>
      <p:sp>
        <p:nvSpPr>
          <p:cNvPr id="4" name="Прямоугольник 3"/>
          <p:cNvSpPr/>
          <p:nvPr/>
        </p:nvSpPr>
        <p:spPr>
          <a:xfrm rot="10800000">
            <a:off x="498018" y="1752133"/>
            <a:ext cx="4367895" cy="3482227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2000"/>
                </a:schemeClr>
              </a:gs>
              <a:gs pos="55000">
                <a:srgbClr val="C00000">
                  <a:alpha val="36191"/>
                </a:srgbClr>
              </a:gs>
              <a:gs pos="85000">
                <a:srgbClr val="C00000">
                  <a:alpha val="39008"/>
                </a:srgbClr>
              </a:gs>
            </a:gsLst>
            <a:lin ang="0" scaled="1"/>
            <a:tileRect/>
          </a:gra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57"/>
          </a:p>
        </p:txBody>
      </p:sp>
      <p:sp>
        <p:nvSpPr>
          <p:cNvPr id="11" name="Прямоугольник 10"/>
          <p:cNvSpPr/>
          <p:nvPr/>
        </p:nvSpPr>
        <p:spPr>
          <a:xfrm rot="10800000">
            <a:off x="833463" y="2351314"/>
            <a:ext cx="9693868" cy="2376422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2000"/>
                </a:schemeClr>
              </a:gs>
              <a:gs pos="55000">
                <a:srgbClr val="C00000">
                  <a:alpha val="36191"/>
                </a:srgbClr>
              </a:gs>
              <a:gs pos="85000">
                <a:srgbClr val="C00000">
                  <a:alpha val="39008"/>
                </a:srgbClr>
              </a:gs>
            </a:gsLst>
            <a:lin ang="0" scaled="1"/>
            <a:tileRect/>
          </a:gra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57"/>
          </a:p>
        </p:txBody>
      </p:sp>
      <p:sp>
        <p:nvSpPr>
          <p:cNvPr id="12" name="Прямоугольник 11"/>
          <p:cNvSpPr/>
          <p:nvPr/>
        </p:nvSpPr>
        <p:spPr>
          <a:xfrm rot="10800000">
            <a:off x="498718" y="5402247"/>
            <a:ext cx="1313753" cy="631331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2000"/>
                </a:schemeClr>
              </a:gs>
              <a:gs pos="55000">
                <a:srgbClr val="C00000">
                  <a:alpha val="36191"/>
                </a:srgbClr>
              </a:gs>
              <a:gs pos="85000">
                <a:srgbClr val="C00000">
                  <a:alpha val="39008"/>
                </a:srgbClr>
              </a:gs>
            </a:gsLst>
            <a:lin ang="0" scaled="1"/>
            <a:tileRect/>
          </a:gra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57"/>
          </a:p>
        </p:txBody>
      </p:sp>
      <p:sp>
        <p:nvSpPr>
          <p:cNvPr id="13" name="Прямоугольник 12"/>
          <p:cNvSpPr/>
          <p:nvPr/>
        </p:nvSpPr>
        <p:spPr>
          <a:xfrm rot="10800000">
            <a:off x="491171" y="544970"/>
            <a:ext cx="4374742" cy="98396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2000"/>
                </a:schemeClr>
              </a:gs>
              <a:gs pos="55000">
                <a:srgbClr val="C00000">
                  <a:alpha val="36191"/>
                </a:srgbClr>
              </a:gs>
              <a:gs pos="85000">
                <a:srgbClr val="C00000">
                  <a:alpha val="39008"/>
                </a:srgbClr>
              </a:gs>
            </a:gsLst>
            <a:lin ang="0" scaled="1"/>
            <a:tileRect/>
          </a:gra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57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329337" y="455396"/>
            <a:ext cx="2681373" cy="1187849"/>
          </a:xfrm>
          <a:prstGeom prst="rect">
            <a:avLst/>
          </a:prstGeom>
        </p:spPr>
      </p:pic>
      <p:sp>
        <p:nvSpPr>
          <p:cNvPr id="7" name="Заголовок 1"/>
          <p:cNvSpPr txBox="1"/>
          <p:nvPr/>
        </p:nvSpPr>
        <p:spPr>
          <a:xfrm>
            <a:off x="1033067" y="2906312"/>
            <a:ext cx="3307909" cy="1045364"/>
          </a:xfrm>
          <a:prstGeom prst="rect">
            <a:avLst/>
          </a:prstGeom>
        </p:spPr>
        <p:txBody>
          <a:bodyPr vert="horz" wrap="square" lIns="32653" tIns="16326" rIns="32653" bIns="16326" rtlCol="0" anchor="t">
            <a:spAutoFit/>
          </a:bodyPr>
          <a:lstStyle>
            <a:lvl1pPr algn="l" defTabSz="170499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20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lnSpc>
                <a:spcPct val="150000"/>
              </a:lnSpc>
            </a:pPr>
            <a:r>
              <a:rPr lang="ru-RU" sz="900" b="1" spc="253" dirty="0">
                <a:solidFill>
                  <a:schemeClr val="bg1"/>
                </a:solidFill>
                <a:latin typeface="KORATAKI-LIGHT" panose="02000405000000020004" pitchFamily="2" charset="0"/>
                <a:ea typeface="Helvetica Neue" panose="02000503000000020004" pitchFamily="2" charset="0"/>
                <a:cs typeface="Angsana New" panose="02020603050405020304" pitchFamily="18" charset="-34"/>
              </a:rPr>
              <a:t>АКСЕЛЕРАЦИОННАЯ</a:t>
            </a:r>
            <a:r>
              <a:rPr lang="ru-RU" sz="1400" b="1" spc="253" dirty="0">
                <a:solidFill>
                  <a:schemeClr val="bg1"/>
                </a:solidFill>
                <a:latin typeface="KORATAKI-LIGHT" panose="02000405000000020004" pitchFamily="2" charset="0"/>
                <a:ea typeface="Helvetica Neue" panose="02000503000000020004" pitchFamily="2" charset="0"/>
                <a:cs typeface="Angsana New" panose="02020603050405020304" pitchFamily="18" charset="-34"/>
              </a:rPr>
              <a:t> </a:t>
            </a:r>
            <a:r>
              <a:rPr lang="ru-RU" sz="1600" b="1" spc="253" dirty="0">
                <a:solidFill>
                  <a:schemeClr val="bg1"/>
                </a:solidFill>
                <a:latin typeface="KORATAKI-LIGHT" panose="02000405000000020004" pitchFamily="2" charset="0"/>
                <a:ea typeface="Helvetica Neue" panose="02000503000000020004" pitchFamily="2" charset="0"/>
                <a:cs typeface="Angsana New" panose="02020603050405020304" pitchFamily="18" charset="-34"/>
              </a:rPr>
              <a:t>ПРОГРАММА</a:t>
            </a:r>
          </a:p>
          <a:p>
            <a:pPr lvl="0" algn="ctr">
              <a:lnSpc>
                <a:spcPct val="150000"/>
              </a:lnSpc>
            </a:pPr>
            <a:r>
              <a:rPr lang="ru-RU" sz="1600" b="1" spc="253" dirty="0">
                <a:solidFill>
                  <a:schemeClr val="bg1"/>
                </a:solidFill>
                <a:latin typeface="KORATAKI-LIGHT" panose="02000405000000020004" pitchFamily="2" charset="0"/>
                <a:ea typeface="Helvetica Neue" panose="02000503000000020004" pitchFamily="2" charset="0"/>
                <a:cs typeface="Angsana New" panose="02020603050405020304" pitchFamily="18" charset="-34"/>
              </a:rPr>
              <a:t>НТИ ФУДНЕТ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3463" y="5538118"/>
            <a:ext cx="764240" cy="382120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 rot="10800000">
            <a:off x="3552160" y="5402246"/>
            <a:ext cx="1313753" cy="631331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2000"/>
                </a:schemeClr>
              </a:gs>
              <a:gs pos="55000">
                <a:srgbClr val="C00000">
                  <a:alpha val="36191"/>
                </a:srgbClr>
              </a:gs>
              <a:gs pos="85000">
                <a:srgbClr val="C00000">
                  <a:alpha val="39008"/>
                </a:srgbClr>
              </a:gs>
            </a:gsLst>
            <a:lin ang="0" scaled="1"/>
            <a:tileRect/>
          </a:gra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57"/>
          </a:p>
        </p:txBody>
      </p:sp>
      <p:sp>
        <p:nvSpPr>
          <p:cNvPr id="27" name="Прямоугольник 26"/>
          <p:cNvSpPr/>
          <p:nvPr/>
        </p:nvSpPr>
        <p:spPr>
          <a:xfrm rot="10800000">
            <a:off x="2025439" y="5402246"/>
            <a:ext cx="1313753" cy="631331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2000"/>
                </a:schemeClr>
              </a:gs>
              <a:gs pos="55000">
                <a:srgbClr val="C00000">
                  <a:alpha val="36191"/>
                </a:srgbClr>
              </a:gs>
              <a:gs pos="85000">
                <a:srgbClr val="C00000">
                  <a:alpha val="39008"/>
                </a:srgbClr>
              </a:gs>
            </a:gsLst>
            <a:lin ang="0" scaled="1"/>
            <a:tileRect/>
          </a:gra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57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/>
        </p:blipFill>
        <p:spPr>
          <a:xfrm>
            <a:off x="2100910" y="5624483"/>
            <a:ext cx="1172225" cy="20938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</a:blip>
          <a:stretch/>
        </p:blipFill>
        <p:spPr>
          <a:xfrm>
            <a:off x="3804131" y="5396994"/>
            <a:ext cx="809809" cy="631330"/>
          </a:xfrm>
          <a:prstGeom prst="rect">
            <a:avLst/>
          </a:prstGeom>
        </p:spPr>
      </p:pic>
      <p:sp>
        <p:nvSpPr>
          <p:cNvPr id="28" name="Заголовок 1"/>
          <p:cNvSpPr txBox="1"/>
          <p:nvPr/>
        </p:nvSpPr>
        <p:spPr>
          <a:xfrm>
            <a:off x="5201359" y="2852515"/>
            <a:ext cx="5514987" cy="1152957"/>
          </a:xfrm>
          <a:prstGeom prst="rect">
            <a:avLst/>
          </a:prstGeom>
        </p:spPr>
        <p:txBody>
          <a:bodyPr vert="horz" wrap="square" lIns="32653" tIns="16326" rIns="32653" bIns="16326" rtlCol="0" anchor="t">
            <a:spAutoFit/>
          </a:bodyPr>
          <a:lstStyle>
            <a:lvl1pPr algn="l" defTabSz="170499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20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50000"/>
              </a:lnSpc>
            </a:pPr>
            <a:r>
              <a:rPr lang="ru-RU" sz="2600" b="1" spc="253" dirty="0">
                <a:solidFill>
                  <a:schemeClr val="bg1"/>
                </a:solidFill>
                <a:latin typeface="KORATAKI-LIGHT" panose="02000405000000020004" pitchFamily="2" charset="0"/>
                <a:ea typeface="Helvetica Neue" panose="02000503000000020004" pitchFamily="2" charset="0"/>
                <a:cs typeface="Angsana New" panose="02020603050405020304" pitchFamily="18" charset="-34"/>
              </a:rPr>
              <a:t>ШАБЛОН ПРЕЗЕНТАЦИИ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3735" y="0"/>
            <a:ext cx="2714464" cy="2702011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3736" y="2834286"/>
            <a:ext cx="2714464" cy="249554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3982419" y="1118133"/>
            <a:ext cx="72420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tx2"/>
                </a:solidFill>
                <a:latin typeface="KORATAKI-LIGHT" panose="02000405000000020004" pitchFamily="2" charset="0"/>
              </a:rPr>
              <a:t>НАЗВАНИЕ ПРОЕКТА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82419" y="2702011"/>
            <a:ext cx="724201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44546A"/>
                </a:solidFill>
                <a:effectLst/>
                <a:latin typeface="Montserrat" panose="00000500000000000000" pitchFamily="2" charset="-52"/>
              </a:rPr>
              <a:t>Получение экологически чистого растительного сырья пищевого назначения посредством </a:t>
            </a:r>
            <a:r>
              <a:rPr lang="ru-RU" sz="2800" dirty="0" err="1">
                <a:solidFill>
                  <a:srgbClr val="44546A"/>
                </a:solidFill>
                <a:effectLst/>
                <a:latin typeface="Montserrat" panose="00000500000000000000" pitchFamily="2" charset="-52"/>
              </a:rPr>
              <a:t>микроклонирования</a:t>
            </a:r>
            <a:r>
              <a:rPr lang="ru-RU" sz="2800" dirty="0">
                <a:solidFill>
                  <a:srgbClr val="44546A"/>
                </a:solidFill>
                <a:effectLst/>
                <a:latin typeface="Montserrat" panose="00000500000000000000" pitchFamily="2" charset="-52"/>
              </a:rPr>
              <a:t> бананов</a:t>
            </a:r>
            <a:endParaRPr lang="ru-RU" sz="2800" dirty="0">
              <a:effectLst/>
            </a:endParaRPr>
          </a:p>
          <a:p>
            <a:endParaRPr lang="ru-RU" sz="2800" dirty="0">
              <a:solidFill>
                <a:schemeClr val="tx2"/>
              </a:solidFill>
              <a:latin typeface="Montserrat" pitchFamily="2" charset="0"/>
            </a:endParaRPr>
          </a:p>
        </p:txBody>
      </p:sp>
      <p:cxnSp>
        <p:nvCxnSpPr>
          <p:cNvPr id="27" name="Прямая соединительная линия 26"/>
          <p:cNvCxnSpPr>
            <a:cxnSpLocks/>
          </p:cNvCxnSpPr>
          <p:nvPr/>
        </p:nvCxnSpPr>
        <p:spPr>
          <a:xfrm>
            <a:off x="4086446" y="2638056"/>
            <a:ext cx="44231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Рисунок 29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44067" y="775380"/>
            <a:ext cx="2454372" cy="1087287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0" y="5462108"/>
            <a:ext cx="2714464" cy="138835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Google Shape;57;p12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3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832501" y="5987568"/>
            <a:ext cx="1049462" cy="5457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87365" y="818540"/>
            <a:ext cx="7088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Montserrat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2</a:t>
            </a:r>
            <a:endParaRPr lang="en-US" sz="7200" dirty="0">
              <a:solidFill>
                <a:schemeClr val="bg1"/>
              </a:solidFill>
              <a:latin typeface="Montserrat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05497" y="577594"/>
            <a:ext cx="6589121" cy="9750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4800" b="1" dirty="0">
                <a:solidFill>
                  <a:schemeClr val="tx2"/>
                </a:solidFill>
                <a:latin typeface="KORATAKI-LIGHT" panose="02000405000000020004" pitchFamily="2" charset="0"/>
              </a:rPr>
              <a:t>ПРОБЛЕМА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68207" y="1552605"/>
            <a:ext cx="6658977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1. </a:t>
            </a:r>
            <a:r>
              <a:rPr lang="ru-RU" sz="2000" b="1" dirty="0">
                <a:solidFill>
                  <a:srgbClr val="44546A"/>
                </a:solidFill>
                <a:effectLst/>
                <a:latin typeface="Montserrat SemiBold" panose="00000700000000000000" pitchFamily="2" charset="-52"/>
              </a:rPr>
              <a:t>1. Отсутствие отечественного ,чистого и </a:t>
            </a:r>
            <a:r>
              <a:rPr lang="ru-RU" sz="2000" b="1" dirty="0" err="1">
                <a:solidFill>
                  <a:srgbClr val="44546A"/>
                </a:solidFill>
                <a:effectLst/>
                <a:latin typeface="Montserrat SemiBold" panose="00000700000000000000" pitchFamily="2" charset="-52"/>
              </a:rPr>
              <a:t>стандартизированного,качественного</a:t>
            </a:r>
            <a:r>
              <a:rPr lang="ru-RU" sz="2000" b="1" dirty="0">
                <a:solidFill>
                  <a:srgbClr val="44546A"/>
                </a:solidFill>
                <a:effectLst/>
                <a:latin typeface="Montserrat SemiBold" panose="00000700000000000000" pitchFamily="2" charset="-52"/>
              </a:rPr>
              <a:t>, посадочного материала банана.</a:t>
            </a:r>
            <a:endParaRPr lang="ru-RU" sz="2000" dirty="0">
              <a:effectLst/>
            </a:endParaRPr>
          </a:p>
          <a:p>
            <a:endParaRPr lang="ru-RU" sz="2000" b="1" dirty="0">
              <a:solidFill>
                <a:schemeClr val="tx2"/>
              </a:solidFill>
              <a:latin typeface="Montserrat SemiBold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68207" y="4064294"/>
            <a:ext cx="7398660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3. </a:t>
            </a:r>
            <a:r>
              <a:rPr lang="ru-RU" sz="2000" b="1" dirty="0">
                <a:solidFill>
                  <a:srgbClr val="44546A"/>
                </a:solidFill>
                <a:effectLst/>
                <a:latin typeface="Montserrat SemiBold" panose="00000700000000000000" pitchFamily="2" charset="-52"/>
              </a:rPr>
              <a:t>Зависимость от </a:t>
            </a:r>
            <a:r>
              <a:rPr lang="ru-RU" sz="2000" b="1" dirty="0" err="1">
                <a:solidFill>
                  <a:srgbClr val="44546A"/>
                </a:solidFill>
                <a:effectLst/>
                <a:latin typeface="Montserrat SemiBold" panose="00000700000000000000" pitchFamily="2" charset="-52"/>
              </a:rPr>
              <a:t>импорта,что</a:t>
            </a:r>
            <a:r>
              <a:rPr lang="ru-RU" sz="2000" b="1" dirty="0">
                <a:solidFill>
                  <a:srgbClr val="44546A"/>
                </a:solidFill>
                <a:effectLst/>
                <a:latin typeface="Montserrat SemiBold" panose="00000700000000000000" pitchFamily="2" charset="-52"/>
              </a:rPr>
              <a:t> создаёт стратегические риски для продовольственной безопасности и ежегодно приводит к значительным экономическим потерям из-за закупок скоропортящегося продукта у иностранных поставщиков.</a:t>
            </a:r>
            <a:endParaRPr lang="ru-RU" sz="2000" dirty="0">
              <a:effectLst/>
            </a:endParaRPr>
          </a:p>
          <a:p>
            <a:endParaRPr lang="ru-RU" sz="2000" b="1" dirty="0">
              <a:solidFill>
                <a:schemeClr val="tx2"/>
              </a:solidFill>
              <a:latin typeface="Montserrat SemiBold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68207" y="2463732"/>
            <a:ext cx="6589121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2. </a:t>
            </a:r>
            <a:r>
              <a:rPr lang="ru-RU" sz="2000" b="1" dirty="0">
                <a:solidFill>
                  <a:srgbClr val="44546A"/>
                </a:solidFill>
                <a:effectLst/>
                <a:latin typeface="Montserrat SemiBold" panose="00000700000000000000" pitchFamily="2" charset="-52"/>
              </a:rPr>
              <a:t>Проблема затрагивает всю Российскую Федерацию, лишает потребителей экологически чистого продукта, а бизнес возможности развития в перспективной нише круглогодичного производства.</a:t>
            </a:r>
            <a:endParaRPr lang="ru-RU" sz="2000" dirty="0">
              <a:effectLst/>
            </a:endParaRPr>
          </a:p>
          <a:p>
            <a:endParaRPr lang="en-US" sz="2000" b="1" dirty="0">
              <a:solidFill>
                <a:schemeClr val="tx2"/>
              </a:solidFill>
              <a:latin typeface="Montserrat SemiBold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68207" y="5917913"/>
            <a:ext cx="8050593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4. </a:t>
            </a:r>
            <a:r>
              <a:rPr lang="ru-RU" sz="2000" b="1" dirty="0">
                <a:solidFill>
                  <a:srgbClr val="44546A"/>
                </a:solidFill>
                <a:effectLst/>
                <a:latin typeface="Montserrat SemiBold" panose="00000700000000000000" pitchFamily="2" charset="-52"/>
              </a:rPr>
              <a:t>Затрагивает более 140 млн потребителей банановой продукции и тысячи предприятий пищевой промышленности по всей России.</a:t>
            </a:r>
            <a:endParaRPr lang="ru-RU" sz="2000" dirty="0">
              <a:effectLst/>
            </a:endParaRPr>
          </a:p>
          <a:p>
            <a:endParaRPr lang="en-US" sz="2000" b="1" dirty="0">
              <a:solidFill>
                <a:schemeClr val="tx2"/>
              </a:solidFill>
              <a:latin typeface="Montserrat SemiBold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8968" y="1808301"/>
            <a:ext cx="7056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Montserrat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3</a:t>
            </a:r>
            <a:endParaRPr lang="en-US" sz="7200" dirty="0">
              <a:solidFill>
                <a:schemeClr val="bg1"/>
              </a:solidFill>
              <a:latin typeface="Montserrat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60435" y="493158"/>
            <a:ext cx="5911103" cy="99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4800" b="1" dirty="0">
                <a:solidFill>
                  <a:schemeClr val="tx2"/>
                </a:solidFill>
                <a:latin typeface="KORATAKI-LIGHT" panose="02000405000000020004" pitchFamily="2" charset="0"/>
              </a:rPr>
              <a:t>РЕШЕНИЕ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60435" y="1481466"/>
            <a:ext cx="6737238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000" dirty="0">
                <a:solidFill>
                  <a:schemeClr val="tx2"/>
                </a:solidFill>
                <a:latin typeface="Montserrat SemiBold" pitchFamily="2" charset="0"/>
              </a:rPr>
              <a:t>1. Суть решения: Создание отечественной биотехнологической платформы микроклонального размножения бананов для получения экологически чистого сырья.</a:t>
            </a:r>
          </a:p>
          <a:p>
            <a:endParaRPr lang="en-US" sz="2000" dirty="0">
              <a:solidFill>
                <a:schemeClr val="tx2"/>
              </a:solidFill>
              <a:latin typeface="Montserrat SemiBold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60435" y="2760434"/>
            <a:ext cx="7089498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2. </a:t>
            </a:r>
            <a:r>
              <a:rPr lang="ru-RU" sz="2000" b="1" dirty="0">
                <a:solidFill>
                  <a:srgbClr val="44546A"/>
                </a:solidFill>
                <a:effectLst/>
                <a:latin typeface="Montserrat SemiBold" panose="00000700000000000000" pitchFamily="2" charset="-52"/>
              </a:rPr>
              <a:t>Элементы решения:</a:t>
            </a:r>
            <a:endParaRPr lang="ru-RU" sz="2000" dirty="0">
              <a:effectLst/>
            </a:endParaRPr>
          </a:p>
          <a:p>
            <a:r>
              <a:rPr lang="ru-RU" sz="2000" b="1" dirty="0">
                <a:solidFill>
                  <a:srgbClr val="44546A"/>
                </a:solidFill>
                <a:effectLst/>
                <a:latin typeface="Montserrat SemiBold" panose="00000700000000000000" pitchFamily="2" charset="-52"/>
              </a:rPr>
              <a:t>Упрощенная технология </a:t>
            </a:r>
            <a:r>
              <a:rPr lang="ru-RU" sz="2000" b="1" dirty="0" err="1">
                <a:solidFill>
                  <a:srgbClr val="44546A"/>
                </a:solidFill>
                <a:effectLst/>
                <a:latin typeface="Montserrat SemiBold" panose="00000700000000000000" pitchFamily="2" charset="-52"/>
              </a:rPr>
              <a:t>микроклонирования</a:t>
            </a:r>
            <a:r>
              <a:rPr lang="ru-RU" sz="2000" b="1" dirty="0">
                <a:solidFill>
                  <a:srgbClr val="44546A"/>
                </a:solidFill>
                <a:effectLst/>
                <a:latin typeface="Montserrat SemiBold" panose="00000700000000000000" pitchFamily="2" charset="-52"/>
              </a:rPr>
              <a:t> без необходимости в узких специалистах</a:t>
            </a:r>
            <a:endParaRPr lang="ru-RU" sz="2000" dirty="0">
              <a:effectLst/>
            </a:endParaRPr>
          </a:p>
          <a:p>
            <a:r>
              <a:rPr lang="ru-RU" sz="2000" b="1" dirty="0">
                <a:solidFill>
                  <a:srgbClr val="44546A"/>
                </a:solidFill>
                <a:effectLst/>
                <a:latin typeface="Montserrat SemiBold" panose="00000700000000000000" pitchFamily="2" charset="-52"/>
              </a:rPr>
              <a:t>Получение безвирусного посадочного материала</a:t>
            </a:r>
            <a:endParaRPr lang="ru-RU" sz="2000" dirty="0">
              <a:effectLst/>
            </a:endParaRPr>
          </a:p>
          <a:p>
            <a:r>
              <a:rPr lang="ru-RU" sz="2000" b="1" dirty="0">
                <a:solidFill>
                  <a:srgbClr val="44546A"/>
                </a:solidFill>
                <a:effectLst/>
                <a:latin typeface="Montserrat SemiBold" panose="00000700000000000000" pitchFamily="2" charset="-52"/>
              </a:rPr>
              <a:t>Создание замкнутой производственной цепочки от лаборатории до готового сырья</a:t>
            </a:r>
            <a:endParaRPr lang="ru-RU" sz="2000" dirty="0">
              <a:effectLst/>
            </a:endParaRPr>
          </a:p>
          <a:p>
            <a:endParaRPr lang="en-US" sz="2000" b="1" dirty="0">
              <a:solidFill>
                <a:schemeClr val="tx2"/>
              </a:solidFill>
              <a:latin typeface="Montserrat SemiBold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60435" y="4624123"/>
            <a:ext cx="6737238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3. </a:t>
            </a:r>
            <a:r>
              <a:rPr lang="ru-RU" sz="2000" b="1" dirty="0">
                <a:solidFill>
                  <a:srgbClr val="44546A"/>
                </a:solidFill>
                <a:effectLst/>
                <a:latin typeface="Montserrat SemiBold" panose="00000700000000000000" pitchFamily="2" charset="-52"/>
              </a:rPr>
              <a:t>Ожидаемые результаты:</a:t>
            </a:r>
            <a:endParaRPr lang="ru-RU" sz="2000" dirty="0">
              <a:effectLst/>
            </a:endParaRPr>
          </a:p>
          <a:p>
            <a:r>
              <a:rPr lang="ru-RU" sz="2000" b="1" dirty="0">
                <a:solidFill>
                  <a:srgbClr val="44546A"/>
                </a:solidFill>
                <a:effectLst/>
                <a:latin typeface="Montserrat SemiBold" panose="00000700000000000000" pitchFamily="2" charset="-52"/>
              </a:rPr>
              <a:t>Импортозамещение рынка банановой продукции.</a:t>
            </a:r>
            <a:endParaRPr lang="ru-RU" sz="2000" dirty="0">
              <a:effectLst/>
            </a:endParaRPr>
          </a:p>
          <a:p>
            <a:r>
              <a:rPr lang="ru-RU" sz="2000" b="1" dirty="0">
                <a:solidFill>
                  <a:srgbClr val="44546A"/>
                </a:solidFill>
                <a:effectLst/>
                <a:latin typeface="Montserrat SemiBold" panose="00000700000000000000" pitchFamily="2" charset="-52"/>
              </a:rPr>
              <a:t>Снижение себестоимости производства по сравнению с импортом.</a:t>
            </a:r>
            <a:endParaRPr lang="ru-RU" sz="2000" dirty="0">
              <a:effectLst/>
            </a:endParaRPr>
          </a:p>
          <a:p>
            <a:r>
              <a:rPr lang="ru-RU" sz="2000" b="1" dirty="0">
                <a:solidFill>
                  <a:srgbClr val="44546A"/>
                </a:solidFill>
                <a:effectLst/>
                <a:latin typeface="Montserrat SemiBold" panose="00000700000000000000" pitchFamily="2" charset="-52"/>
              </a:rPr>
              <a:t>Создание нового рыночного сегмента декоративных банановых растений.</a:t>
            </a:r>
            <a:endParaRPr lang="ru-RU" sz="2000" dirty="0">
              <a:effectLst/>
            </a:endParaRPr>
          </a:p>
          <a:p>
            <a:endParaRPr lang="en-US" sz="2000" b="1" dirty="0">
              <a:solidFill>
                <a:schemeClr val="tx2"/>
              </a:solidFill>
              <a:latin typeface="Montserrat SemiBold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5267" y="2839109"/>
            <a:ext cx="8130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Montserrat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4</a:t>
            </a:r>
            <a:endParaRPr lang="en-US" sz="7200" dirty="0">
              <a:solidFill>
                <a:schemeClr val="bg1"/>
              </a:solidFill>
              <a:latin typeface="Montserrat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30600" y="2048800"/>
            <a:ext cx="6869000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1. Целевая аудитория: Пищевые предприятия (молочная промышленность, детское питание),Тепличные комплексы южных </a:t>
            </a:r>
            <a:r>
              <a:rPr lang="ru-RU" sz="2000" b="1" dirty="0" err="1">
                <a:solidFill>
                  <a:schemeClr val="tx2"/>
                </a:solidFill>
                <a:latin typeface="Montserrat SemiBold" pitchFamily="2" charset="0"/>
              </a:rPr>
              <a:t>регионов,Сети</a:t>
            </a:r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 по озеленению </a:t>
            </a:r>
            <a:r>
              <a:rPr lang="ru-RU" sz="2000" b="1" dirty="0" err="1">
                <a:solidFill>
                  <a:schemeClr val="tx2"/>
                </a:solidFill>
                <a:latin typeface="Montserrat SemiBold" pitchFamily="2" charset="0"/>
              </a:rPr>
              <a:t>интерьеров,Рестораны</a:t>
            </a:r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 премиум-сегмента</a:t>
            </a:r>
          </a:p>
          <a:p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Фармацевтические и косметические </a:t>
            </a:r>
            <a:r>
              <a:rPr lang="ru-RU" sz="2000" b="1" dirty="0" err="1">
                <a:solidFill>
                  <a:schemeClr val="tx2"/>
                </a:solidFill>
                <a:latin typeface="Montserrat SemiBold" pitchFamily="2" charset="0"/>
              </a:rPr>
              <a:t>компании,массовый</a:t>
            </a:r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 потребитель.</a:t>
            </a:r>
          </a:p>
          <a:p>
            <a:endParaRPr lang="en-US" sz="2000" b="1" dirty="0">
              <a:solidFill>
                <a:schemeClr val="tx2"/>
              </a:solidFill>
              <a:latin typeface="Montserrat SemiBold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30600" y="971582"/>
            <a:ext cx="808266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tx2"/>
                </a:solidFill>
                <a:latin typeface="KORATAKI-LIGHT" panose="02000405000000020004" pitchFamily="2" charset="0"/>
              </a:rPr>
              <a:t>ПОТРЕБИТЕЛЬСКИЕ </a:t>
            </a:r>
          </a:p>
          <a:p>
            <a:r>
              <a:rPr lang="ru-RU" sz="3200" b="1" dirty="0">
                <a:solidFill>
                  <a:schemeClr val="tx2"/>
                </a:solidFill>
                <a:latin typeface="KORATAKI-LIGHT" panose="02000405000000020004" pitchFamily="2" charset="0"/>
              </a:rPr>
              <a:t>СЕГМЕНТЫ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30600" y="4276494"/>
            <a:ext cx="7576656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2. Ценностное предложение: 100% экологически чистое сырье без </a:t>
            </a:r>
            <a:r>
              <a:rPr lang="ru-RU" sz="2000" b="1" dirty="0" err="1">
                <a:solidFill>
                  <a:schemeClr val="tx2"/>
                </a:solidFill>
                <a:latin typeface="Montserrat SemiBold" pitchFamily="2" charset="0"/>
              </a:rPr>
              <a:t>патогенов,cтабильные</a:t>
            </a:r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 поставки независимо от сезона ,</a:t>
            </a:r>
            <a:r>
              <a:rPr lang="ru-RU" sz="2000" b="1" dirty="0" err="1">
                <a:solidFill>
                  <a:schemeClr val="tx2"/>
                </a:solidFill>
                <a:latin typeface="Montserrat SemiBold" pitchFamily="2" charset="0"/>
              </a:rPr>
              <a:t>cнижение</a:t>
            </a:r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 логистических издержек,</a:t>
            </a:r>
          </a:p>
          <a:p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уникальное предложение на рынке растений.</a:t>
            </a:r>
            <a:endParaRPr lang="en-US" sz="2000" b="1" dirty="0">
              <a:solidFill>
                <a:schemeClr val="tx2"/>
              </a:solidFill>
              <a:latin typeface="Montserrat SemiBold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8166" y="2839109"/>
            <a:ext cx="7072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Montserrat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5</a:t>
            </a:r>
            <a:endParaRPr lang="en-US" sz="7200" dirty="0">
              <a:solidFill>
                <a:schemeClr val="bg1"/>
              </a:solidFill>
              <a:latin typeface="Montserrat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03850" y="2813447"/>
            <a:ext cx="6230678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1. Целевой рынок: Рынок банановой продукции и специализированного растительного сырья в России</a:t>
            </a:r>
            <a:r>
              <a:rPr lang="en-US" sz="2000" b="1" dirty="0">
                <a:solidFill>
                  <a:schemeClr val="tx2"/>
                </a:solidFill>
                <a:latin typeface="Montserrat SemiBold" pitchFamily="2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03850" y="1113831"/>
            <a:ext cx="35269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chemeClr val="tx2"/>
                </a:solidFill>
                <a:latin typeface="KORATAKI-LIGHT" panose="02000405000000020004" pitchFamily="2" charset="0"/>
              </a:rPr>
              <a:t>РЫНОК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03850" y="4357343"/>
            <a:ext cx="7671017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2. Объем </a:t>
            </a:r>
            <a:r>
              <a:rPr lang="ru-RU" sz="2000" b="1" dirty="0" err="1">
                <a:solidFill>
                  <a:schemeClr val="tx2"/>
                </a:solidFill>
                <a:latin typeface="Montserrat SemiBold" pitchFamily="2" charset="0"/>
              </a:rPr>
              <a:t>рынка:Объем</a:t>
            </a:r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 импорта бананов: 1,2 млн тонн/год (∼950 млн $).Потенциальный объем рынка рассады: 5-7 млн растений/</a:t>
            </a:r>
            <a:r>
              <a:rPr lang="ru-RU" sz="2000" b="1" dirty="0" err="1">
                <a:solidFill>
                  <a:schemeClr val="tx2"/>
                </a:solidFill>
                <a:latin typeface="Montserrat SemiBold" pitchFamily="2" charset="0"/>
              </a:rPr>
              <a:t>год.Рынок</a:t>
            </a:r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 экологически чистого сырья для пищепрома: ∼200 млн $/год</a:t>
            </a:r>
            <a:r>
              <a:rPr lang="en-US" sz="2000" b="1" dirty="0">
                <a:solidFill>
                  <a:schemeClr val="tx2"/>
                </a:solidFill>
                <a:latin typeface="Montserrat SemiBold" pitchFamily="2" charset="0"/>
              </a:rPr>
              <a:t>.</a:t>
            </a:r>
            <a:endParaRPr lang="ru-RU" sz="2000" b="1" dirty="0">
              <a:solidFill>
                <a:schemeClr val="tx2"/>
              </a:solidFill>
              <a:latin typeface="Montserrat SemiBold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5527" y="3827173"/>
            <a:ext cx="7473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Montserrat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6</a:t>
            </a:r>
            <a:endParaRPr lang="en-US" sz="7200" dirty="0">
              <a:solidFill>
                <a:schemeClr val="bg1"/>
              </a:solidFill>
              <a:latin typeface="Montserrat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50805" y="206016"/>
            <a:ext cx="7895657" cy="9750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4000" b="1" dirty="0">
                <a:solidFill>
                  <a:schemeClr val="tx2"/>
                </a:solidFill>
                <a:latin typeface="KORATAKI-LIGHT" panose="02000405000000020004" pitchFamily="2" charset="0"/>
              </a:rPr>
              <a:t>КОНКУРЕНТЫ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50805" y="1605083"/>
            <a:ext cx="7624527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Опишите, какие похожие решения уже есть на рынке и попытайтесь дать сравнительную характеристику их проекта (продукта) и вашего</a:t>
            </a:r>
            <a:endParaRPr lang="en-US" sz="2000" b="1" dirty="0">
              <a:solidFill>
                <a:schemeClr val="tx2"/>
              </a:solidFill>
              <a:latin typeface="Montserrat SemiBold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018073" y="2528785"/>
            <a:ext cx="8335924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1. Конкурент: «</a:t>
            </a:r>
            <a:r>
              <a:rPr lang="ru-RU" sz="2000" b="1" dirty="0" err="1">
                <a:solidFill>
                  <a:schemeClr val="tx2"/>
                </a:solidFill>
                <a:latin typeface="Montserrat SemiBold" pitchFamily="2" charset="0"/>
              </a:rPr>
              <a:t>Агропищепром</a:t>
            </a:r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» — научно-производственный центр, учёные которого создали мичуринские бананы. </a:t>
            </a:r>
            <a:endParaRPr lang="en-US" b="1" dirty="0">
              <a:solidFill>
                <a:schemeClr val="tx2"/>
              </a:solidFill>
              <a:latin typeface="Montserrat SemiBold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018073" y="3452115"/>
            <a:ext cx="707065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2. ПРОДУКТ </a:t>
            </a:r>
            <a:r>
              <a:rPr lang="ru-RU" b="1" dirty="0">
                <a:solidFill>
                  <a:schemeClr val="tx2"/>
                </a:solidFill>
                <a:latin typeface="Montserrat SemiBold" pitchFamily="2" charset="0"/>
              </a:rPr>
              <a:t>(мичуринские бананы</a:t>
            </a:r>
            <a:r>
              <a:rPr lang="en-US" b="1" dirty="0">
                <a:solidFill>
                  <a:schemeClr val="tx2"/>
                </a:solidFill>
                <a:latin typeface="Montserrat SemiBold" pitchFamily="2" charset="0"/>
              </a:rPr>
              <a:t>).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01335" y="3757384"/>
            <a:ext cx="7590661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3. Выведение морозоустойчивых сортов бананов методом </a:t>
            </a:r>
            <a:r>
              <a:rPr lang="ru-RU" sz="2000" b="1" dirty="0" err="1">
                <a:solidFill>
                  <a:schemeClr val="tx2"/>
                </a:solidFill>
                <a:latin typeface="Montserrat SemiBold" pitchFamily="2" charset="0"/>
              </a:rPr>
              <a:t>селекции,традиционное</a:t>
            </a:r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 выращивание в открытом грунте с укрытием на зиму</a:t>
            </a:r>
          </a:p>
          <a:p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Ориентация на садоводов-любителей и </a:t>
            </a:r>
            <a:r>
              <a:rPr lang="ru-RU" sz="2000" b="1" dirty="0" err="1">
                <a:solidFill>
                  <a:schemeClr val="tx2"/>
                </a:solidFill>
                <a:latin typeface="Montserrat SemiBold" pitchFamily="2" charset="0"/>
              </a:rPr>
              <a:t>дачников,сезонность</a:t>
            </a:r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 выращивания (только в теплый период),отсутствие технологии </a:t>
            </a:r>
            <a:r>
              <a:rPr lang="ru-RU" sz="2000" b="1" dirty="0" err="1">
                <a:solidFill>
                  <a:schemeClr val="tx2"/>
                </a:solidFill>
                <a:latin typeface="Montserrat SemiBold" pitchFamily="2" charset="0"/>
              </a:rPr>
              <a:t>микроклонирования</a:t>
            </a:r>
            <a:endParaRPr lang="ru-RU" sz="2000" b="1" dirty="0">
              <a:solidFill>
                <a:schemeClr val="tx2"/>
              </a:solidFill>
              <a:latin typeface="Montserrat SemiBold" pitchFamily="2" charset="0"/>
            </a:endParaRPr>
          </a:p>
          <a:p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Продукция доступна только в виде саженцев</a:t>
            </a:r>
            <a:endParaRPr lang="en-US" b="1" dirty="0">
              <a:solidFill>
                <a:schemeClr val="tx2"/>
              </a:solidFill>
              <a:latin typeface="Montserrat SemiBold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01335" y="5917913"/>
            <a:ext cx="8078185" cy="12003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4. Круглогодичное </a:t>
            </a:r>
            <a:r>
              <a:rPr lang="ru-RU" sz="2000" b="1" dirty="0" err="1">
                <a:solidFill>
                  <a:schemeClr val="tx2"/>
                </a:solidFill>
                <a:latin typeface="Montserrat SemiBold" pitchFamily="2" charset="0"/>
              </a:rPr>
              <a:t>производство,широкая</a:t>
            </a:r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 сфера </a:t>
            </a:r>
            <a:r>
              <a:rPr lang="ru-RU" sz="2000" b="1" dirty="0" err="1">
                <a:solidFill>
                  <a:schemeClr val="tx2"/>
                </a:solidFill>
                <a:latin typeface="Montserrat SemiBold" pitchFamily="2" charset="0"/>
              </a:rPr>
              <a:t>применения,создание</a:t>
            </a:r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 нового рыночного сегмента продажи </a:t>
            </a:r>
            <a:r>
              <a:rPr lang="ru-RU" sz="2000" b="1" dirty="0" err="1">
                <a:solidFill>
                  <a:schemeClr val="tx2"/>
                </a:solidFill>
                <a:latin typeface="Montserrat SemiBold" pitchFamily="2" charset="0"/>
              </a:rPr>
              <a:t>бананов,снижение</a:t>
            </a:r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 зависимости.</a:t>
            </a:r>
          </a:p>
          <a:p>
            <a:endParaRPr lang="en-US" b="1" dirty="0">
              <a:solidFill>
                <a:schemeClr val="tx2"/>
              </a:solidFill>
              <a:latin typeface="Montserrat SemiBold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77746" y="4798976"/>
            <a:ext cx="7280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Montserrat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7</a:t>
            </a:r>
            <a:endParaRPr lang="en-US" sz="7200" dirty="0">
              <a:solidFill>
                <a:schemeClr val="bg1"/>
              </a:solidFill>
              <a:latin typeface="Montserrat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87330" y="891593"/>
            <a:ext cx="9035803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3600" b="1" dirty="0">
                <a:solidFill>
                  <a:schemeClr val="tx2"/>
                </a:solidFill>
                <a:latin typeface="KORATAKI-LIGHT" panose="02000405000000020004" pitchFamily="2" charset="0"/>
              </a:rPr>
              <a:t>КАЛЕНДАРНЫЙ ПЛАН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87329" y="1413664"/>
            <a:ext cx="9035803" cy="52322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Примерный календарный план с минимальными сроками выполнения.</a:t>
            </a:r>
          </a:p>
          <a:p>
            <a:endParaRPr lang="ru-RU" sz="2000" b="1" dirty="0">
              <a:solidFill>
                <a:schemeClr val="tx2"/>
              </a:solidFill>
              <a:latin typeface="Montserrat SemiBold" pitchFamily="2" charset="0"/>
            </a:endParaRPr>
          </a:p>
          <a:p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Этап 1: Подготовительный (1-2 месяц)</a:t>
            </a:r>
          </a:p>
          <a:p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Разработка и отладка </a:t>
            </a:r>
            <a:r>
              <a:rPr lang="ru-RU" sz="2000" b="1" dirty="0" err="1">
                <a:solidFill>
                  <a:schemeClr val="tx2"/>
                </a:solidFill>
                <a:latin typeface="Montserrat SemiBold" pitchFamily="2" charset="0"/>
              </a:rPr>
              <a:t>микроклонирования</a:t>
            </a:r>
            <a:endParaRPr lang="ru-RU" sz="2000" b="1" dirty="0">
              <a:solidFill>
                <a:schemeClr val="tx2"/>
              </a:solidFill>
              <a:latin typeface="Montserrat SemiBold" pitchFamily="2" charset="0"/>
            </a:endParaRPr>
          </a:p>
          <a:p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Подбор оптимальных питательных сред и условий стерилизации</a:t>
            </a:r>
          </a:p>
          <a:p>
            <a:endParaRPr lang="ru-RU" sz="2000" b="1" dirty="0">
              <a:solidFill>
                <a:schemeClr val="tx2"/>
              </a:solidFill>
              <a:latin typeface="Montserrat SemiBold" pitchFamily="2" charset="0"/>
            </a:endParaRPr>
          </a:p>
          <a:p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Этап 2: Экспериментальный (2-4 месяц)</a:t>
            </a:r>
          </a:p>
          <a:p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Введение </a:t>
            </a:r>
            <a:r>
              <a:rPr lang="ru-RU" sz="2000" b="1" dirty="0" err="1">
                <a:solidFill>
                  <a:schemeClr val="tx2"/>
                </a:solidFill>
                <a:latin typeface="Montserrat SemiBold" pitchFamily="2" charset="0"/>
              </a:rPr>
              <a:t>эксплантов</a:t>
            </a:r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 в культуру </a:t>
            </a:r>
            <a:r>
              <a:rPr lang="ru-RU" sz="2000" b="1" dirty="0" err="1">
                <a:solidFill>
                  <a:schemeClr val="tx2"/>
                </a:solidFill>
                <a:latin typeface="Montserrat SemiBold" pitchFamily="2" charset="0"/>
              </a:rPr>
              <a:t>in</a:t>
            </a:r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Montserrat SemiBold" pitchFamily="2" charset="0"/>
              </a:rPr>
              <a:t>vitro</a:t>
            </a:r>
            <a:endParaRPr lang="ru-RU" sz="2000" b="1" dirty="0">
              <a:solidFill>
                <a:schemeClr val="tx2"/>
              </a:solidFill>
              <a:latin typeface="Montserrat SemiBold" pitchFamily="2" charset="0"/>
            </a:endParaRPr>
          </a:p>
          <a:p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Отработка этапов мультипликации и укоренения</a:t>
            </a:r>
          </a:p>
          <a:p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Адаптация растений к нестерильным условиям</a:t>
            </a:r>
          </a:p>
          <a:p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Оценка жизнеспособности и качества </a:t>
            </a:r>
            <a:r>
              <a:rPr lang="ru-RU" sz="2000" b="1" dirty="0" err="1">
                <a:solidFill>
                  <a:schemeClr val="tx2"/>
                </a:solidFill>
                <a:latin typeface="Montserrat SemiBold" pitchFamily="2" charset="0"/>
              </a:rPr>
              <a:t>регенерантов</a:t>
            </a:r>
            <a:endParaRPr lang="ru-RU" sz="2000" b="1" dirty="0">
              <a:solidFill>
                <a:schemeClr val="tx2"/>
              </a:solidFill>
              <a:latin typeface="Montserrat SemiBold" pitchFamily="2" charset="0"/>
            </a:endParaRPr>
          </a:p>
          <a:p>
            <a:endParaRPr lang="ru-RU" sz="2000" b="1" dirty="0">
              <a:solidFill>
                <a:schemeClr val="tx2"/>
              </a:solidFill>
              <a:latin typeface="Montserrat SemiBold" pitchFamily="2" charset="0"/>
            </a:endParaRPr>
          </a:p>
          <a:p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Этап 3: Аналитический (4-6 месяц)</a:t>
            </a:r>
          </a:p>
          <a:p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Обработка полученных данных</a:t>
            </a:r>
          </a:p>
          <a:p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Разработка технологии для коммерциализации</a:t>
            </a:r>
          </a:p>
          <a:p>
            <a:r>
              <a:rPr lang="ru-RU" sz="2000" b="1" dirty="0">
                <a:solidFill>
                  <a:schemeClr val="tx2"/>
                </a:solidFill>
                <a:latin typeface="Montserrat SemiBold" pitchFamily="2" charset="0"/>
              </a:rPr>
              <a:t>Подготовка предварительного проекта.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87" y="-1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64387" y="986318"/>
            <a:ext cx="554804" cy="98631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64387" y="1972637"/>
            <a:ext cx="554804" cy="986319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64387" y="2958956"/>
            <a:ext cx="554804" cy="98631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64387" y="3945275"/>
            <a:ext cx="554804" cy="98631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64387" y="4931594"/>
            <a:ext cx="554804" cy="986319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64387" y="5917913"/>
            <a:ext cx="554804" cy="940087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55304" y="5787040"/>
            <a:ext cx="7729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dirty="0">
                <a:solidFill>
                  <a:schemeClr val="bg1"/>
                </a:solidFill>
                <a:latin typeface="Montserrat" pitchFamily="2" charset="0"/>
                <a:ea typeface="Open Sans" panose="020B0606030504020204" pitchFamily="34" charset="0"/>
                <a:cs typeface="Gotham Pro Medium" panose="02000603030000020004" pitchFamily="2" charset="0"/>
              </a:rPr>
              <a:t>8</a:t>
            </a:r>
            <a:endParaRPr lang="en-US" sz="7200" dirty="0">
              <a:solidFill>
                <a:schemeClr val="bg1"/>
              </a:solidFill>
              <a:latin typeface="Montserrat" pitchFamily="2" charset="0"/>
              <a:ea typeface="Open Sans" panose="020B0606030504020204" pitchFamily="34" charset="0"/>
              <a:cs typeface="Gotham Pro Medium" panose="02000603030000020004" pitchFamily="2" charset="0"/>
            </a:endParaRPr>
          </a:p>
        </p:txBody>
      </p:sp>
      <p:sp>
        <p:nvSpPr>
          <p:cNvPr id="23" name="TextBox 37"/>
          <p:cNvSpPr txBox="1"/>
          <p:nvPr/>
        </p:nvSpPr>
        <p:spPr>
          <a:xfrm>
            <a:off x="1511612" y="665988"/>
            <a:ext cx="8798302" cy="942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74"/>
              </a:lnSpc>
            </a:pPr>
            <a:r>
              <a:rPr lang="ru-RU" sz="3600" b="1" dirty="0">
                <a:solidFill>
                  <a:schemeClr val="tx2"/>
                </a:solidFill>
                <a:latin typeface="KORATAKI-LIGHT" panose="02000405000000020004" pitchFamily="2" charset="0"/>
              </a:rPr>
              <a:t>КОМАНДА ПРОЕКТА</a:t>
            </a:r>
            <a:endParaRPr lang="en-US" sz="3600" b="1" dirty="0">
              <a:solidFill>
                <a:schemeClr val="tx2"/>
              </a:solidFill>
              <a:latin typeface="KORATAKI-LIGHT" panose="02000405000000020004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115304" y="2572103"/>
            <a:ext cx="1998921" cy="2009554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1153666" y="2483076"/>
            <a:ext cx="1998921" cy="2009554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4448059" y="2492342"/>
            <a:ext cx="1998921" cy="2009554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718661" y="3408609"/>
            <a:ext cx="79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Montserrat SemiBold" pitchFamily="2" charset="0"/>
              </a:rPr>
              <a:t>фото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57023" y="3319582"/>
            <a:ext cx="79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Montserrat SemiBold" pitchFamily="2" charset="0"/>
              </a:rPr>
              <a:t>фото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77241" y="3320381"/>
            <a:ext cx="79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Montserrat SemiBold" pitchFamily="2" charset="0"/>
              </a:rPr>
              <a:t>фото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107522" y="4698536"/>
            <a:ext cx="4041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Montserrat SemiBold" pitchFamily="2" charset="0"/>
              </a:rPr>
              <a:t>Ларионов Максим Викторович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8782" y="4663229"/>
            <a:ext cx="37160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Montserrat SemiBold" pitchFamily="2" charset="0"/>
              </a:rPr>
              <a:t>Беспалов Антон Евгеньевич</a:t>
            </a:r>
          </a:p>
          <a:p>
            <a:r>
              <a:rPr lang="ru-RU" b="1" dirty="0">
                <a:solidFill>
                  <a:schemeClr val="tx2"/>
                </a:solidFill>
                <a:latin typeface="Montserrat SemiBold" pitchFamily="2" charset="0"/>
              </a:rPr>
              <a:t>Лидер команды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321084" y="4662738"/>
            <a:ext cx="37802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Montserrat SemiBold" pitchFamily="2" charset="0"/>
              </a:rPr>
              <a:t>Серёгин Никита Алексеевич</a:t>
            </a:r>
          </a:p>
          <a:p>
            <a:r>
              <a:rPr lang="ru-RU" b="1" dirty="0">
                <a:solidFill>
                  <a:schemeClr val="tx2"/>
                </a:solidFill>
                <a:latin typeface="Montserrat SemiBold" pitchFamily="2" charset="0"/>
              </a:rPr>
              <a:t>Член команды</a:t>
            </a:r>
          </a:p>
          <a:p>
            <a:endParaRPr lang="ru-RU" b="1" dirty="0">
              <a:solidFill>
                <a:schemeClr val="tx2"/>
              </a:solidFill>
              <a:latin typeface="Montserrat SemiBold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147207" y="5134918"/>
            <a:ext cx="16658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  <a:latin typeface="Montserrat SemiBold" pitchFamily="2" charset="0"/>
              </a:rPr>
              <a:t>Координатор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08420" y="5312538"/>
            <a:ext cx="21002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  <a:latin typeface="Montserrat SemiBold" pitchFamily="2" charset="0"/>
              </a:rPr>
              <a:t>РОСБИОТЕХ </a:t>
            </a:r>
          </a:p>
          <a:p>
            <a:r>
              <a:rPr lang="ru-RU" sz="1600" b="1" dirty="0">
                <a:solidFill>
                  <a:schemeClr val="tx2"/>
                </a:solidFill>
                <a:latin typeface="Montserrat SemiBold" pitchFamily="2" charset="0"/>
              </a:rPr>
              <a:t>22о-060301-БМ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21084" y="5306676"/>
            <a:ext cx="24416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  <a:latin typeface="Montserrat SemiBold" pitchFamily="2" charset="0"/>
              </a:rPr>
              <a:t>ФГБОУ ВО</a:t>
            </a:r>
            <a:r>
              <a:rPr lang="en-US" sz="1600" b="1" dirty="0">
                <a:solidFill>
                  <a:schemeClr val="tx2"/>
                </a:solidFill>
                <a:latin typeface="Montserrat SemiBold" pitchFamily="2" charset="0"/>
              </a:rPr>
              <a:t> </a:t>
            </a:r>
          </a:p>
          <a:p>
            <a:r>
              <a:rPr lang="ru-RU" sz="1600" b="1" dirty="0">
                <a:solidFill>
                  <a:schemeClr val="tx2"/>
                </a:solidFill>
                <a:latin typeface="Montserrat SemiBold" pitchFamily="2" charset="0"/>
              </a:rPr>
              <a:t>4-1 (ЭИС 4-1).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133806" y="5504250"/>
            <a:ext cx="21002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tx2"/>
                </a:solidFill>
                <a:latin typeface="Montserrat SemiBold" pitchFamily="2" charset="0"/>
              </a:rPr>
              <a:t>Lieder ID 7343608</a:t>
            </a:r>
            <a:endParaRPr lang="ru-RU" sz="1600" b="1" dirty="0">
              <a:solidFill>
                <a:schemeClr val="tx2"/>
              </a:solidFill>
              <a:latin typeface="Montserrat SemiBold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08420" y="5897313"/>
            <a:ext cx="21210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tx2"/>
                </a:solidFill>
                <a:latin typeface="Montserrat SemiBold" pitchFamily="2" charset="0"/>
              </a:rPr>
              <a:t>Lieder ID 7007204</a:t>
            </a:r>
            <a:endParaRPr lang="ru-RU" sz="1600" b="1" dirty="0">
              <a:solidFill>
                <a:schemeClr val="tx2"/>
              </a:solidFill>
              <a:latin typeface="Montserrat SemiBold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321084" y="5892940"/>
            <a:ext cx="20746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tx2"/>
                </a:solidFill>
                <a:latin typeface="Montserrat SemiBold" pitchFamily="2" charset="0"/>
              </a:rPr>
              <a:t>Lieder ID 4158880</a:t>
            </a:r>
          </a:p>
          <a:p>
            <a:endParaRPr lang="ru-RU" sz="1600" b="1" dirty="0">
              <a:solidFill>
                <a:schemeClr val="tx2"/>
              </a:solidFill>
              <a:latin typeface="Montserrat SemiBold" pitchFamily="2" charset="0"/>
            </a:endParaRPr>
          </a:p>
        </p:txBody>
      </p:sp>
      <p:pic>
        <p:nvPicPr>
          <p:cNvPr id="2078" name="Picture 30">
            <a:extLst>
              <a:ext uri="{FF2B5EF4-FFF2-40B4-BE49-F238E27FC236}">
                <a16:creationId xmlns:a16="http://schemas.microsoft.com/office/drawing/2014/main" id="{E6610D22-8C15-E2B6-D7B6-1C57EA15D3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286" y="2571882"/>
            <a:ext cx="2012940" cy="2059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>
            <a:extLst>
              <a:ext uri="{FF2B5EF4-FFF2-40B4-BE49-F238E27FC236}">
                <a16:creationId xmlns:a16="http://schemas.microsoft.com/office/drawing/2014/main" id="{C08F9BA3-2650-055D-D08B-0F3428130B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4" b="6946"/>
          <a:stretch>
            <a:fillRect/>
          </a:stretch>
        </p:blipFill>
        <p:spPr bwMode="auto">
          <a:xfrm>
            <a:off x="1431875" y="2478703"/>
            <a:ext cx="1475551" cy="200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2" name="Picture 34">
            <a:extLst>
              <a:ext uri="{FF2B5EF4-FFF2-40B4-BE49-F238E27FC236}">
                <a16:creationId xmlns:a16="http://schemas.microsoft.com/office/drawing/2014/main" id="{FF9B20DB-95C7-7685-13E6-F75A9637D1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513" y="2478703"/>
            <a:ext cx="2023193" cy="2023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3735" y="0"/>
            <a:ext cx="2714464" cy="2702011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3736" y="2834286"/>
            <a:ext cx="2714464" cy="2495547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4586577" y="5138942"/>
            <a:ext cx="7242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tx2"/>
                </a:solidFill>
                <a:latin typeface="Montserrat" pitchFamily="2" charset="0"/>
              </a:rPr>
              <a:t>@ </a:t>
            </a:r>
            <a:r>
              <a:rPr lang="en-GB" sz="3600" dirty="0" err="1">
                <a:solidFill>
                  <a:schemeClr val="tx2"/>
                </a:solidFill>
                <a:latin typeface="Montserrat" pitchFamily="2" charset="0"/>
              </a:rPr>
              <a:t>startup_foodnet</a:t>
            </a:r>
            <a:endParaRPr lang="ru-RU" sz="3600" dirty="0">
              <a:solidFill>
                <a:schemeClr val="tx2"/>
              </a:solidFill>
              <a:latin typeface="Montserrat" pitchFamily="2" charset="0"/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44067" y="775380"/>
            <a:ext cx="2454372" cy="1087287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0" y="5462108"/>
            <a:ext cx="2714464" cy="138835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Google Shape;57;p12" descr="E:\-=Tanya=-\2035 Работа\-=Айдентика 2035=-\лого университета\Univer20_35_RGB_white.emf"/>
          <p:cNvPicPr preferRelativeResize="0"/>
          <p:nvPr/>
        </p:nvPicPr>
        <p:blipFill rotWithShape="1">
          <a:blip r:embed="rId3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832501" y="5987568"/>
            <a:ext cx="1049462" cy="545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094269" y="1351005"/>
            <a:ext cx="3298616" cy="329861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1389</TotalTime>
  <Pages>0</Pages>
  <Words>532</Words>
  <Characters>0</Characters>
  <Application>Microsoft Office PowerPoint</Application>
  <DocSecurity>0</DocSecurity>
  <PresentationFormat>Широкоэкранный</PresentationFormat>
  <Lines>0</Lines>
  <Paragraphs>79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KORATAKI-LIGHT</vt:lpstr>
      <vt:lpstr>Montserrat</vt:lpstr>
      <vt:lpstr>Montserrat 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CharactersWithSpaces>0</CharactersWithSpaces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Михаил Груздев</dc:creator>
  <cp:keywords/>
  <dc:description/>
  <cp:lastModifiedBy>Антон Беспалов</cp:lastModifiedBy>
  <cp:revision>32</cp:revision>
  <dcterms:created xsi:type="dcterms:W3CDTF">2023-10-28T09:28:14Z</dcterms:created>
  <dcterms:modified xsi:type="dcterms:W3CDTF">2025-10-25T21:53:55Z</dcterms:modified>
  <cp:category/>
  <dc:identifier/>
  <cp:contentStatus/>
  <dc:language/>
  <cp:version/>
</cp:coreProperties>
</file>