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75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395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683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44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850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173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55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166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01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566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28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E27A6-1176-4C3A-AF47-CC6F4783953A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8E121-5357-45D4-8F4E-A758C40EB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37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924944"/>
            <a:ext cx="6400800" cy="3096344"/>
          </a:xfrm>
        </p:spPr>
        <p:txBody>
          <a:bodyPr>
            <a:normAutofit fontScale="55000" lnSpcReduction="20000"/>
          </a:bodyPr>
          <a:lstStyle/>
          <a:p>
            <a:r>
              <a:rPr lang="ru-RU" sz="7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Авто-Портал</a:t>
            </a:r>
          </a:p>
          <a:p>
            <a:r>
              <a:rPr lang="ru-RU" sz="8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автомойка грузовых автомобилей сезонного обслуживания </a:t>
            </a:r>
          </a:p>
          <a:p>
            <a:endParaRPr lang="ru-RU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avatars.mds.yandex.net/i?id=1b41ec7e8494b3fea352b80f1375f7bd1bcf92ab-562476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20688"/>
            <a:ext cx="4572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091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мобильная мой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115" y="1844824"/>
            <a:ext cx="33337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47667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Актуальность проекта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8830" y="1196752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автомойка грузовых автомобилей сезонного обслуживания Авто-Портал  -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по услугам мойки крупногабаритной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в весенне-осеннем периоде при увеличенном грузообороте города Омск.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38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7da1557ecca8c806fdc7694ea50b14c2e23175d5-8000733-images-thumbs&amp;ref=rim&amp;n=33&amp;w=218&amp;h=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437112"/>
            <a:ext cx="20764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1947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Проблема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394692"/>
            <a:ext cx="903649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Самостоятельно </a:t>
            </a:r>
            <a:r>
              <a:rPr lang="ru-RU" b="1" dirty="0" smtClean="0"/>
              <a:t>помыть </a:t>
            </a:r>
            <a:r>
              <a:rPr lang="ru-RU" b="1" dirty="0"/>
              <a:t>грузовик - сложная задача.</a:t>
            </a:r>
          </a:p>
          <a:p>
            <a:pPr algn="just"/>
            <a:r>
              <a:rPr lang="ru-RU" dirty="0"/>
              <a:t> </a:t>
            </a:r>
          </a:p>
          <a:p>
            <a:pPr algn="just"/>
            <a:r>
              <a:rPr lang="ru-RU" b="1" dirty="0"/>
              <a:t>Сохранение имиджа компании.</a:t>
            </a:r>
          </a:p>
          <a:p>
            <a:pPr algn="just"/>
            <a:r>
              <a:rPr lang="ru-RU" dirty="0"/>
              <a:t>Для многих компаний, особенно тех, которые работают в сфере логистики и перевозок, имидж очень важен. Чистые грузовые автомобили не только повышают профессиональный вид компании, но и могут привлекать новых клиентов.</a:t>
            </a:r>
          </a:p>
          <a:p>
            <a:pPr algn="just"/>
            <a:r>
              <a:rPr lang="ru-RU" dirty="0"/>
              <a:t> </a:t>
            </a:r>
          </a:p>
          <a:p>
            <a:pPr algn="just"/>
            <a:r>
              <a:rPr lang="ru-RU" b="1" dirty="0"/>
              <a:t>Экономия времени и увеличение производительности.</a:t>
            </a:r>
          </a:p>
          <a:p>
            <a:pPr algn="just"/>
            <a:r>
              <a:rPr lang="ru-RU" dirty="0"/>
              <a:t>При использовании автомойки для грузовых автомобилей, водители могут быстро и эффективно очистить свои транспортные средства. Это позволяет сократить время, которое требуется на ручную мойку, и увеличить производительность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Экономия воды и энергии.</a:t>
            </a:r>
          </a:p>
          <a:p>
            <a:pPr algn="just"/>
            <a:r>
              <a:rPr lang="ru-RU" dirty="0"/>
              <a:t>Многие автомойки для грузовых автомобилей используют системы рециркуляции воды, которые позволяют сократить расход воды и энергии, необходимой для ее нагрева. Это экономит ресурсы и снижает затраты на эксплуатацию автомойки.</a:t>
            </a:r>
          </a:p>
          <a:p>
            <a:pPr algn="just"/>
            <a:r>
              <a:rPr lang="ru-RU" dirty="0"/>
              <a:t> </a:t>
            </a:r>
          </a:p>
          <a:p>
            <a:pPr algn="just"/>
            <a:r>
              <a:rPr lang="ru-RU" b="1" dirty="0"/>
              <a:t>Улучшение безопасности.</a:t>
            </a:r>
          </a:p>
          <a:p>
            <a:pPr algn="just"/>
            <a:r>
              <a:rPr lang="ru-RU" dirty="0"/>
              <a:t>Чистые транспортные средства улучшают безопасность на дорогах, так как водители лучше видят окружающую обстановку и другие автомобили. Кроме того, регулярная мойка грузовых автомобилей помогает поддерживать в хорошем состоянии тормозные системы и другие элементы транспортных средств, что также повышает безопасность на дороге.</a:t>
            </a:r>
          </a:p>
        </p:txBody>
      </p:sp>
    </p:spTree>
    <p:extLst>
      <p:ext uri="{BB962C8B-B14F-4D97-AF65-F5344CB8AC3E}">
        <p14:creationId xmlns:p14="http://schemas.microsoft.com/office/powerpoint/2010/main" val="603428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i?id=d50c79eafe17e17fef50fc865cfb09cb-3949642-images-thumbs&amp;ref=rim&amp;n=33&amp;w=200&amp;h=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81790"/>
            <a:ext cx="3456384" cy="248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1947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Решение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5305" y="692696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Мобильной автомойки грузовых автомобилей сезонного обслуживания Авто-Портал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специализированный сервис, предназначенный для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передвижной, автоматической, бесконтактной портальной мойки и использованием  щеток.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действия автомойки в том, пока машина стоит неподвижно, вдоль нее по рельсам передвигается моечный портал. Набор необходимых функций закладывается в специальную программу. Вся процедура занимает не более 10минут.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5304" y="5229200"/>
            <a:ext cx="2182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Сезон использования  апрель-октябрь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2032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947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Рынок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14641" y="31222"/>
            <a:ext cx="4105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Целевой аудиторией </a:t>
            </a:r>
            <a:r>
              <a:rPr lang="ru-RU" sz="2400" dirty="0"/>
              <a:t>являются водители-дальнобойщики, владельцы фур, автобусов, бортовых грузовиков и другой крупногабаритной спецтехники, которой не подойдет обычный бокс для </a:t>
            </a:r>
            <a:r>
              <a:rPr lang="ru-RU" sz="2400" dirty="0" smtClean="0"/>
              <a:t>мытья.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764704"/>
            <a:ext cx="4572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cap="all" dirty="0"/>
              <a:t>В ОМСКОЙ ОБЛАСТИ </a:t>
            </a:r>
            <a:r>
              <a:rPr lang="ru-RU" sz="3200" b="1" cap="all" dirty="0" smtClean="0"/>
              <a:t> в 2023-2024 г. БУДУТ </a:t>
            </a:r>
            <a:r>
              <a:rPr lang="ru-RU" sz="3200" b="1" cap="all" dirty="0"/>
              <a:t>ОТКРЫТЫ ТРИ </a:t>
            </a:r>
            <a:r>
              <a:rPr lang="ru-RU" sz="3200" b="1" cap="all" dirty="0" smtClean="0"/>
              <a:t>КРУПНЫХ  </a:t>
            </a:r>
            <a:r>
              <a:rPr lang="ru-RU" sz="3200" b="1" cap="all" dirty="0"/>
              <a:t>ЛОГИСТИЧЕСКИХ ЦЕНТРА</a:t>
            </a:r>
          </a:p>
          <a:p>
            <a:endParaRPr lang="ru-RU" b="1" cap="all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0932" y="3307922"/>
            <a:ext cx="882148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Грузооборот в Омске </a:t>
            </a:r>
            <a:r>
              <a:rPr lang="ru-RU" sz="4400" dirty="0" smtClean="0"/>
              <a:t>стабильно</a:t>
            </a:r>
          </a:p>
          <a:p>
            <a:pPr algn="ctr"/>
            <a:r>
              <a:rPr lang="ru-RU" sz="4400" smtClean="0"/>
              <a:t>развивается</a:t>
            </a:r>
            <a:r>
              <a:rPr lang="ru-RU" sz="4400" dirty="0" smtClean="0"/>
              <a:t>. Насыщенность рынка – низкая.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00420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i="1" dirty="0"/>
              <a:t>В городе Омск </a:t>
            </a:r>
            <a:r>
              <a:rPr lang="ru-RU" i="1" dirty="0" smtClean="0"/>
              <a:t>контактных 90 </a:t>
            </a:r>
            <a:r>
              <a:rPr lang="ru-RU" i="1" dirty="0"/>
              <a:t>грузовых </a:t>
            </a:r>
            <a:r>
              <a:rPr lang="ru-RU" i="1" dirty="0" smtClean="0"/>
              <a:t>автомоек с большим спросом</a:t>
            </a:r>
            <a:endParaRPr lang="ru-RU" i="1" dirty="0"/>
          </a:p>
        </p:txBody>
      </p:sp>
      <p:pic>
        <p:nvPicPr>
          <p:cNvPr id="8194" name="Picture 2" descr="Автомойка Machine Truck Industry, автомобиль, грузовик, машина, транспортное с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414690"/>
            <a:ext cx="3750939" cy="132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236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947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Бизнес-модель</a:t>
            </a:r>
            <a:endParaRPr lang="ru-RU" sz="28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434348"/>
              </p:ext>
            </p:extLst>
          </p:nvPr>
        </p:nvGraphicFramePr>
        <p:xfrm>
          <a:off x="323528" y="577789"/>
          <a:ext cx="8245384" cy="3406140"/>
        </p:xfrm>
        <a:graphic>
          <a:graphicData uri="http://schemas.openxmlformats.org/drawingml/2006/table">
            <a:tbl>
              <a:tblPr firstRow="1" firstCol="1" bandRow="1"/>
              <a:tblGrid>
                <a:gridCol w="6061262"/>
                <a:gridCol w="2184122"/>
              </a:tblGrid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 расходов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Стоимость , тыс.руб.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Портальная мойка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2500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Монтаж мойки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Навес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Открытие ИП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Химические вещества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Прочие расходы (получение разрешений и т.д.)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Вагончик бытовка б\у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Реклама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2740,8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987824" y="105312"/>
            <a:ext cx="503022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расходов на открытие мойки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427168"/>
              </p:ext>
            </p:extLst>
          </p:nvPr>
        </p:nvGraphicFramePr>
        <p:xfrm>
          <a:off x="1691680" y="3992880"/>
          <a:ext cx="5472608" cy="2865120"/>
        </p:xfrm>
        <a:graphic>
          <a:graphicData uri="http://schemas.openxmlformats.org/drawingml/2006/table">
            <a:tbl>
              <a:tblPr firstRow="1" firstCol="1" bandRow="1"/>
              <a:tblGrid>
                <a:gridCol w="2400930"/>
                <a:gridCol w="3071678"/>
              </a:tblGrid>
              <a:tr h="1984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 расходов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Стоимость ,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Свет/Вода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Химические вещества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Заработная плата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6% от доходов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30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Расходные материалы (обслуживание мойки)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Реклама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908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rs.mds.yandex.net/i?id=c5aa50d959c3af9550252ef1637549cebe093ce3-9038954-images-thumbs&amp;ref=rim&amp;n=33&amp;w=231&amp;h=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09120"/>
            <a:ext cx="22002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891814"/>
              </p:ext>
            </p:extLst>
          </p:nvPr>
        </p:nvGraphicFramePr>
        <p:xfrm>
          <a:off x="3347864" y="1268760"/>
          <a:ext cx="5472608" cy="3285744"/>
        </p:xfrm>
        <a:graphic>
          <a:graphicData uri="http://schemas.openxmlformats.org/drawingml/2006/table">
            <a:tbl>
              <a:tblPr firstRow="1" firstCol="1" bandRow="1"/>
              <a:tblGrid>
                <a:gridCol w="2400930"/>
                <a:gridCol w="3071678"/>
              </a:tblGrid>
              <a:tr h="1984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 расходов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Стоимость ,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Свет/Вода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Химические вещества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Заработная плата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6% от доходов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30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Расходные материалы (обслуживание мойки)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Реклама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0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141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139952" y="532483"/>
            <a:ext cx="418588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Текущие расходы в</a:t>
            </a:r>
            <a:r>
              <a:rPr kumimoji="0" lang="en-US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месяц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947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Бизнес-модель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28070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vatars.mds.yandex.net/i?id=ccf8ad59b5bc835a4d551b8d4c9799b8-4570996-images-thumbs&amp;ref=rim&amp;n=33&amp;w=150&amp;h=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797152"/>
            <a:ext cx="1428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06663" y="255825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i="1" dirty="0"/>
              <a:t>Учитывая, что автомойка расположена на «хорошем» месте, где </a:t>
            </a:r>
            <a:r>
              <a:rPr lang="ru-RU" sz="1400" i="1" dirty="0" err="1"/>
              <a:t>пропускаемость</a:t>
            </a:r>
            <a:r>
              <a:rPr lang="ru-RU" sz="1400" i="1" dirty="0"/>
              <a:t> грузовых авто достаточно хорошая, то ожидается обслуживать 10-15 машин за 12ч. Автомойка будет работать круглосуточно, т.е. в сутки 20-30 машин. Одна мойка грузового авто длинною 18 метров составляет 10 мин.</a:t>
            </a:r>
          </a:p>
          <a:p>
            <a:pPr algn="just"/>
            <a:r>
              <a:rPr lang="ru-RU" sz="1400" i="1" dirty="0"/>
              <a:t>20 машин*30 суток*1000 руб.=600 </a:t>
            </a:r>
            <a:r>
              <a:rPr lang="ru-RU" sz="1400" i="1" dirty="0" err="1"/>
              <a:t>тыс.руб</a:t>
            </a:r>
            <a:endParaRPr lang="ru-RU" sz="1400" i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669908"/>
              </p:ext>
            </p:extLst>
          </p:nvPr>
        </p:nvGraphicFramePr>
        <p:xfrm>
          <a:off x="502503" y="2502594"/>
          <a:ext cx="6661785" cy="1502664"/>
        </p:xfrm>
        <a:graphic>
          <a:graphicData uri="http://schemas.openxmlformats.org/drawingml/2006/table">
            <a:tbl>
              <a:tblPr firstRow="1" firstCol="1" bandRow="1"/>
              <a:tblGrid>
                <a:gridCol w="4740910"/>
                <a:gridCol w="1920875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Мойка грузовых авто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600 тыс. руб.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Ежемесячные расходы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-141 тыс. руб.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 и платежи во внебюджетные фонды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-50 тыс. руб.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прибыль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409 тыс. руб.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891752"/>
              </p:ext>
            </p:extLst>
          </p:nvPr>
        </p:nvGraphicFramePr>
        <p:xfrm>
          <a:off x="267559" y="4483806"/>
          <a:ext cx="5626735" cy="2083308"/>
        </p:xfrm>
        <a:graphic>
          <a:graphicData uri="http://schemas.openxmlformats.org/drawingml/2006/table">
            <a:tbl>
              <a:tblPr firstRow="1" firstCol="1" bandRow="1"/>
              <a:tblGrid>
                <a:gridCol w="1430655"/>
                <a:gridCol w="2545080"/>
                <a:gridCol w="1651000"/>
              </a:tblGrid>
              <a:tr h="9369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 окупаемости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Капитальные вложения/ чистая прибыль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2740800/409000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6,7 мес</a:t>
                      </a:r>
                      <a:endParaRPr lang="ru-RU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369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Рентабельность продаж</a:t>
                      </a:r>
                      <a:endParaRPr lang="ru-RU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Чистая прибыль/выручка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409000/600000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68,2%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971600" y="1856263"/>
            <a:ext cx="31559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План доходов и расходов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4081051"/>
            <a:ext cx="3025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Эффективность проекта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28108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Бизнес-модель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2430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8108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Текущие результаты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268760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Идет изучение сайтов производителей автоматических, бесконтактных портальных моек.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Изучается опыт передвижных автоматических, бесконтактных портальных моек.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82765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8108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Команда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412776"/>
            <a:ext cx="3312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ЛИДЕР-МОТОВАТОР команды </a:t>
            </a:r>
            <a:r>
              <a:rPr lang="ru-RU" sz="2800" dirty="0" err="1" smtClean="0"/>
              <a:t>Пыхов</a:t>
            </a:r>
            <a:r>
              <a:rPr lang="ru-RU" sz="2800" dirty="0" smtClean="0"/>
              <a:t> </a:t>
            </a:r>
            <a:r>
              <a:rPr lang="ru-RU" sz="2800" dirty="0"/>
              <a:t>Андрей Дмитриевич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69070" y="3645024"/>
            <a:ext cx="470808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cap="all" dirty="0"/>
              <a:t>Аналитик-стратег</a:t>
            </a:r>
          </a:p>
          <a:p>
            <a:pPr algn="ctr"/>
            <a:r>
              <a:rPr lang="ru-RU" sz="2800" dirty="0" smtClean="0"/>
              <a:t> Клепиков </a:t>
            </a:r>
            <a:r>
              <a:rPr lang="ru-RU" sz="2800" dirty="0"/>
              <a:t>Кирилл Андреевич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47569"/>
            <a:ext cx="3048000" cy="2107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839" y="451836"/>
            <a:ext cx="2654769" cy="252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6219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8108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Планы развития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268760"/>
            <a:ext cx="82089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на всех трассах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регионального или федерального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города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мска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Мобильных автомоек грузовых автомобилей сезонного обслуживания Авто-Портал.</a:t>
            </a:r>
          </a:p>
        </p:txBody>
      </p:sp>
    </p:spTree>
    <p:extLst>
      <p:ext uri="{BB962C8B-B14F-4D97-AF65-F5344CB8AC3E}">
        <p14:creationId xmlns:p14="http://schemas.microsoft.com/office/powerpoint/2010/main" val="2952643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8108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Контакты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97793" y="1450611"/>
            <a:ext cx="6913238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dirty="0" err="1"/>
              <a:t>Пыхов</a:t>
            </a:r>
            <a:r>
              <a:rPr lang="ru-RU" sz="4400" dirty="0"/>
              <a:t> Андрей </a:t>
            </a:r>
            <a:r>
              <a:rPr lang="ru-RU" sz="4400" dirty="0" smtClean="0"/>
              <a:t>Дмитриевич </a:t>
            </a:r>
          </a:p>
          <a:p>
            <a:pPr algn="ctr"/>
            <a:r>
              <a:rPr lang="ru-RU" sz="4400" dirty="0" smtClean="0"/>
              <a:t>студент группы Эб-20Э1  </a:t>
            </a:r>
          </a:p>
          <a:p>
            <a:pPr algn="ctr"/>
            <a:r>
              <a:rPr lang="ru-RU" sz="4400" b="1" dirty="0" smtClean="0"/>
              <a:t>8 913 148 80 15</a:t>
            </a:r>
          </a:p>
          <a:p>
            <a:pPr algn="ctr"/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013861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372</Words>
  <Application>Microsoft Office PowerPoint</Application>
  <PresentationFormat>Экран (4:3)</PresentationFormat>
  <Paragraphs>121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Света</dc:creator>
  <cp:lastModifiedBy>Света</cp:lastModifiedBy>
  <cp:revision>11</cp:revision>
  <dcterms:created xsi:type="dcterms:W3CDTF">2023-11-19T07:04:41Z</dcterms:created>
  <dcterms:modified xsi:type="dcterms:W3CDTF">2023-11-27T02:15:50Z</dcterms:modified>
</cp:coreProperties>
</file>