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0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431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2501384"/>
            <a:ext cx="6370320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561"/>
              </a:lnSpc>
              <a:buNone/>
            </a:pPr>
            <a:r>
              <a:rPr lang="en-US" sz="5249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Adventure Kids Tech</a:t>
            </a:r>
            <a:endParaRPr lang="en-US" sz="5249" dirty="0"/>
          </a:p>
        </p:txBody>
      </p:sp>
      <p:sp>
        <p:nvSpPr>
          <p:cNvPr id="6" name="Text 3"/>
          <p:cNvSpPr/>
          <p:nvPr/>
        </p:nvSpPr>
        <p:spPr>
          <a:xfrm>
            <a:off x="833199" y="3667839"/>
            <a:ext cx="74776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Интерактивная игровая площадка "Adventure Kids Tech" объединяет технологии и приключения для детей. Дети смогут погрузиться в виртуальные миры и использовать новейшие технологии для создания уникальных приключений.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1087993"/>
            <a:ext cx="666750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Актуальность проекта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2226707"/>
            <a:ext cx="5166122" cy="2346365"/>
          </a:xfrm>
          <a:prstGeom prst="roundRect">
            <a:avLst>
              <a:gd name="adj" fmla="val 2841"/>
            </a:avLst>
          </a:prstGeom>
          <a:solidFill>
            <a:srgbClr val="312140"/>
          </a:solidFill>
          <a:ln/>
        </p:spPr>
      </p:sp>
      <p:sp>
        <p:nvSpPr>
          <p:cNvPr id="6" name="Text 4"/>
          <p:cNvSpPr/>
          <p:nvPr/>
        </p:nvSpPr>
        <p:spPr>
          <a:xfrm>
            <a:off x="2260163" y="2448878"/>
            <a:ext cx="40081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Технологический прогресс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2260163" y="2929295"/>
            <a:ext cx="472178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Дети все больше осваивают новые технологии и становятся все более востребованными знатоками в этой области.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6285" y="2226707"/>
            <a:ext cx="5166122" cy="2346365"/>
          </a:xfrm>
          <a:prstGeom prst="roundRect">
            <a:avLst>
              <a:gd name="adj" fmla="val 2841"/>
            </a:avLst>
          </a:prstGeom>
          <a:solidFill>
            <a:srgbClr val="312140"/>
          </a:solidFill>
          <a:ln/>
        </p:spPr>
      </p:sp>
      <p:sp>
        <p:nvSpPr>
          <p:cNvPr id="9" name="Text 7"/>
          <p:cNvSpPr/>
          <p:nvPr/>
        </p:nvSpPr>
        <p:spPr>
          <a:xfrm>
            <a:off x="7648456" y="2448878"/>
            <a:ext cx="45872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Образовательная потребность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7648456" y="2929295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 развитием цифровой экономики, детям требуются знания и навыки в области технологий.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2037993" y="4795242"/>
            <a:ext cx="5166122" cy="2346365"/>
          </a:xfrm>
          <a:prstGeom prst="roundRect">
            <a:avLst>
              <a:gd name="adj" fmla="val 2841"/>
            </a:avLst>
          </a:prstGeom>
          <a:solidFill>
            <a:srgbClr val="312140"/>
          </a:solidFill>
          <a:ln/>
        </p:spPr>
      </p:sp>
      <p:sp>
        <p:nvSpPr>
          <p:cNvPr id="12" name="Text 10"/>
          <p:cNvSpPr/>
          <p:nvPr/>
        </p:nvSpPr>
        <p:spPr>
          <a:xfrm>
            <a:off x="2260163" y="5017413"/>
            <a:ext cx="39319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Уникальное предложение</a:t>
            </a:r>
            <a:endParaRPr lang="en-US" sz="2187" dirty="0"/>
          </a:p>
        </p:txBody>
      </p:sp>
      <p:sp>
        <p:nvSpPr>
          <p:cNvPr id="13" name="Text 11"/>
          <p:cNvSpPr/>
          <p:nvPr/>
        </p:nvSpPr>
        <p:spPr>
          <a:xfrm>
            <a:off x="2260163" y="5497830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Не существует аналогов, объединяющих настолько широкий спектр игровых и образовательных возможностей.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7426285" y="4795242"/>
            <a:ext cx="5166122" cy="2346365"/>
          </a:xfrm>
          <a:prstGeom prst="roundRect">
            <a:avLst>
              <a:gd name="adj" fmla="val 2841"/>
            </a:avLst>
          </a:prstGeom>
          <a:solidFill>
            <a:srgbClr val="312140"/>
          </a:solidFill>
          <a:ln/>
        </p:spPr>
      </p:sp>
      <p:sp>
        <p:nvSpPr>
          <p:cNvPr id="15" name="Text 13"/>
          <p:cNvSpPr/>
          <p:nvPr/>
        </p:nvSpPr>
        <p:spPr>
          <a:xfrm>
            <a:off x="7648456" y="501741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Безопасность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7648456" y="5497830"/>
            <a:ext cx="472178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Мы обеспечиваем безопасность детей на площадке, следим за контентом и предотвращаем доступ к нежелательным материалам.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1085731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Продукт</a:t>
            </a:r>
            <a:endParaRPr lang="en-US" sz="43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993" y="2224445"/>
            <a:ext cx="3295888" cy="203692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37993" y="4539020"/>
            <a:ext cx="22326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Робототехника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5019437"/>
            <a:ext cx="329588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Дети научатся создавать и программировать роботов, развивая навыки инженерии и компьютерного мышления.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7137" y="2224445"/>
            <a:ext cx="3296007" cy="20370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667137" y="4539139"/>
            <a:ext cx="329600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Виртуальная реальность (VR)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667137" y="5366742"/>
            <a:ext cx="329600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Погрузитесь в увлекательные виртуальные миры, где дети могут играть, изучать и взаимодействовать с окружающей средой.</a:t>
            </a:r>
            <a:endParaRPr lang="en-US" sz="1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2224445"/>
            <a:ext cx="3296007" cy="20370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296400" y="4539139"/>
            <a:ext cx="329600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Дополненная реальность (AR)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296400" y="5366742"/>
            <a:ext cx="329600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Игры и задания, объединяющие реальный и виртуальный миры, чтобы расширить образовательный опыт детей.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1762720"/>
            <a:ext cx="824484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Потребительские сегменты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3075027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312140"/>
          </a:solidFill>
          <a:ln/>
        </p:spPr>
      </p:sp>
      <p:sp>
        <p:nvSpPr>
          <p:cNvPr id="6" name="Text 4"/>
          <p:cNvSpPr/>
          <p:nvPr/>
        </p:nvSpPr>
        <p:spPr>
          <a:xfrm>
            <a:off x="2204085" y="3116699"/>
            <a:ext cx="1676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5"/>
          <p:cNvSpPr/>
          <p:nvPr/>
        </p:nvSpPr>
        <p:spPr>
          <a:xfrm>
            <a:off x="2760107" y="3151346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Родители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2760107" y="3631763"/>
            <a:ext cx="264795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Ищущие качественные и развивающие развлекательные мероприятия для детей.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630228" y="3075027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312140"/>
          </a:solidFill>
          <a:ln/>
        </p:spPr>
      </p:sp>
      <p:sp>
        <p:nvSpPr>
          <p:cNvPr id="10" name="Text 8"/>
          <p:cNvSpPr/>
          <p:nvPr/>
        </p:nvSpPr>
        <p:spPr>
          <a:xfrm>
            <a:off x="5796320" y="3116699"/>
            <a:ext cx="1676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9"/>
          <p:cNvSpPr/>
          <p:nvPr/>
        </p:nvSpPr>
        <p:spPr>
          <a:xfrm>
            <a:off x="6352342" y="3151346"/>
            <a:ext cx="2647950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Школы и детские сады</a:t>
            </a:r>
            <a:endParaRPr lang="en-US" sz="2187" dirty="0"/>
          </a:p>
        </p:txBody>
      </p:sp>
      <p:sp>
        <p:nvSpPr>
          <p:cNvPr id="12" name="Text 10"/>
          <p:cNvSpPr/>
          <p:nvPr/>
        </p:nvSpPr>
        <p:spPr>
          <a:xfrm>
            <a:off x="6352342" y="3978950"/>
            <a:ext cx="2647950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 поиске инновационных партнерств и образовательных программ с использованием технологий.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9222462" y="3075027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312140"/>
          </a:solidFill>
          <a:ln/>
        </p:spPr>
      </p:sp>
      <p:sp>
        <p:nvSpPr>
          <p:cNvPr id="14" name="Text 12"/>
          <p:cNvSpPr/>
          <p:nvPr/>
        </p:nvSpPr>
        <p:spPr>
          <a:xfrm>
            <a:off x="9388554" y="3116699"/>
            <a:ext cx="1676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3"/>
          <p:cNvSpPr/>
          <p:nvPr/>
        </p:nvSpPr>
        <p:spPr>
          <a:xfrm>
            <a:off x="9944576" y="3151346"/>
            <a:ext cx="2647950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Туристические агентства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9944576" y="3978950"/>
            <a:ext cx="2647950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Предлагающие туристический продукт, который сочетает в себе развлечение и образование.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1443395"/>
            <a:ext cx="69265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Аналоги и конкуренты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2582108"/>
            <a:ext cx="5166122" cy="1990963"/>
          </a:xfrm>
          <a:prstGeom prst="roundRect">
            <a:avLst>
              <a:gd name="adj" fmla="val 3348"/>
            </a:avLst>
          </a:prstGeom>
          <a:solidFill>
            <a:srgbClr val="312140"/>
          </a:solidFill>
          <a:ln/>
        </p:spPr>
      </p:sp>
      <p:sp>
        <p:nvSpPr>
          <p:cNvPr id="6" name="Text 4"/>
          <p:cNvSpPr/>
          <p:nvPr/>
        </p:nvSpPr>
        <p:spPr>
          <a:xfrm>
            <a:off x="2260163" y="2804279"/>
            <a:ext cx="25298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Игровые центры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2260163" y="3284696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Предлагают развлечения для детей, но не используют технологии и обучающие методики.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6285" y="2582108"/>
            <a:ext cx="5129988" cy="1990963"/>
          </a:xfrm>
          <a:prstGeom prst="roundRect">
            <a:avLst>
              <a:gd name="adj" fmla="val 3348"/>
            </a:avLst>
          </a:prstGeom>
          <a:solidFill>
            <a:srgbClr val="312140"/>
          </a:solidFill>
          <a:ln/>
        </p:spPr>
      </p:sp>
      <p:sp>
        <p:nvSpPr>
          <p:cNvPr id="9" name="Text 7"/>
          <p:cNvSpPr/>
          <p:nvPr/>
        </p:nvSpPr>
        <p:spPr>
          <a:xfrm>
            <a:off x="7648456" y="2804279"/>
            <a:ext cx="36957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Образовательные курсы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7648456" y="3284696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Фокусируются на образовании, но не предоставляют игровой и развлекательный опыт.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2037993" y="4795242"/>
            <a:ext cx="5166122" cy="1990963"/>
          </a:xfrm>
          <a:prstGeom prst="roundRect">
            <a:avLst>
              <a:gd name="adj" fmla="val 3348"/>
            </a:avLst>
          </a:prstGeom>
          <a:solidFill>
            <a:srgbClr val="312140"/>
          </a:solidFill>
          <a:ln/>
        </p:spPr>
      </p:sp>
      <p:sp>
        <p:nvSpPr>
          <p:cNvPr id="12" name="Text 10"/>
          <p:cNvSpPr/>
          <p:nvPr/>
        </p:nvSpPr>
        <p:spPr>
          <a:xfrm>
            <a:off x="2260163" y="5017413"/>
            <a:ext cx="36728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Технологические лагеря</a:t>
            </a:r>
            <a:endParaRPr lang="en-US" sz="2187" dirty="0"/>
          </a:p>
        </p:txBody>
      </p:sp>
      <p:sp>
        <p:nvSpPr>
          <p:cNvPr id="13" name="Text 11"/>
          <p:cNvSpPr/>
          <p:nvPr/>
        </p:nvSpPr>
        <p:spPr>
          <a:xfrm>
            <a:off x="2260163" y="5497830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Обучение детей технологиям, но не предлагают долгосрочных возможностей для регулярного общения и игры.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7426284" y="4795242"/>
            <a:ext cx="5166123" cy="1990963"/>
          </a:xfrm>
          <a:prstGeom prst="roundRect">
            <a:avLst>
              <a:gd name="adj" fmla="val 3348"/>
            </a:avLst>
          </a:prstGeom>
          <a:solidFill>
            <a:srgbClr val="312140"/>
          </a:solidFill>
          <a:ln/>
        </p:spPr>
      </p:sp>
      <p:sp>
        <p:nvSpPr>
          <p:cNvPr id="15" name="Text 13"/>
          <p:cNvSpPr/>
          <p:nvPr/>
        </p:nvSpPr>
        <p:spPr>
          <a:xfrm>
            <a:off x="7648456" y="5017413"/>
            <a:ext cx="44653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Индивидуальные разработки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7648456" y="5497830"/>
            <a:ext cx="494395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Организации или фрилансеры, работающие с отдельными заказчиками, но не имеющие масштаба и разнообразия услуг.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1637824"/>
            <a:ext cx="89077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Конкурентные преимущества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2950131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312140"/>
          </a:solidFill>
          <a:ln/>
        </p:spPr>
      </p:sp>
      <p:sp>
        <p:nvSpPr>
          <p:cNvPr id="6" name="Text 4"/>
          <p:cNvSpPr/>
          <p:nvPr/>
        </p:nvSpPr>
        <p:spPr>
          <a:xfrm>
            <a:off x="2204085" y="2991803"/>
            <a:ext cx="1676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5"/>
          <p:cNvSpPr/>
          <p:nvPr/>
        </p:nvSpPr>
        <p:spPr>
          <a:xfrm>
            <a:off x="2760107" y="3026450"/>
            <a:ext cx="36195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Интеграция технологий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2760107" y="3506867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Уникальное сочетание AR, VR и робототехники в игровой среде для развития детей.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426285" y="2950131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312140"/>
          </a:solidFill>
          <a:ln/>
        </p:spPr>
      </p:sp>
      <p:sp>
        <p:nvSpPr>
          <p:cNvPr id="10" name="Text 8"/>
          <p:cNvSpPr/>
          <p:nvPr/>
        </p:nvSpPr>
        <p:spPr>
          <a:xfrm>
            <a:off x="7592378" y="2991803"/>
            <a:ext cx="1676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9"/>
          <p:cNvSpPr/>
          <p:nvPr/>
        </p:nvSpPr>
        <p:spPr>
          <a:xfrm>
            <a:off x="8148399" y="3026450"/>
            <a:ext cx="43281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Персонализированный опыт</a:t>
            </a:r>
            <a:endParaRPr lang="en-US" sz="2187" dirty="0"/>
          </a:p>
        </p:txBody>
      </p:sp>
      <p:sp>
        <p:nvSpPr>
          <p:cNvPr id="12" name="Text 10"/>
          <p:cNvSpPr/>
          <p:nvPr/>
        </p:nvSpPr>
        <p:spPr>
          <a:xfrm>
            <a:off x="8148399" y="3506867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Учитывая возрастные особенности и развивающие потребности каждого ребенка.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2037993" y="4968835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312140"/>
          </a:solidFill>
          <a:ln/>
        </p:spPr>
      </p:sp>
      <p:sp>
        <p:nvSpPr>
          <p:cNvPr id="14" name="Text 12"/>
          <p:cNvSpPr/>
          <p:nvPr/>
        </p:nvSpPr>
        <p:spPr>
          <a:xfrm>
            <a:off x="2204085" y="5010507"/>
            <a:ext cx="1676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3"/>
          <p:cNvSpPr/>
          <p:nvPr/>
        </p:nvSpPr>
        <p:spPr>
          <a:xfrm>
            <a:off x="2760107" y="5045154"/>
            <a:ext cx="32842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Учебные компоненты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2760107" y="5525572"/>
            <a:ext cx="444400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Игры и задания, разработанные с учетом образовательных целей и стандартов.</a:t>
            </a:r>
            <a:endParaRPr lang="en-US" sz="1750" dirty="0"/>
          </a:p>
        </p:txBody>
      </p:sp>
      <p:sp>
        <p:nvSpPr>
          <p:cNvPr id="17" name="Shape 15"/>
          <p:cNvSpPr/>
          <p:nvPr/>
        </p:nvSpPr>
        <p:spPr>
          <a:xfrm>
            <a:off x="7426285" y="4968835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312140"/>
          </a:solidFill>
          <a:ln/>
        </p:spPr>
      </p:sp>
      <p:sp>
        <p:nvSpPr>
          <p:cNvPr id="18" name="Text 16"/>
          <p:cNvSpPr/>
          <p:nvPr/>
        </p:nvSpPr>
        <p:spPr>
          <a:xfrm>
            <a:off x="7592378" y="5010507"/>
            <a:ext cx="1676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4</a:t>
            </a:r>
            <a:endParaRPr lang="en-US" sz="2624" dirty="0"/>
          </a:p>
        </p:txBody>
      </p:sp>
      <p:sp>
        <p:nvSpPr>
          <p:cNvPr id="19" name="Text 17"/>
          <p:cNvSpPr/>
          <p:nvPr/>
        </p:nvSpPr>
        <p:spPr>
          <a:xfrm>
            <a:off x="8148399" y="5045154"/>
            <a:ext cx="37719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Безопасность и комфорт</a:t>
            </a:r>
            <a:endParaRPr lang="en-US" sz="2187" dirty="0"/>
          </a:p>
        </p:txBody>
      </p:sp>
      <p:sp>
        <p:nvSpPr>
          <p:cNvPr id="20" name="Text 18"/>
          <p:cNvSpPr/>
          <p:nvPr/>
        </p:nvSpPr>
        <p:spPr>
          <a:xfrm>
            <a:off x="8148399" y="5525572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Заботимся о безопасности детей и предлагаем комфортные условия для приключений.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1898809"/>
            <a:ext cx="45262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Бизнес-модель</a:t>
            </a:r>
            <a:endParaRPr lang="en-US" sz="4374" dirty="0"/>
          </a:p>
        </p:txBody>
      </p:sp>
      <p:sp>
        <p:nvSpPr>
          <p:cNvPr id="7" name="Shape 4"/>
          <p:cNvSpPr/>
          <p:nvPr/>
        </p:nvSpPr>
        <p:spPr>
          <a:xfrm>
            <a:off x="2037993" y="2926437"/>
            <a:ext cx="3370064" cy="3808900"/>
          </a:xfrm>
          <a:prstGeom prst="roundRect">
            <a:avLst>
              <a:gd name="adj" fmla="val 1978"/>
            </a:avLst>
          </a:prstGeom>
          <a:solidFill>
            <a:srgbClr val="312140"/>
          </a:solidFill>
          <a:ln/>
        </p:spPr>
      </p:sp>
      <p:sp>
        <p:nvSpPr>
          <p:cNvPr id="8" name="Text 5"/>
          <p:cNvSpPr/>
          <p:nvPr/>
        </p:nvSpPr>
        <p:spPr>
          <a:xfrm>
            <a:off x="2260163" y="3148608"/>
            <a:ext cx="2925723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Плата за посещение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2260163" y="3976211"/>
            <a:ext cx="292572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Доход от оплаченных посещений к игровой площадке и тематическим сеансам.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5630228" y="2926437"/>
            <a:ext cx="3370064" cy="3808900"/>
          </a:xfrm>
          <a:prstGeom prst="roundRect">
            <a:avLst>
              <a:gd name="adj" fmla="val 1978"/>
            </a:avLst>
          </a:prstGeom>
          <a:solidFill>
            <a:srgbClr val="312140"/>
          </a:solidFill>
          <a:ln/>
        </p:spPr>
      </p:sp>
      <p:sp>
        <p:nvSpPr>
          <p:cNvPr id="11" name="Text 8"/>
          <p:cNvSpPr/>
          <p:nvPr/>
        </p:nvSpPr>
        <p:spPr>
          <a:xfrm>
            <a:off x="5852398" y="3148608"/>
            <a:ext cx="2925723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Корпоративное сотрудничество</a:t>
            </a:r>
            <a:endParaRPr lang="en-US" sz="2187" dirty="0"/>
          </a:p>
        </p:txBody>
      </p:sp>
      <p:sp>
        <p:nvSpPr>
          <p:cNvPr id="12" name="Text 9"/>
          <p:cNvSpPr/>
          <p:nvPr/>
        </p:nvSpPr>
        <p:spPr>
          <a:xfrm>
            <a:off x="5852398" y="3976211"/>
            <a:ext cx="2925723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Партнерство с компаниями для организации корпоративных событий с использованием технологических развлечений.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9222462" y="2926436"/>
            <a:ext cx="3370064" cy="3808899"/>
          </a:xfrm>
          <a:prstGeom prst="roundRect">
            <a:avLst>
              <a:gd name="adj" fmla="val 1978"/>
            </a:avLst>
          </a:prstGeom>
          <a:solidFill>
            <a:srgbClr val="312140"/>
          </a:solidFill>
          <a:ln/>
        </p:spPr>
      </p:sp>
      <p:sp>
        <p:nvSpPr>
          <p:cNvPr id="14" name="Text 11"/>
          <p:cNvSpPr/>
          <p:nvPr/>
        </p:nvSpPr>
        <p:spPr>
          <a:xfrm>
            <a:off x="9444633" y="3148608"/>
            <a:ext cx="2925723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Образовательные программы</a:t>
            </a:r>
            <a:endParaRPr lang="en-US" sz="2187" dirty="0"/>
          </a:p>
        </p:txBody>
      </p:sp>
      <p:sp>
        <p:nvSpPr>
          <p:cNvPr id="15" name="Text 12"/>
          <p:cNvSpPr/>
          <p:nvPr/>
        </p:nvSpPr>
        <p:spPr>
          <a:xfrm>
            <a:off x="9444633" y="3976211"/>
            <a:ext cx="2925723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Предоставление обучающих курсов и программ для детей с оплатой в виде абонентской платы.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1523524"/>
            <a:ext cx="607314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Финансовая модель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260163" y="2803088"/>
            <a:ext cx="482905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Постоянные расходы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541181" y="2803088"/>
            <a:ext cx="4829056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Зарплата персонала, аренда помещения, обслуживание оборудования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2037993" y="3654743"/>
            <a:ext cx="10554414" cy="1347907"/>
          </a:xfrm>
          <a:prstGeom prst="rect">
            <a:avLst/>
          </a:prstGeom>
          <a:solidFill>
            <a:srgbClr val="312140"/>
          </a:solidFill>
          <a:ln/>
        </p:spPr>
      </p:sp>
      <p:sp>
        <p:nvSpPr>
          <p:cNvPr id="8" name="Text 6"/>
          <p:cNvSpPr/>
          <p:nvPr/>
        </p:nvSpPr>
        <p:spPr>
          <a:xfrm>
            <a:off x="2260163" y="3795593"/>
            <a:ext cx="482905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Переменные расходы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41181" y="3795593"/>
            <a:ext cx="4829056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Обновление программного обеспечения, маркетинговые мероприятия, закупка новых игровых сценариев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2260163" y="5143500"/>
            <a:ext cx="482905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Доходы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41181" y="5143500"/>
            <a:ext cx="4829056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Поступающие платежи от клиентов, доходы от корпоративных сотрудничеств, образовательных программ и дополнительных услуг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1047631"/>
            <a:ext cx="573786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Планы на будущее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357438" y="2186345"/>
            <a:ext cx="27742" cy="4995624"/>
          </a:xfrm>
          <a:prstGeom prst="rect">
            <a:avLst/>
          </a:prstGeom>
          <a:solidFill>
            <a:srgbClr val="FF6680"/>
          </a:solidFill>
          <a:ln/>
        </p:spPr>
      </p:sp>
      <p:sp>
        <p:nvSpPr>
          <p:cNvPr id="6" name="Shape 4"/>
          <p:cNvSpPr/>
          <p:nvPr/>
        </p:nvSpPr>
        <p:spPr>
          <a:xfrm>
            <a:off x="2621220" y="2595979"/>
            <a:ext cx="777597" cy="27742"/>
          </a:xfrm>
          <a:prstGeom prst="rect">
            <a:avLst/>
          </a:prstGeom>
          <a:solidFill>
            <a:srgbClr val="FF6680"/>
          </a:solidFill>
          <a:ln/>
        </p:spPr>
      </p:sp>
      <p:sp>
        <p:nvSpPr>
          <p:cNvPr id="7" name="Shape 5"/>
          <p:cNvSpPr/>
          <p:nvPr/>
        </p:nvSpPr>
        <p:spPr>
          <a:xfrm>
            <a:off x="2121277" y="2359938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312140"/>
          </a:solidFill>
          <a:ln/>
        </p:spPr>
      </p:sp>
      <p:sp>
        <p:nvSpPr>
          <p:cNvPr id="8" name="Text 6"/>
          <p:cNvSpPr/>
          <p:nvPr/>
        </p:nvSpPr>
        <p:spPr>
          <a:xfrm>
            <a:off x="2287369" y="2401610"/>
            <a:ext cx="1676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7"/>
          <p:cNvSpPr/>
          <p:nvPr/>
        </p:nvSpPr>
        <p:spPr>
          <a:xfrm>
            <a:off x="3593306" y="2408515"/>
            <a:ext cx="44500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Расширение в другие города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3593306" y="2888933"/>
            <a:ext cx="899910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Открытие филиалов в других городах для увеличения охвата аудитории.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2621220" y="4098310"/>
            <a:ext cx="777597" cy="27742"/>
          </a:xfrm>
          <a:prstGeom prst="rect">
            <a:avLst/>
          </a:prstGeom>
          <a:solidFill>
            <a:srgbClr val="FF6680"/>
          </a:solidFill>
          <a:ln/>
        </p:spPr>
      </p:sp>
      <p:sp>
        <p:nvSpPr>
          <p:cNvPr id="12" name="Shape 10"/>
          <p:cNvSpPr/>
          <p:nvPr/>
        </p:nvSpPr>
        <p:spPr>
          <a:xfrm>
            <a:off x="2121277" y="3862268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312140"/>
          </a:solidFill>
          <a:ln/>
        </p:spPr>
      </p:sp>
      <p:sp>
        <p:nvSpPr>
          <p:cNvPr id="13" name="Text 11"/>
          <p:cNvSpPr/>
          <p:nvPr/>
        </p:nvSpPr>
        <p:spPr>
          <a:xfrm>
            <a:off x="2287369" y="3903940"/>
            <a:ext cx="1676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2</a:t>
            </a:r>
            <a:endParaRPr lang="en-US" sz="2624" dirty="0"/>
          </a:p>
        </p:txBody>
      </p:sp>
      <p:sp>
        <p:nvSpPr>
          <p:cNvPr id="14" name="Text 12"/>
          <p:cNvSpPr/>
          <p:nvPr/>
        </p:nvSpPr>
        <p:spPr>
          <a:xfrm>
            <a:off x="3593306" y="3910846"/>
            <a:ext cx="45339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Внедрение новых технологий</a:t>
            </a:r>
            <a:endParaRPr lang="en-US" sz="2187" dirty="0"/>
          </a:p>
        </p:txBody>
      </p:sp>
      <p:sp>
        <p:nvSpPr>
          <p:cNvPr id="15" name="Text 13"/>
          <p:cNvSpPr/>
          <p:nvPr/>
        </p:nvSpPr>
        <p:spPr>
          <a:xfrm>
            <a:off x="3593306" y="4391263"/>
            <a:ext cx="89991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Изучение и внедрение более новых и инновационных технологий для расширения возможностей площадки.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2621220" y="5956042"/>
            <a:ext cx="777597" cy="27742"/>
          </a:xfrm>
          <a:prstGeom prst="rect">
            <a:avLst/>
          </a:prstGeom>
          <a:solidFill>
            <a:srgbClr val="FF6680"/>
          </a:solidFill>
          <a:ln/>
        </p:spPr>
      </p:sp>
      <p:sp>
        <p:nvSpPr>
          <p:cNvPr id="17" name="Shape 15"/>
          <p:cNvSpPr/>
          <p:nvPr/>
        </p:nvSpPr>
        <p:spPr>
          <a:xfrm>
            <a:off x="2121277" y="5720001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312140"/>
          </a:solidFill>
          <a:ln/>
        </p:spPr>
      </p:sp>
      <p:sp>
        <p:nvSpPr>
          <p:cNvPr id="18" name="Text 16"/>
          <p:cNvSpPr/>
          <p:nvPr/>
        </p:nvSpPr>
        <p:spPr>
          <a:xfrm>
            <a:off x="2287369" y="5761673"/>
            <a:ext cx="1676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3</a:t>
            </a:r>
            <a:endParaRPr lang="en-US" sz="2624" dirty="0"/>
          </a:p>
        </p:txBody>
      </p:sp>
      <p:sp>
        <p:nvSpPr>
          <p:cNvPr id="19" name="Text 17"/>
          <p:cNvSpPr/>
          <p:nvPr/>
        </p:nvSpPr>
        <p:spPr>
          <a:xfrm>
            <a:off x="3593306" y="5768578"/>
            <a:ext cx="75819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Партнерство с образовательными учреждениями</a:t>
            </a:r>
            <a:endParaRPr lang="en-US" sz="2187" dirty="0"/>
          </a:p>
        </p:txBody>
      </p:sp>
      <p:sp>
        <p:nvSpPr>
          <p:cNvPr id="20" name="Text 18"/>
          <p:cNvSpPr/>
          <p:nvPr/>
        </p:nvSpPr>
        <p:spPr>
          <a:xfrm>
            <a:off x="3593306" y="6248995"/>
            <a:ext cx="89991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Сотрудничество с школами и детскими садами для предоставления образовательных программ и развития курсов.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484</Words>
  <Application>Microsoft Office PowerPoint</Application>
  <PresentationFormat>Произвольный</PresentationFormat>
  <Paragraphs>83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Fira Sans</vt:lpstr>
      <vt:lpstr>Inconsolata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Alina</cp:lastModifiedBy>
  <cp:revision>3</cp:revision>
  <dcterms:created xsi:type="dcterms:W3CDTF">2023-12-30T20:29:31Z</dcterms:created>
  <dcterms:modified xsi:type="dcterms:W3CDTF">2023-12-30T20:31:46Z</dcterms:modified>
</cp:coreProperties>
</file>