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6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D2882-1950-4A5A-A0A9-8D49BEF9F37F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10961-B8C2-4F18-9887-F6B37BF481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71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10961-B8C2-4F18-9887-F6B37BF4819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20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9FE5CE-1B7C-B853-DCAD-56BACD9BA05F}"/>
              </a:ext>
            </a:extLst>
          </p:cNvPr>
          <p:cNvSpPr txBox="1"/>
          <p:nvPr/>
        </p:nvSpPr>
        <p:spPr>
          <a:xfrm>
            <a:off x="2141221" y="1955633"/>
            <a:ext cx="56069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Roboto Cn" pitchFamily="2" charset="0"/>
                <a:ea typeface="Roboto Cn" pitchFamily="2" charset="0"/>
              </a:rPr>
              <a:t>Построение модели студента на основе его цифрового следа</a:t>
            </a:r>
            <a:endParaRPr lang="ru-RU" sz="3200" dirty="0">
              <a:latin typeface="Roboto Cn" pitchFamily="2" charset="0"/>
              <a:ea typeface="Roboto Cn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0D40B4-DFFF-4717-D720-329F21BCF9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6FAF575-7B14-88E9-E348-4F2AE81B7A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BC46697-2BCC-EF77-C1E6-14DCF0D38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5650472"/>
              </p:ext>
            </p:extLst>
          </p:nvPr>
        </p:nvGraphicFramePr>
        <p:xfrm>
          <a:off x="114993" y="1995747"/>
          <a:ext cx="3906290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06290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Цифровой след студента-выпускника представляет собой ценный источник информации о его активностях, достижениях и взаимодействии в образовательной среде. Он включает данные о его учебной деятельности, проектах,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онлайн-курсах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, сотрудничестве с другими студентами и прочих активностях.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FA2E8D47-9376-5345-9352-BC64F9ACC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6688882"/>
              </p:ext>
            </p:extLst>
          </p:nvPr>
        </p:nvGraphicFramePr>
        <p:xfrm>
          <a:off x="4529052" y="1995747"/>
          <a:ext cx="2899064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99064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промышленные предприятия и </a:t>
                      </a:r>
                      <a:r>
                        <a:rPr lang="en-US" sz="1900" kern="1200" dirty="0" smtClean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HR-</a:t>
                      </a: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агентства</a:t>
                      </a:r>
                      <a:endParaRPr lang="ru-RU" sz="1900" kern="1200" dirty="0">
                        <a:solidFill>
                          <a:schemeClr val="tx1"/>
                        </a:solidFill>
                        <a:effectLst/>
                        <a:latin typeface="Roboto Cn" pitchFamily="2" charset="0"/>
                        <a:ea typeface="Roboto Cn" pitchFamily="2" charset="0"/>
                        <a:cs typeface="+mn-cs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2A2600-667D-4CE9-37D9-9B8A7456BAB8}"/>
              </a:ext>
            </a:extLst>
          </p:cNvPr>
          <p:cNvSpPr txBox="1"/>
          <p:nvPr/>
        </p:nvSpPr>
        <p:spPr>
          <a:xfrm>
            <a:off x="7935886" y="1995747"/>
            <a:ext cx="4141122" cy="1635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 smtClean="0">
                <a:latin typeface="Roboto Cn" pitchFamily="2" charset="0"/>
                <a:ea typeface="Roboto Cn" pitchFamily="2" charset="0"/>
              </a:rPr>
              <a:t>Основная ценность продукта заключается в предоставлении персонализированных рекомендаций для работодателей на основе анализа цифрового следа студента. </a:t>
            </a:r>
            <a:endParaRPr lang="ru-RU" sz="1900" dirty="0"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501DF8-ADF0-AE55-1233-0121401C063D}"/>
              </a:ext>
            </a:extLst>
          </p:cNvPr>
          <p:cNvSpPr txBox="1"/>
          <p:nvPr/>
        </p:nvSpPr>
        <p:spPr>
          <a:xfrm>
            <a:off x="914053" y="1187722"/>
            <a:ext cx="103638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Адаптивная модель </a:t>
            </a:r>
            <a:r>
              <a:rPr lang="ru-RU" sz="2000" kern="1200" dirty="0" smtClean="0">
                <a:solidFill>
                  <a:schemeClr val="tx1"/>
                </a:solidFill>
                <a:effectLst/>
                <a:latin typeface="Roboto Cn" pitchFamily="2" charset="0"/>
                <a:ea typeface="Roboto Cn" pitchFamily="2" charset="0"/>
                <a:cs typeface="+mn-cs"/>
              </a:rPr>
              <a:t>на </a:t>
            </a:r>
            <a:r>
              <a:rPr lang="ru-RU" sz="2000" kern="1200" dirty="0">
                <a:solidFill>
                  <a:schemeClr val="tx1"/>
                </a:solidFill>
                <a:effectLst/>
                <a:latin typeface="Roboto Cn" pitchFamily="2" charset="0"/>
                <a:ea typeface="Roboto Cn" pitchFamily="2" charset="0"/>
                <a:cs typeface="+mn-cs"/>
              </a:rPr>
              <a:t>основе психофизических и психоэмоциональных особенностей участников образовательного процесса</a:t>
            </a:r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, </a:t>
            </a:r>
            <a:r>
              <a:rPr lang="ru-RU" sz="2000" dirty="0">
                <a:latin typeface="Roboto Cn" pitchFamily="2" charset="0"/>
                <a:ea typeface="Roboto Cn" pitchFamily="2" charset="0"/>
              </a:rPr>
              <a:t>полученных </a:t>
            </a:r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в результате анализа цифрового следа студента</a:t>
            </a:r>
            <a:endParaRPr lang="ru-RU" sz="2000" dirty="0"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659F853-78D6-7623-EA4A-87DD443D683B}"/>
              </a:ext>
            </a:extLst>
          </p:cNvPr>
          <p:cNvSpPr txBox="1"/>
          <p:nvPr/>
        </p:nvSpPr>
        <p:spPr>
          <a:xfrm>
            <a:off x="5226974" y="2322959"/>
            <a:ext cx="27324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цифровой портрет студента на основе его цифрового следа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0D42A2-152E-CDE6-D547-79337EE16EDF}"/>
              </a:ext>
            </a:extLst>
          </p:cNvPr>
          <p:cNvSpPr txBox="1"/>
          <p:nvPr/>
        </p:nvSpPr>
        <p:spPr>
          <a:xfrm>
            <a:off x="8185958" y="2310219"/>
            <a:ext cx="31193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модель </a:t>
            </a:r>
            <a:r>
              <a:rPr lang="ru-RU" sz="2000" dirty="0" smtClean="0">
                <a:latin typeface="Roboto Cn" pitchFamily="2" charset="0"/>
                <a:ea typeface="Roboto Cn" pitchFamily="2" charset="0"/>
              </a:rPr>
              <a:t>студента</a:t>
            </a:r>
            <a:endParaRPr lang="ru-RU" sz="2000" dirty="0"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DFCDC45-EF16-A500-AD5C-C4D273CC66ED}"/>
              </a:ext>
            </a:extLst>
          </p:cNvPr>
          <p:cNvSpPr txBox="1"/>
          <p:nvPr/>
        </p:nvSpPr>
        <p:spPr>
          <a:xfrm>
            <a:off x="941416" y="2289437"/>
            <a:ext cx="40566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Roboto Cn" pitchFamily="2" charset="0"/>
                <a:ea typeface="Roboto Cn" pitchFamily="2" charset="0"/>
              </a:rPr>
              <a:t>Цифровой след: учебная деятельность, личностные интересы, интересы его профессиональных сообществ и интересы внеучебной студенческой деятельности</a:t>
            </a:r>
            <a:endParaRPr lang="ru-RU" sz="1600" dirty="0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xmlns="" id="{DC492031-5EF1-227B-EA80-5CD7E758A7F9}"/>
              </a:ext>
            </a:extLst>
          </p:cNvPr>
          <p:cNvSpPr/>
          <p:nvPr/>
        </p:nvSpPr>
        <p:spPr>
          <a:xfrm>
            <a:off x="4701886" y="2444252"/>
            <a:ext cx="592282" cy="3221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xmlns="" id="{6A811346-F9D7-59B3-4E89-CFB1BF5501E6}"/>
              </a:ext>
            </a:extLst>
          </p:cNvPr>
          <p:cNvSpPr/>
          <p:nvPr/>
        </p:nvSpPr>
        <p:spPr>
          <a:xfrm>
            <a:off x="7593676" y="2444252"/>
            <a:ext cx="592282" cy="3221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223F68FD-2131-CA3B-BDBD-F56A771EB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478425"/>
              </p:ext>
            </p:extLst>
          </p:nvPr>
        </p:nvGraphicFramePr>
        <p:xfrm>
          <a:off x="218209" y="4743686"/>
          <a:ext cx="11573782" cy="1256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3782">
                  <a:extLst>
                    <a:ext uri="{9D8B030D-6E8A-4147-A177-3AD203B41FA5}">
                      <a16:colId xmlns:a16="http://schemas.microsoft.com/office/drawing/2014/main" xmlns="" val="1671040543"/>
                    </a:ext>
                  </a:extLst>
                </a:gridCol>
              </a:tblGrid>
              <a:tr h="12560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"Мы предлагаем уникальное решение, основанное на построении модели студента на основе его цифрового следа, что позволяет работодателям сократить время на поиск и отбор лучшего сотрудника»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140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EC95D30-E7C7-E9A2-B918-11367A7F6B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678F02-F079-83B5-F4EB-AF54C8D3C5CD}"/>
              </a:ext>
            </a:extLst>
          </p:cNvPr>
          <p:cNvSpPr txBox="1"/>
          <p:nvPr/>
        </p:nvSpPr>
        <p:spPr>
          <a:xfrm>
            <a:off x="5351316" y="1252298"/>
            <a:ext cx="5372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Определение концепции проекта, сбор, предобработка обезличенных данных студентов (внутренних и внешних)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782B64-4D17-79AC-A630-F4F595BC5F65}"/>
              </a:ext>
            </a:extLst>
          </p:cNvPr>
          <p:cNvSpPr txBox="1"/>
          <p:nvPr/>
        </p:nvSpPr>
        <p:spPr>
          <a:xfrm>
            <a:off x="9097240" y="2879604"/>
            <a:ext cx="28834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Анализ данных цифрового следа студента </a:t>
            </a:r>
          </a:p>
          <a:p>
            <a:r>
              <a:rPr lang="ru-RU" sz="2000" dirty="0"/>
              <a:t>Построение его образа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CBC388-9DB4-6531-92AB-D9C01C4792A0}"/>
              </a:ext>
            </a:extLst>
          </p:cNvPr>
          <p:cNvSpPr txBox="1"/>
          <p:nvPr/>
        </p:nvSpPr>
        <p:spPr>
          <a:xfrm>
            <a:off x="5775612" y="3429000"/>
            <a:ext cx="2214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Построение модели студента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7CB86E-FE8E-56DD-5764-2EC298632C0C}"/>
              </a:ext>
            </a:extLst>
          </p:cNvPr>
          <p:cNvSpPr txBox="1"/>
          <p:nvPr/>
        </p:nvSpPr>
        <p:spPr>
          <a:xfrm>
            <a:off x="2199413" y="3121223"/>
            <a:ext cx="2469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Разработка адаптивной </a:t>
            </a:r>
            <a:r>
              <a:rPr lang="ru-RU" sz="2000" dirty="0" smtClean="0"/>
              <a:t>модели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20E916-ED03-DE61-37AC-FD229563D76B}"/>
              </a:ext>
            </a:extLst>
          </p:cNvPr>
          <p:cNvSpPr txBox="1"/>
          <p:nvPr/>
        </p:nvSpPr>
        <p:spPr>
          <a:xfrm>
            <a:off x="349825" y="5823911"/>
            <a:ext cx="1068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Апробация и масштабирование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816F07C-7556-72F3-2542-14DF01C74DB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7699" y="4363021"/>
            <a:ext cx="3261839" cy="10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404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2FCE70-214B-0AFC-C1DB-423B8C448FC3}"/>
              </a:ext>
            </a:extLst>
          </p:cNvPr>
          <p:cNvSpPr txBox="1"/>
          <p:nvPr/>
        </p:nvSpPr>
        <p:spPr>
          <a:xfrm>
            <a:off x="647700" y="2080860"/>
            <a:ext cx="35294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Создание ценности: предоставление персонализированных рекомендаций для работодателей на основе анализа цифрового следа студента</a:t>
            </a:r>
            <a:endParaRPr lang="ru-RU" dirty="0">
              <a:solidFill>
                <a:srgbClr val="000000"/>
              </a:solidFill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A65FAC-74CB-2A79-EACA-6C2080FAB81C}"/>
              </a:ext>
            </a:extLst>
          </p:cNvPr>
          <p:cNvSpPr txBox="1"/>
          <p:nvPr/>
        </p:nvSpPr>
        <p:spPr>
          <a:xfrm>
            <a:off x="5140037" y="782726"/>
            <a:ext cx="6217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Взаимодействие осуществляется через платформу продукта, где предоставляются инструменты для доступа к аналитическим данным и персонализированным рекомендациям.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3794C84-AA04-D6BD-803E-8CE6FE84340A}"/>
              </a:ext>
            </a:extLst>
          </p:cNvPr>
          <p:cNvSpPr txBox="1"/>
          <p:nvPr/>
        </p:nvSpPr>
        <p:spPr>
          <a:xfrm>
            <a:off x="5140037" y="2788153"/>
            <a:ext cx="621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Промышленные предприятия,  HR-агентства.</a:t>
            </a:r>
            <a:endParaRPr lang="ru-RU" dirty="0">
              <a:solidFill>
                <a:srgbClr val="000000"/>
              </a:solidFill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8A1416A-51BB-7D3A-DE41-C990B615FB74}"/>
              </a:ext>
            </a:extLst>
          </p:cNvPr>
          <p:cNvSpPr txBox="1"/>
          <p:nvPr/>
        </p:nvSpPr>
        <p:spPr>
          <a:xfrm>
            <a:off x="7665027" y="4768088"/>
            <a:ext cx="3567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000000"/>
                </a:solidFill>
                <a:latin typeface="Roboto Cn" pitchFamily="2" charset="0"/>
                <a:ea typeface="Roboto Cn" pitchFamily="2" charset="0"/>
              </a:defRPr>
            </a:lvl1pPr>
          </a:lstStyle>
          <a:p>
            <a:r>
              <a:rPr lang="ru-RU" dirty="0" smtClean="0"/>
              <a:t>Тольяттинский государственный университет</a:t>
            </a:r>
            <a:endParaRPr lang="ru-RU" dirty="0"/>
          </a:p>
          <a:p>
            <a:r>
              <a:rPr lang="ru-RU" dirty="0"/>
              <a:t>ИТ-компании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71DA3CB-AA29-9E14-007F-BF873072DB07}"/>
              </a:ext>
            </a:extLst>
          </p:cNvPr>
          <p:cNvSpPr txBox="1"/>
          <p:nvPr/>
        </p:nvSpPr>
        <p:spPr>
          <a:xfrm>
            <a:off x="647700" y="4768088"/>
            <a:ext cx="5779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Обезличенные данные студентов (выгрузка образовательных результатов)</a:t>
            </a:r>
          </a:p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Парсеры (для поиска данных о студентах в сети интернет)</a:t>
            </a:r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4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71898" y="2879859"/>
            <a:ext cx="1003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Планируемые источники финансирования включают в себя: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собственные </a:t>
            </a:r>
            <a:r>
              <a:rPr lang="ru-RU" sz="2000" dirty="0" smtClean="0">
                <a:latin typeface="Roboto Cn" pitchFamily="2" charset="0"/>
                <a:ea typeface="Roboto Cn" pitchFamily="2" charset="0"/>
              </a:rPr>
              <a:t>средства</a:t>
            </a:r>
            <a:endParaRPr lang="ru-RU" sz="2000" dirty="0">
              <a:latin typeface="Roboto Cn" pitchFamily="2" charset="0"/>
              <a:ea typeface="Roboto Cn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Roboto Cn" pitchFamily="2" charset="0"/>
                <a:ea typeface="Roboto Cn" pitchFamily="2" charset="0"/>
              </a:rPr>
              <a:t> </a:t>
            </a:r>
            <a:r>
              <a:rPr lang="ru-RU" sz="2000" dirty="0">
                <a:latin typeface="Roboto Cn" pitchFamily="2" charset="0"/>
                <a:ea typeface="Roboto Cn" pitchFamily="2" charset="0"/>
              </a:rPr>
              <a:t>инвестиции от внешних </a:t>
            </a:r>
            <a:r>
              <a:rPr lang="ru-RU" sz="2000" dirty="0" smtClean="0">
                <a:latin typeface="Roboto Cn" pitchFamily="2" charset="0"/>
                <a:ea typeface="Roboto Cn" pitchFamily="2" charset="0"/>
              </a:rPr>
              <a:t>инвесторов</a:t>
            </a:r>
            <a:endParaRPr lang="ru-RU" sz="2000" dirty="0"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466262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7A3339-D8CF-5365-BE9C-A5186BF93D9E}"/>
              </a:ext>
            </a:extLst>
          </p:cNvPr>
          <p:cNvSpPr txBox="1"/>
          <p:nvPr/>
        </p:nvSpPr>
        <p:spPr>
          <a:xfrm>
            <a:off x="4541756" y="1611140"/>
            <a:ext cx="31084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Roboto Cn" pitchFamily="2" charset="0"/>
                <a:ea typeface="Roboto Cn" pitchFamily="2" charset="0"/>
              </a:rPr>
              <a:t>1 </a:t>
            </a:r>
            <a:r>
              <a:rPr lang="ru-RU" sz="2000" dirty="0">
                <a:latin typeface="Roboto Cn" pitchFamily="2" charset="0"/>
                <a:ea typeface="Roboto Cn" pitchFamily="2" charset="0"/>
              </a:rPr>
              <a:t>000 000 рублей</a:t>
            </a:r>
            <a:endParaRPr lang="en-GB" sz="2000" dirty="0"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358D0E-5E37-7A29-61AD-417EADE1595F}"/>
              </a:ext>
            </a:extLst>
          </p:cNvPr>
          <p:cNvSpPr txBox="1"/>
          <p:nvPr/>
        </p:nvSpPr>
        <p:spPr>
          <a:xfrm>
            <a:off x="695252" y="4869678"/>
            <a:ext cx="107098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Данные средства будут направлены: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на исследовательскую работу и разработку,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закупку необходимого оборудования и программного обеспечения,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а также на маркетинг и рекламу.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283</Words>
  <Application>Microsoft Office PowerPoint</Application>
  <PresentationFormat>Произвольный</PresentationFormat>
  <Paragraphs>32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22</cp:revision>
  <dcterms:created xsi:type="dcterms:W3CDTF">2023-06-21T07:47:13Z</dcterms:created>
  <dcterms:modified xsi:type="dcterms:W3CDTF">2024-01-19T07:05:54Z</dcterms:modified>
</cp:coreProperties>
</file>