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6"/>
  </p:notesMasterIdLst>
  <p:sldIdLst>
    <p:sldId id="256" r:id="rId2"/>
    <p:sldId id="297" r:id="rId3"/>
    <p:sldId id="314" r:id="rId4"/>
    <p:sldId id="307" r:id="rId5"/>
    <p:sldId id="312" r:id="rId6"/>
    <p:sldId id="299" r:id="rId7"/>
    <p:sldId id="310" r:id="rId8"/>
    <p:sldId id="308" r:id="rId9"/>
    <p:sldId id="313" r:id="rId10"/>
    <p:sldId id="301" r:id="rId11"/>
    <p:sldId id="315" r:id="rId12"/>
    <p:sldId id="303" r:id="rId13"/>
    <p:sldId id="311" r:id="rId14"/>
    <p:sldId id="305" r:id="rId15"/>
  </p:sldIdLst>
  <p:sldSz cx="20112038" cy="11315700"/>
  <p:notesSz cx="9144000" cy="6858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ru-RU"/>
    </a:defPPr>
    <a:lvl1pPr marL="0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1pPr>
    <a:lvl2pPr marL="754243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2pPr>
    <a:lvl3pPr marL="1508486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3pPr>
    <a:lvl4pPr marL="2262729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4pPr>
    <a:lvl5pPr marL="3016971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5pPr>
    <a:lvl6pPr marL="3771214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6pPr>
    <a:lvl7pPr marL="4525457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7pPr>
    <a:lvl8pPr marL="5279700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8pPr>
    <a:lvl9pPr marL="6033943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64">
          <p15:clr>
            <a:srgbClr val="A4A3A4"/>
          </p15:clr>
        </p15:guide>
        <p15:guide id="2" pos="633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0000"/>
    <a:srgbClr val="1C1C1C"/>
    <a:srgbClr val="4D4D4D"/>
    <a:srgbClr val="323232"/>
    <a:srgbClr val="E26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374" autoAdjust="0"/>
  </p:normalViewPr>
  <p:slideViewPr>
    <p:cSldViewPr snapToGrid="0">
      <p:cViewPr varScale="1">
        <p:scale>
          <a:sx n="43" d="100"/>
          <a:sy n="43" d="100"/>
        </p:scale>
        <p:origin x="606" y="60"/>
      </p:cViewPr>
      <p:guideLst>
        <p:guide orient="horz" pos="3564"/>
        <p:guide pos="633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1" d="100"/>
          <a:sy n="71" d="100"/>
        </p:scale>
        <p:origin x="192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5774E2-265B-425D-B886-AE6A4C509C27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ECD43B27-E396-41DC-8F8B-06460FA8253C}">
      <dgm:prSet phldrT="[Текст]" custT="1"/>
      <dgm:spPr/>
      <dgm:t>
        <a:bodyPr vert="horz" anchor="ctr"/>
        <a:lstStyle/>
        <a:p>
          <a:r>
            <a:rPr lang="ru-RU" sz="2400" dirty="0"/>
            <a:t>Ознакомление с оборудованием, изучение паспортов приборов, создание плана работ</a:t>
          </a:r>
        </a:p>
      </dgm:t>
    </dgm:pt>
    <dgm:pt modelId="{C5C730F2-B0B9-41FE-9A59-189977084900}" type="parTrans" cxnId="{B05B666E-EE4F-44B4-BC7F-B047D49B9BD4}">
      <dgm:prSet/>
      <dgm:spPr/>
      <dgm:t>
        <a:bodyPr/>
        <a:lstStyle/>
        <a:p>
          <a:endParaRPr lang="ru-RU"/>
        </a:p>
      </dgm:t>
    </dgm:pt>
    <dgm:pt modelId="{F7F2B6C4-1932-40ED-AE5B-F78F4B584BF1}" type="sibTrans" cxnId="{B05B666E-EE4F-44B4-BC7F-B047D49B9BD4}">
      <dgm:prSet/>
      <dgm:spPr/>
      <dgm:t>
        <a:bodyPr/>
        <a:lstStyle/>
        <a:p>
          <a:endParaRPr lang="ru-RU"/>
        </a:p>
      </dgm:t>
    </dgm:pt>
    <dgm:pt modelId="{6090655C-ADC0-4542-89E3-7A2EC27804DE}">
      <dgm:prSet phldrT="[Текст]" custT="1"/>
      <dgm:spPr/>
      <dgm:t>
        <a:bodyPr vert="horz" anchor="ctr"/>
        <a:lstStyle/>
        <a:p>
          <a:pPr algn="l"/>
          <a:r>
            <a:rPr lang="ru-RU" sz="2400" dirty="0"/>
            <a:t>- проработка проекта, </a:t>
          </a:r>
        </a:p>
        <a:p>
          <a:pPr algn="l"/>
          <a:r>
            <a:rPr lang="ru-RU" sz="2400" dirty="0"/>
            <a:t>- подготовка списка необходимого оборудования и др. материалов, </a:t>
          </a:r>
        </a:p>
        <a:p>
          <a:pPr algn="l"/>
          <a:r>
            <a:rPr lang="ru-RU" sz="2400" dirty="0"/>
            <a:t>- подписание ТЗ</a:t>
          </a:r>
        </a:p>
      </dgm:t>
    </dgm:pt>
    <dgm:pt modelId="{6864F3F4-F01D-4ABE-B409-D9CD4A3D9872}" type="parTrans" cxnId="{CCF0BBD4-C2E2-457F-B569-852F7ABD12A0}">
      <dgm:prSet/>
      <dgm:spPr/>
      <dgm:t>
        <a:bodyPr/>
        <a:lstStyle/>
        <a:p>
          <a:endParaRPr lang="ru-RU"/>
        </a:p>
      </dgm:t>
    </dgm:pt>
    <dgm:pt modelId="{C3BECAA7-EA36-4AAA-8437-CD63024ECA0F}" type="sibTrans" cxnId="{CCF0BBD4-C2E2-457F-B569-852F7ABD12A0}">
      <dgm:prSet/>
      <dgm:spPr/>
      <dgm:t>
        <a:bodyPr/>
        <a:lstStyle/>
        <a:p>
          <a:endParaRPr lang="ru-RU"/>
        </a:p>
      </dgm:t>
    </dgm:pt>
    <dgm:pt modelId="{2E4F1420-FA4B-4C25-83AA-A3EBD621AA4D}">
      <dgm:prSet phldrT="[Текст]" custT="1"/>
      <dgm:spPr/>
      <dgm:t>
        <a:bodyPr vert="horz" anchor="ctr"/>
        <a:lstStyle/>
        <a:p>
          <a:r>
            <a:rPr lang="ru-RU" sz="2400" dirty="0"/>
            <a:t>- закупка, сборка и настройка оборудования, </a:t>
          </a:r>
        </a:p>
        <a:p>
          <a:r>
            <a:rPr lang="ru-RU" sz="2400" dirty="0"/>
            <a:t>- приобретение и настройка ПО </a:t>
          </a:r>
        </a:p>
      </dgm:t>
    </dgm:pt>
    <dgm:pt modelId="{0D38FDD9-68BF-4EF9-95BE-EC31CF26F9FA}" type="parTrans" cxnId="{0B71D7B8-0D99-4BA3-8DAB-8C661CF7B715}">
      <dgm:prSet/>
      <dgm:spPr/>
      <dgm:t>
        <a:bodyPr/>
        <a:lstStyle/>
        <a:p>
          <a:endParaRPr lang="ru-RU"/>
        </a:p>
      </dgm:t>
    </dgm:pt>
    <dgm:pt modelId="{F400C5C4-1E6F-48BA-ABD5-F6B3D7CF23D8}" type="sibTrans" cxnId="{0B71D7B8-0D99-4BA3-8DAB-8C661CF7B715}">
      <dgm:prSet/>
      <dgm:spPr/>
      <dgm:t>
        <a:bodyPr/>
        <a:lstStyle/>
        <a:p>
          <a:endParaRPr lang="ru-RU"/>
        </a:p>
      </dgm:t>
    </dgm:pt>
    <dgm:pt modelId="{DA76446B-4442-4647-917F-A22370BB4184}">
      <dgm:prSet phldrT="[Текст]" custT="1"/>
      <dgm:spPr/>
      <dgm:t>
        <a:bodyPr vert="horz" anchor="ctr"/>
        <a:lstStyle/>
        <a:p>
          <a:r>
            <a:rPr lang="ru-RU" sz="2400" dirty="0"/>
            <a:t>Предварительные испытания, формирование замечаний</a:t>
          </a:r>
        </a:p>
      </dgm:t>
    </dgm:pt>
    <dgm:pt modelId="{58BE6151-E68B-4D73-A2E9-BADB732540A9}" type="parTrans" cxnId="{6518BB2E-C807-4026-A54B-75762542879C}">
      <dgm:prSet/>
      <dgm:spPr/>
      <dgm:t>
        <a:bodyPr/>
        <a:lstStyle/>
        <a:p>
          <a:endParaRPr lang="ru-RU"/>
        </a:p>
      </dgm:t>
    </dgm:pt>
    <dgm:pt modelId="{CAD88BF8-5488-414E-A8EE-726968FD242C}" type="sibTrans" cxnId="{6518BB2E-C807-4026-A54B-75762542879C}">
      <dgm:prSet/>
      <dgm:spPr/>
      <dgm:t>
        <a:bodyPr/>
        <a:lstStyle/>
        <a:p>
          <a:endParaRPr lang="ru-RU"/>
        </a:p>
      </dgm:t>
    </dgm:pt>
    <dgm:pt modelId="{F83730A8-5CBE-4673-8C6E-ADDF81E7B37E}">
      <dgm:prSet phldrT="[Текст]" custT="1"/>
      <dgm:spPr/>
      <dgm:t>
        <a:bodyPr vert="horz" anchor="ctr"/>
        <a:lstStyle/>
        <a:p>
          <a:r>
            <a:rPr lang="ru-RU" sz="2400" dirty="0"/>
            <a:t>Устранение замечаний, доработка конструкции</a:t>
          </a:r>
        </a:p>
      </dgm:t>
    </dgm:pt>
    <dgm:pt modelId="{1A864F73-5447-4DA2-BDFD-1ABAF5E854A5}" type="parTrans" cxnId="{8787EFE3-2297-42AD-B66E-A8175B2D3FC6}">
      <dgm:prSet/>
      <dgm:spPr/>
      <dgm:t>
        <a:bodyPr/>
        <a:lstStyle/>
        <a:p>
          <a:endParaRPr lang="ru-RU"/>
        </a:p>
      </dgm:t>
    </dgm:pt>
    <dgm:pt modelId="{6A792E3C-DF3F-44E5-A7F1-6AC2A0A8070F}" type="sibTrans" cxnId="{8787EFE3-2297-42AD-B66E-A8175B2D3FC6}">
      <dgm:prSet/>
      <dgm:spPr/>
      <dgm:t>
        <a:bodyPr/>
        <a:lstStyle/>
        <a:p>
          <a:endParaRPr lang="ru-RU"/>
        </a:p>
      </dgm:t>
    </dgm:pt>
    <dgm:pt modelId="{72441839-B34D-4E47-9922-31CF66929442}">
      <dgm:prSet phldrT="[Текст]" custT="1"/>
      <dgm:spPr/>
      <dgm:t>
        <a:bodyPr vert="horz" anchor="ctr"/>
        <a:lstStyle/>
        <a:p>
          <a:r>
            <a:rPr lang="ru-RU" sz="2400" dirty="0"/>
            <a:t>Эксплуатационные испытания</a:t>
          </a:r>
        </a:p>
      </dgm:t>
    </dgm:pt>
    <dgm:pt modelId="{96AF1600-46E9-4757-93DB-7BC23B40433A}" type="parTrans" cxnId="{76326247-708E-4A14-A1CA-8875B80D5C50}">
      <dgm:prSet/>
      <dgm:spPr/>
      <dgm:t>
        <a:bodyPr/>
        <a:lstStyle/>
        <a:p>
          <a:endParaRPr lang="ru-RU"/>
        </a:p>
      </dgm:t>
    </dgm:pt>
    <dgm:pt modelId="{151C43D8-11BA-4EC9-B477-0D3A9FE0A833}" type="sibTrans" cxnId="{76326247-708E-4A14-A1CA-8875B80D5C50}">
      <dgm:prSet/>
      <dgm:spPr/>
      <dgm:t>
        <a:bodyPr/>
        <a:lstStyle/>
        <a:p>
          <a:endParaRPr lang="ru-RU"/>
        </a:p>
      </dgm:t>
    </dgm:pt>
    <dgm:pt modelId="{6C6229BA-196F-4801-B335-8A5638C601E9}" type="pres">
      <dgm:prSet presAssocID="{155774E2-265B-425D-B886-AE6A4C509C27}" presName="Name0" presStyleCnt="0">
        <dgm:presLayoutVars>
          <dgm:dir/>
          <dgm:resizeHandles val="exact"/>
        </dgm:presLayoutVars>
      </dgm:prSet>
      <dgm:spPr/>
    </dgm:pt>
    <dgm:pt modelId="{3DD5DFF7-E2E4-4AF0-A391-2C82800A1539}" type="pres">
      <dgm:prSet presAssocID="{155774E2-265B-425D-B886-AE6A4C509C27}" presName="arrow" presStyleLbl="bgShp" presStyleIdx="0" presStyleCnt="1"/>
      <dgm:spPr>
        <a:solidFill>
          <a:schemeClr val="accent5">
            <a:lumMod val="60000"/>
            <a:lumOff val="40000"/>
          </a:schemeClr>
        </a:solidFill>
      </dgm:spPr>
    </dgm:pt>
    <dgm:pt modelId="{7C9C503A-59AB-4024-B17C-D1743E5A7EBB}" type="pres">
      <dgm:prSet presAssocID="{155774E2-265B-425D-B886-AE6A4C509C27}" presName="points" presStyleCnt="0"/>
      <dgm:spPr/>
    </dgm:pt>
    <dgm:pt modelId="{20EA1E8C-EA4F-4CCE-9C9C-F254B0A3BBC9}" type="pres">
      <dgm:prSet presAssocID="{ECD43B27-E396-41DC-8F8B-06460FA8253C}" presName="compositeA" presStyleCnt="0"/>
      <dgm:spPr/>
    </dgm:pt>
    <dgm:pt modelId="{D26CCDBB-494E-48CB-A5FD-4CB2F867622C}" type="pres">
      <dgm:prSet presAssocID="{ECD43B27-E396-41DC-8F8B-06460FA8253C}" presName="textA" presStyleLbl="revTx" presStyleIdx="0" presStyleCnt="6" custLinFactNeighborX="3486" custLinFactNeighborY="8384">
        <dgm:presLayoutVars>
          <dgm:bulletEnabled val="1"/>
        </dgm:presLayoutVars>
      </dgm:prSet>
      <dgm:spPr/>
    </dgm:pt>
    <dgm:pt modelId="{78049F7D-DFC3-4759-A106-134557BFE536}" type="pres">
      <dgm:prSet presAssocID="{ECD43B27-E396-41DC-8F8B-06460FA8253C}" presName="circleA" presStyleLbl="node1" presStyleIdx="0" presStyleCnt="6" custLinFactNeighborY="1973"/>
      <dgm:spPr>
        <a:solidFill>
          <a:srgbClr val="C40000"/>
        </a:solidFill>
      </dgm:spPr>
    </dgm:pt>
    <dgm:pt modelId="{721599E3-E623-4DF3-B43F-D889262831D4}" type="pres">
      <dgm:prSet presAssocID="{ECD43B27-E396-41DC-8F8B-06460FA8253C}" presName="spaceA" presStyleCnt="0"/>
      <dgm:spPr/>
    </dgm:pt>
    <dgm:pt modelId="{78611E5C-5EF9-4CC1-96FD-CE201616B257}" type="pres">
      <dgm:prSet presAssocID="{F7F2B6C4-1932-40ED-AE5B-F78F4B584BF1}" presName="space" presStyleCnt="0"/>
      <dgm:spPr/>
    </dgm:pt>
    <dgm:pt modelId="{E64CB42C-C489-48C9-852E-F58428030E02}" type="pres">
      <dgm:prSet presAssocID="{6090655C-ADC0-4542-89E3-7A2EC27804DE}" presName="compositeB" presStyleCnt="0"/>
      <dgm:spPr/>
    </dgm:pt>
    <dgm:pt modelId="{A4BB38EE-81F8-480A-BECE-237DC22DCA5B}" type="pres">
      <dgm:prSet presAssocID="{6090655C-ADC0-4542-89E3-7A2EC27804DE}" presName="textB" presStyleLbl="revTx" presStyleIdx="1" presStyleCnt="6" custScaleY="94353" custLinFactNeighborX="5229" custLinFactNeighborY="-2318">
        <dgm:presLayoutVars>
          <dgm:bulletEnabled val="1"/>
        </dgm:presLayoutVars>
      </dgm:prSet>
      <dgm:spPr/>
    </dgm:pt>
    <dgm:pt modelId="{2BE29598-72AD-4420-87F0-EA568604397E}" type="pres">
      <dgm:prSet presAssocID="{6090655C-ADC0-4542-89E3-7A2EC27804DE}" presName="circleB" presStyleLbl="node1" presStyleIdx="1" presStyleCnt="6"/>
      <dgm:spPr/>
    </dgm:pt>
    <dgm:pt modelId="{BC17C232-A373-4B81-9C81-6CC72A19DF9A}" type="pres">
      <dgm:prSet presAssocID="{6090655C-ADC0-4542-89E3-7A2EC27804DE}" presName="spaceB" presStyleCnt="0"/>
      <dgm:spPr/>
    </dgm:pt>
    <dgm:pt modelId="{3B3797FB-027F-473B-80A7-788DEA867116}" type="pres">
      <dgm:prSet presAssocID="{C3BECAA7-EA36-4AAA-8437-CD63024ECA0F}" presName="space" presStyleCnt="0"/>
      <dgm:spPr/>
    </dgm:pt>
    <dgm:pt modelId="{8A7B54D5-6C43-4B08-87AB-A0D68BC7149C}" type="pres">
      <dgm:prSet presAssocID="{2E4F1420-FA4B-4C25-83AA-A3EBD621AA4D}" presName="compositeA" presStyleCnt="0"/>
      <dgm:spPr/>
    </dgm:pt>
    <dgm:pt modelId="{C31DA2AB-63A0-4202-B97C-545B695B043E}" type="pres">
      <dgm:prSet presAssocID="{2E4F1420-FA4B-4C25-83AA-A3EBD621AA4D}" presName="textA" presStyleLbl="revTx" presStyleIdx="2" presStyleCnt="6" custScaleY="73532" custLinFactNeighborY="16768">
        <dgm:presLayoutVars>
          <dgm:bulletEnabled val="1"/>
        </dgm:presLayoutVars>
      </dgm:prSet>
      <dgm:spPr/>
    </dgm:pt>
    <dgm:pt modelId="{57551B4C-8F38-4595-982F-3C4E3AA7E5B3}" type="pres">
      <dgm:prSet presAssocID="{2E4F1420-FA4B-4C25-83AA-A3EBD621AA4D}" presName="circleA" presStyleLbl="node1" presStyleIdx="2" presStyleCnt="6" custLinFactNeighborY="29595"/>
      <dgm:spPr/>
    </dgm:pt>
    <dgm:pt modelId="{BE2BF40E-E5E4-424A-8790-991E20130D89}" type="pres">
      <dgm:prSet presAssocID="{2E4F1420-FA4B-4C25-83AA-A3EBD621AA4D}" presName="spaceA" presStyleCnt="0"/>
      <dgm:spPr/>
    </dgm:pt>
    <dgm:pt modelId="{276A9788-27A0-451D-A93E-B311E4EEE6E8}" type="pres">
      <dgm:prSet presAssocID="{F400C5C4-1E6F-48BA-ABD5-F6B3D7CF23D8}" presName="space" presStyleCnt="0"/>
      <dgm:spPr/>
    </dgm:pt>
    <dgm:pt modelId="{CD884E3B-3A9D-415C-800C-53A2EF19DDF7}" type="pres">
      <dgm:prSet presAssocID="{DA76446B-4442-4647-917F-A22370BB4184}" presName="compositeB" presStyleCnt="0"/>
      <dgm:spPr/>
    </dgm:pt>
    <dgm:pt modelId="{91701835-B514-4240-BAD4-17B7529B7FBF}" type="pres">
      <dgm:prSet presAssocID="{DA76446B-4442-4647-917F-A22370BB4184}" presName="textB" presStyleLbl="revTx" presStyleIdx="3" presStyleCnt="6" custScaleX="113326" custLinFactNeighborX="610" custLinFactNeighborY="-26633">
        <dgm:presLayoutVars>
          <dgm:bulletEnabled val="1"/>
        </dgm:presLayoutVars>
      </dgm:prSet>
      <dgm:spPr/>
    </dgm:pt>
    <dgm:pt modelId="{828EC335-E215-4DC4-BF52-510FC2C329D5}" type="pres">
      <dgm:prSet presAssocID="{DA76446B-4442-4647-917F-A22370BB4184}" presName="circleB" presStyleLbl="node1" presStyleIdx="3" presStyleCnt="6" custLinFactNeighborY="1973"/>
      <dgm:spPr/>
    </dgm:pt>
    <dgm:pt modelId="{114EBFB8-12C1-45F5-B8EB-65676B55BD97}" type="pres">
      <dgm:prSet presAssocID="{DA76446B-4442-4647-917F-A22370BB4184}" presName="spaceB" presStyleCnt="0"/>
      <dgm:spPr/>
    </dgm:pt>
    <dgm:pt modelId="{75587FA9-7321-4C3E-8778-6DAEA0063282}" type="pres">
      <dgm:prSet presAssocID="{CAD88BF8-5488-414E-A8EE-726968FD242C}" presName="space" presStyleCnt="0"/>
      <dgm:spPr/>
    </dgm:pt>
    <dgm:pt modelId="{C6780D59-8DB3-45C9-8AD0-1CC9B0EAFB6D}" type="pres">
      <dgm:prSet presAssocID="{F83730A8-5CBE-4673-8C6E-ADDF81E7B37E}" presName="compositeA" presStyleCnt="0"/>
      <dgm:spPr/>
    </dgm:pt>
    <dgm:pt modelId="{9CFFF0A5-45DA-4178-9E2F-79C613426F74}" type="pres">
      <dgm:prSet presAssocID="{F83730A8-5CBE-4673-8C6E-ADDF81E7B37E}" presName="textA" presStyleLbl="revTx" presStyleIdx="4" presStyleCnt="6" custLinFactNeighborX="2439" custLinFactNeighborY="24659">
        <dgm:presLayoutVars>
          <dgm:bulletEnabled val="1"/>
        </dgm:presLayoutVars>
      </dgm:prSet>
      <dgm:spPr/>
    </dgm:pt>
    <dgm:pt modelId="{F0BB10EB-3758-4759-9E21-F7042AC79F05}" type="pres">
      <dgm:prSet presAssocID="{F83730A8-5CBE-4673-8C6E-ADDF81E7B37E}" presName="circleA" presStyleLbl="node1" presStyleIdx="4" presStyleCnt="6"/>
      <dgm:spPr/>
    </dgm:pt>
    <dgm:pt modelId="{F8D8AB96-8D79-4C27-B305-24BE646B4576}" type="pres">
      <dgm:prSet presAssocID="{F83730A8-5CBE-4673-8C6E-ADDF81E7B37E}" presName="spaceA" presStyleCnt="0"/>
      <dgm:spPr/>
    </dgm:pt>
    <dgm:pt modelId="{C1792095-0CC4-4412-A1C2-85A38152F7CB}" type="pres">
      <dgm:prSet presAssocID="{6A792E3C-DF3F-44E5-A7F1-6AC2A0A8070F}" presName="space" presStyleCnt="0"/>
      <dgm:spPr/>
    </dgm:pt>
    <dgm:pt modelId="{1CCCD040-8689-412D-B784-1B576D3C0AE5}" type="pres">
      <dgm:prSet presAssocID="{72441839-B34D-4E47-9922-31CF66929442}" presName="compositeB" presStyleCnt="0"/>
      <dgm:spPr/>
    </dgm:pt>
    <dgm:pt modelId="{3249383B-0376-47DF-B5A9-A897645E651B}" type="pres">
      <dgm:prSet presAssocID="{72441839-B34D-4E47-9922-31CF66929442}" presName="textB" presStyleLbl="revTx" presStyleIdx="5" presStyleCnt="6" custScaleX="117881" custLinFactNeighborX="610" custLinFactNeighborY="-37976">
        <dgm:presLayoutVars>
          <dgm:bulletEnabled val="1"/>
        </dgm:presLayoutVars>
      </dgm:prSet>
      <dgm:spPr/>
    </dgm:pt>
    <dgm:pt modelId="{8C51B03F-7230-4E59-9CB4-887DBDD113BC}" type="pres">
      <dgm:prSet presAssocID="{72441839-B34D-4E47-9922-31CF66929442}" presName="circleB" presStyleLbl="node1" presStyleIdx="5" presStyleCnt="6"/>
      <dgm:spPr/>
    </dgm:pt>
    <dgm:pt modelId="{3931EBC1-A545-45E0-A76E-00B1EA887E94}" type="pres">
      <dgm:prSet presAssocID="{72441839-B34D-4E47-9922-31CF66929442}" presName="spaceB" presStyleCnt="0"/>
      <dgm:spPr/>
    </dgm:pt>
  </dgm:ptLst>
  <dgm:cxnLst>
    <dgm:cxn modelId="{2219360B-D15B-4E35-A651-AFB948E7D735}" type="presOf" srcId="{DA76446B-4442-4647-917F-A22370BB4184}" destId="{91701835-B514-4240-BAD4-17B7529B7FBF}" srcOrd="0" destOrd="0" presId="urn:microsoft.com/office/officeart/2005/8/layout/hProcess11"/>
    <dgm:cxn modelId="{9469D72A-932D-4B9A-B6A6-DBE2339ABA99}" type="presOf" srcId="{2E4F1420-FA4B-4C25-83AA-A3EBD621AA4D}" destId="{C31DA2AB-63A0-4202-B97C-545B695B043E}" srcOrd="0" destOrd="0" presId="urn:microsoft.com/office/officeart/2005/8/layout/hProcess11"/>
    <dgm:cxn modelId="{6518BB2E-C807-4026-A54B-75762542879C}" srcId="{155774E2-265B-425D-B886-AE6A4C509C27}" destId="{DA76446B-4442-4647-917F-A22370BB4184}" srcOrd="3" destOrd="0" parTransId="{58BE6151-E68B-4D73-A2E9-BADB732540A9}" sibTransId="{CAD88BF8-5488-414E-A8EE-726968FD242C}"/>
    <dgm:cxn modelId="{76326247-708E-4A14-A1CA-8875B80D5C50}" srcId="{155774E2-265B-425D-B886-AE6A4C509C27}" destId="{72441839-B34D-4E47-9922-31CF66929442}" srcOrd="5" destOrd="0" parTransId="{96AF1600-46E9-4757-93DB-7BC23B40433A}" sibTransId="{151C43D8-11BA-4EC9-B477-0D3A9FE0A833}"/>
    <dgm:cxn modelId="{B05B666E-EE4F-44B4-BC7F-B047D49B9BD4}" srcId="{155774E2-265B-425D-B886-AE6A4C509C27}" destId="{ECD43B27-E396-41DC-8F8B-06460FA8253C}" srcOrd="0" destOrd="0" parTransId="{C5C730F2-B0B9-41FE-9A59-189977084900}" sibTransId="{F7F2B6C4-1932-40ED-AE5B-F78F4B584BF1}"/>
    <dgm:cxn modelId="{88594E50-E52C-4290-8406-C493AB816A28}" type="presOf" srcId="{72441839-B34D-4E47-9922-31CF66929442}" destId="{3249383B-0376-47DF-B5A9-A897645E651B}" srcOrd="0" destOrd="0" presId="urn:microsoft.com/office/officeart/2005/8/layout/hProcess11"/>
    <dgm:cxn modelId="{6594DE81-010E-47D5-B58F-9C7F376C9F32}" type="presOf" srcId="{155774E2-265B-425D-B886-AE6A4C509C27}" destId="{6C6229BA-196F-4801-B335-8A5638C601E9}" srcOrd="0" destOrd="0" presId="urn:microsoft.com/office/officeart/2005/8/layout/hProcess11"/>
    <dgm:cxn modelId="{A12BB593-F2C9-40C4-A3F3-B594B4C1F19E}" type="presOf" srcId="{F83730A8-5CBE-4673-8C6E-ADDF81E7B37E}" destId="{9CFFF0A5-45DA-4178-9E2F-79C613426F74}" srcOrd="0" destOrd="0" presId="urn:microsoft.com/office/officeart/2005/8/layout/hProcess11"/>
    <dgm:cxn modelId="{5E6E45A3-CA58-4FCB-9FC1-E8DFB5CF13CA}" type="presOf" srcId="{6090655C-ADC0-4542-89E3-7A2EC27804DE}" destId="{A4BB38EE-81F8-480A-BECE-237DC22DCA5B}" srcOrd="0" destOrd="0" presId="urn:microsoft.com/office/officeart/2005/8/layout/hProcess11"/>
    <dgm:cxn modelId="{95F947A4-0119-44F1-95D8-086F4106E02D}" type="presOf" srcId="{ECD43B27-E396-41DC-8F8B-06460FA8253C}" destId="{D26CCDBB-494E-48CB-A5FD-4CB2F867622C}" srcOrd="0" destOrd="0" presId="urn:microsoft.com/office/officeart/2005/8/layout/hProcess11"/>
    <dgm:cxn modelId="{0B71D7B8-0D99-4BA3-8DAB-8C661CF7B715}" srcId="{155774E2-265B-425D-B886-AE6A4C509C27}" destId="{2E4F1420-FA4B-4C25-83AA-A3EBD621AA4D}" srcOrd="2" destOrd="0" parTransId="{0D38FDD9-68BF-4EF9-95BE-EC31CF26F9FA}" sibTransId="{F400C5C4-1E6F-48BA-ABD5-F6B3D7CF23D8}"/>
    <dgm:cxn modelId="{CCF0BBD4-C2E2-457F-B569-852F7ABD12A0}" srcId="{155774E2-265B-425D-B886-AE6A4C509C27}" destId="{6090655C-ADC0-4542-89E3-7A2EC27804DE}" srcOrd="1" destOrd="0" parTransId="{6864F3F4-F01D-4ABE-B409-D9CD4A3D9872}" sibTransId="{C3BECAA7-EA36-4AAA-8437-CD63024ECA0F}"/>
    <dgm:cxn modelId="{8787EFE3-2297-42AD-B66E-A8175B2D3FC6}" srcId="{155774E2-265B-425D-B886-AE6A4C509C27}" destId="{F83730A8-5CBE-4673-8C6E-ADDF81E7B37E}" srcOrd="4" destOrd="0" parTransId="{1A864F73-5447-4DA2-BDFD-1ABAF5E854A5}" sibTransId="{6A792E3C-DF3F-44E5-A7F1-6AC2A0A8070F}"/>
    <dgm:cxn modelId="{81ACE205-57E2-44C7-823D-A1F96D114457}" type="presParOf" srcId="{6C6229BA-196F-4801-B335-8A5638C601E9}" destId="{3DD5DFF7-E2E4-4AF0-A391-2C82800A1539}" srcOrd="0" destOrd="0" presId="urn:microsoft.com/office/officeart/2005/8/layout/hProcess11"/>
    <dgm:cxn modelId="{A494DDD5-D302-417E-B9EF-DB1B1F2E8028}" type="presParOf" srcId="{6C6229BA-196F-4801-B335-8A5638C601E9}" destId="{7C9C503A-59AB-4024-B17C-D1743E5A7EBB}" srcOrd="1" destOrd="0" presId="urn:microsoft.com/office/officeart/2005/8/layout/hProcess11"/>
    <dgm:cxn modelId="{71EE6579-B88E-46CE-AB27-4A31EBEDAAE8}" type="presParOf" srcId="{7C9C503A-59AB-4024-B17C-D1743E5A7EBB}" destId="{20EA1E8C-EA4F-4CCE-9C9C-F254B0A3BBC9}" srcOrd="0" destOrd="0" presId="urn:microsoft.com/office/officeart/2005/8/layout/hProcess11"/>
    <dgm:cxn modelId="{DB7DCE96-B7B4-4879-AEC7-AE4AADB2C944}" type="presParOf" srcId="{20EA1E8C-EA4F-4CCE-9C9C-F254B0A3BBC9}" destId="{D26CCDBB-494E-48CB-A5FD-4CB2F867622C}" srcOrd="0" destOrd="0" presId="urn:microsoft.com/office/officeart/2005/8/layout/hProcess11"/>
    <dgm:cxn modelId="{137EFB50-3B1A-4235-BCA5-0BBE52DAD230}" type="presParOf" srcId="{20EA1E8C-EA4F-4CCE-9C9C-F254B0A3BBC9}" destId="{78049F7D-DFC3-4759-A106-134557BFE536}" srcOrd="1" destOrd="0" presId="urn:microsoft.com/office/officeart/2005/8/layout/hProcess11"/>
    <dgm:cxn modelId="{852F9D90-6B25-44BA-85E6-51FAB2EF8974}" type="presParOf" srcId="{20EA1E8C-EA4F-4CCE-9C9C-F254B0A3BBC9}" destId="{721599E3-E623-4DF3-B43F-D889262831D4}" srcOrd="2" destOrd="0" presId="urn:microsoft.com/office/officeart/2005/8/layout/hProcess11"/>
    <dgm:cxn modelId="{2B36E1A1-8D8F-4853-9AF4-33B2C4F3FC7D}" type="presParOf" srcId="{7C9C503A-59AB-4024-B17C-D1743E5A7EBB}" destId="{78611E5C-5EF9-4CC1-96FD-CE201616B257}" srcOrd="1" destOrd="0" presId="urn:microsoft.com/office/officeart/2005/8/layout/hProcess11"/>
    <dgm:cxn modelId="{D3DBE2DF-C3FB-44A1-AACE-E31EDE65990C}" type="presParOf" srcId="{7C9C503A-59AB-4024-B17C-D1743E5A7EBB}" destId="{E64CB42C-C489-48C9-852E-F58428030E02}" srcOrd="2" destOrd="0" presId="urn:microsoft.com/office/officeart/2005/8/layout/hProcess11"/>
    <dgm:cxn modelId="{09869148-F7C9-485F-9151-A39DB0AE658E}" type="presParOf" srcId="{E64CB42C-C489-48C9-852E-F58428030E02}" destId="{A4BB38EE-81F8-480A-BECE-237DC22DCA5B}" srcOrd="0" destOrd="0" presId="urn:microsoft.com/office/officeart/2005/8/layout/hProcess11"/>
    <dgm:cxn modelId="{2EC0F82B-970E-4E11-B2F9-6CC0B3C25A18}" type="presParOf" srcId="{E64CB42C-C489-48C9-852E-F58428030E02}" destId="{2BE29598-72AD-4420-87F0-EA568604397E}" srcOrd="1" destOrd="0" presId="urn:microsoft.com/office/officeart/2005/8/layout/hProcess11"/>
    <dgm:cxn modelId="{03FBD3ED-7BA5-40D7-8F81-35BC64AE29E2}" type="presParOf" srcId="{E64CB42C-C489-48C9-852E-F58428030E02}" destId="{BC17C232-A373-4B81-9C81-6CC72A19DF9A}" srcOrd="2" destOrd="0" presId="urn:microsoft.com/office/officeart/2005/8/layout/hProcess11"/>
    <dgm:cxn modelId="{A7424007-797C-4CD2-ADB7-A1EF644F7128}" type="presParOf" srcId="{7C9C503A-59AB-4024-B17C-D1743E5A7EBB}" destId="{3B3797FB-027F-473B-80A7-788DEA867116}" srcOrd="3" destOrd="0" presId="urn:microsoft.com/office/officeart/2005/8/layout/hProcess11"/>
    <dgm:cxn modelId="{A867ABA4-1825-44B3-A828-8BD4EEA26A5D}" type="presParOf" srcId="{7C9C503A-59AB-4024-B17C-D1743E5A7EBB}" destId="{8A7B54D5-6C43-4B08-87AB-A0D68BC7149C}" srcOrd="4" destOrd="0" presId="urn:microsoft.com/office/officeart/2005/8/layout/hProcess11"/>
    <dgm:cxn modelId="{6096256F-514D-43D9-B34D-C74C7737F548}" type="presParOf" srcId="{8A7B54D5-6C43-4B08-87AB-A0D68BC7149C}" destId="{C31DA2AB-63A0-4202-B97C-545B695B043E}" srcOrd="0" destOrd="0" presId="urn:microsoft.com/office/officeart/2005/8/layout/hProcess11"/>
    <dgm:cxn modelId="{2FD04265-DAFF-4671-932F-3B6D89ABBD69}" type="presParOf" srcId="{8A7B54D5-6C43-4B08-87AB-A0D68BC7149C}" destId="{57551B4C-8F38-4595-982F-3C4E3AA7E5B3}" srcOrd="1" destOrd="0" presId="urn:microsoft.com/office/officeart/2005/8/layout/hProcess11"/>
    <dgm:cxn modelId="{5F5A9C48-934C-4DD6-A224-C116784ECAC0}" type="presParOf" srcId="{8A7B54D5-6C43-4B08-87AB-A0D68BC7149C}" destId="{BE2BF40E-E5E4-424A-8790-991E20130D89}" srcOrd="2" destOrd="0" presId="urn:microsoft.com/office/officeart/2005/8/layout/hProcess11"/>
    <dgm:cxn modelId="{42CFCBC3-6E49-425D-ACF4-2D1AAFF48508}" type="presParOf" srcId="{7C9C503A-59AB-4024-B17C-D1743E5A7EBB}" destId="{276A9788-27A0-451D-A93E-B311E4EEE6E8}" srcOrd="5" destOrd="0" presId="urn:microsoft.com/office/officeart/2005/8/layout/hProcess11"/>
    <dgm:cxn modelId="{4296A4D5-4B60-4824-B55F-70C8DD3164A9}" type="presParOf" srcId="{7C9C503A-59AB-4024-B17C-D1743E5A7EBB}" destId="{CD884E3B-3A9D-415C-800C-53A2EF19DDF7}" srcOrd="6" destOrd="0" presId="urn:microsoft.com/office/officeart/2005/8/layout/hProcess11"/>
    <dgm:cxn modelId="{23817275-2B8C-491B-952F-60C69732B48F}" type="presParOf" srcId="{CD884E3B-3A9D-415C-800C-53A2EF19DDF7}" destId="{91701835-B514-4240-BAD4-17B7529B7FBF}" srcOrd="0" destOrd="0" presId="urn:microsoft.com/office/officeart/2005/8/layout/hProcess11"/>
    <dgm:cxn modelId="{96D0A9AE-BC7A-4190-B1B5-E8CC7F64FCC0}" type="presParOf" srcId="{CD884E3B-3A9D-415C-800C-53A2EF19DDF7}" destId="{828EC335-E215-4DC4-BF52-510FC2C329D5}" srcOrd="1" destOrd="0" presId="urn:microsoft.com/office/officeart/2005/8/layout/hProcess11"/>
    <dgm:cxn modelId="{8D09A279-7BC8-43FD-ADB9-6D15CA5D8C3A}" type="presParOf" srcId="{CD884E3B-3A9D-415C-800C-53A2EF19DDF7}" destId="{114EBFB8-12C1-45F5-B8EB-65676B55BD97}" srcOrd="2" destOrd="0" presId="urn:microsoft.com/office/officeart/2005/8/layout/hProcess11"/>
    <dgm:cxn modelId="{018E152A-496C-4CAE-8E89-E0073B98B841}" type="presParOf" srcId="{7C9C503A-59AB-4024-B17C-D1743E5A7EBB}" destId="{75587FA9-7321-4C3E-8778-6DAEA0063282}" srcOrd="7" destOrd="0" presId="urn:microsoft.com/office/officeart/2005/8/layout/hProcess11"/>
    <dgm:cxn modelId="{557177B1-488B-444F-9FA5-E61D09769AA9}" type="presParOf" srcId="{7C9C503A-59AB-4024-B17C-D1743E5A7EBB}" destId="{C6780D59-8DB3-45C9-8AD0-1CC9B0EAFB6D}" srcOrd="8" destOrd="0" presId="urn:microsoft.com/office/officeart/2005/8/layout/hProcess11"/>
    <dgm:cxn modelId="{7576FF0F-2313-492C-83A5-D30B7190F16C}" type="presParOf" srcId="{C6780D59-8DB3-45C9-8AD0-1CC9B0EAFB6D}" destId="{9CFFF0A5-45DA-4178-9E2F-79C613426F74}" srcOrd="0" destOrd="0" presId="urn:microsoft.com/office/officeart/2005/8/layout/hProcess11"/>
    <dgm:cxn modelId="{E7075503-958B-482F-B8CE-31B37EB28411}" type="presParOf" srcId="{C6780D59-8DB3-45C9-8AD0-1CC9B0EAFB6D}" destId="{F0BB10EB-3758-4759-9E21-F7042AC79F05}" srcOrd="1" destOrd="0" presId="urn:microsoft.com/office/officeart/2005/8/layout/hProcess11"/>
    <dgm:cxn modelId="{CA658359-FCF0-4643-B20B-AB9A24AD289F}" type="presParOf" srcId="{C6780D59-8DB3-45C9-8AD0-1CC9B0EAFB6D}" destId="{F8D8AB96-8D79-4C27-B305-24BE646B4576}" srcOrd="2" destOrd="0" presId="urn:microsoft.com/office/officeart/2005/8/layout/hProcess11"/>
    <dgm:cxn modelId="{C901B38B-1C76-4E3F-99B9-8FD0045E07D0}" type="presParOf" srcId="{7C9C503A-59AB-4024-B17C-D1743E5A7EBB}" destId="{C1792095-0CC4-4412-A1C2-85A38152F7CB}" srcOrd="9" destOrd="0" presId="urn:microsoft.com/office/officeart/2005/8/layout/hProcess11"/>
    <dgm:cxn modelId="{CCF39E35-20EA-4154-A909-876E44D59FA8}" type="presParOf" srcId="{7C9C503A-59AB-4024-B17C-D1743E5A7EBB}" destId="{1CCCD040-8689-412D-B784-1B576D3C0AE5}" srcOrd="10" destOrd="0" presId="urn:microsoft.com/office/officeart/2005/8/layout/hProcess11"/>
    <dgm:cxn modelId="{F3B9F0BC-D413-444F-8FCF-73AB01674B7D}" type="presParOf" srcId="{1CCCD040-8689-412D-B784-1B576D3C0AE5}" destId="{3249383B-0376-47DF-B5A9-A897645E651B}" srcOrd="0" destOrd="0" presId="urn:microsoft.com/office/officeart/2005/8/layout/hProcess11"/>
    <dgm:cxn modelId="{394AF587-56BC-44CF-BE6D-A6E3B86642A2}" type="presParOf" srcId="{1CCCD040-8689-412D-B784-1B576D3C0AE5}" destId="{8C51B03F-7230-4E59-9CB4-887DBDD113BC}" srcOrd="1" destOrd="0" presId="urn:microsoft.com/office/officeart/2005/8/layout/hProcess11"/>
    <dgm:cxn modelId="{8E96D85A-9A28-4217-820C-D60CA98227D5}" type="presParOf" srcId="{1CCCD040-8689-412D-B784-1B576D3C0AE5}" destId="{3931EBC1-A545-45E0-A76E-00B1EA887E94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D5DFF7-E2E4-4AF0-A391-2C82800A1539}">
      <dsp:nvSpPr>
        <dsp:cNvPr id="0" name=""/>
        <dsp:cNvSpPr/>
      </dsp:nvSpPr>
      <dsp:spPr>
        <a:xfrm>
          <a:off x="0" y="2317551"/>
          <a:ext cx="18227197" cy="3090068"/>
        </a:xfrm>
        <a:prstGeom prst="notchedRightArrow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6CCDBB-494E-48CB-A5FD-4CB2F867622C}">
      <dsp:nvSpPr>
        <dsp:cNvPr id="0" name=""/>
        <dsp:cNvSpPr/>
      </dsp:nvSpPr>
      <dsp:spPr>
        <a:xfrm>
          <a:off x="89659" y="259071"/>
          <a:ext cx="2499119" cy="3090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Ознакомление с оборудованием, изучение паспортов приборов, создание плана работ</a:t>
          </a:r>
        </a:p>
      </dsp:txBody>
      <dsp:txXfrm>
        <a:off x="89659" y="259071"/>
        <a:ext cx="2499119" cy="3090068"/>
      </dsp:txXfrm>
    </dsp:sp>
    <dsp:sp modelId="{78049F7D-DFC3-4759-A106-134557BFE536}">
      <dsp:nvSpPr>
        <dsp:cNvPr id="0" name=""/>
        <dsp:cNvSpPr/>
      </dsp:nvSpPr>
      <dsp:spPr>
        <a:xfrm>
          <a:off x="865841" y="3491568"/>
          <a:ext cx="772517" cy="772517"/>
        </a:xfrm>
        <a:prstGeom prst="ellipse">
          <a:avLst/>
        </a:prstGeom>
        <a:solidFill>
          <a:srgbClr val="C4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BB38EE-81F8-480A-BECE-237DC22DCA5B}">
      <dsp:nvSpPr>
        <dsp:cNvPr id="0" name=""/>
        <dsp:cNvSpPr/>
      </dsp:nvSpPr>
      <dsp:spPr>
        <a:xfrm>
          <a:off x="2757294" y="4694346"/>
          <a:ext cx="2499119" cy="29155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- проработка проекта,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- подготовка списка необходимого оборудования и др. материалов,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- подписание ТЗ</a:t>
          </a:r>
        </a:p>
      </dsp:txBody>
      <dsp:txXfrm>
        <a:off x="2757294" y="4694346"/>
        <a:ext cx="2499119" cy="2915572"/>
      </dsp:txXfrm>
    </dsp:sp>
    <dsp:sp modelId="{2BE29598-72AD-4420-87F0-EA568604397E}">
      <dsp:nvSpPr>
        <dsp:cNvPr id="0" name=""/>
        <dsp:cNvSpPr/>
      </dsp:nvSpPr>
      <dsp:spPr>
        <a:xfrm>
          <a:off x="3489916" y="3519950"/>
          <a:ext cx="772517" cy="7725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1DA2AB-63A0-4202-B97C-545B695B043E}">
      <dsp:nvSpPr>
        <dsp:cNvPr id="0" name=""/>
        <dsp:cNvSpPr/>
      </dsp:nvSpPr>
      <dsp:spPr>
        <a:xfrm>
          <a:off x="5250690" y="722612"/>
          <a:ext cx="2499119" cy="22721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- закупка, сборка и настройка оборудования,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- приобретение и настройка ПО </a:t>
          </a:r>
        </a:p>
      </dsp:txBody>
      <dsp:txXfrm>
        <a:off x="5250690" y="722612"/>
        <a:ext cx="2499119" cy="2272189"/>
      </dsp:txXfrm>
    </dsp:sp>
    <dsp:sp modelId="{57551B4C-8F38-4595-982F-3C4E3AA7E5B3}">
      <dsp:nvSpPr>
        <dsp:cNvPr id="0" name=""/>
        <dsp:cNvSpPr/>
      </dsp:nvSpPr>
      <dsp:spPr>
        <a:xfrm>
          <a:off x="6113992" y="3500483"/>
          <a:ext cx="772517" cy="7725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701835-B514-4240-BAD4-17B7529B7FBF}">
      <dsp:nvSpPr>
        <dsp:cNvPr id="0" name=""/>
        <dsp:cNvSpPr/>
      </dsp:nvSpPr>
      <dsp:spPr>
        <a:xfrm>
          <a:off x="7890011" y="3812124"/>
          <a:ext cx="2832152" cy="3090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Предварительные испытания, формирование замечаний</a:t>
          </a:r>
        </a:p>
      </dsp:txBody>
      <dsp:txXfrm>
        <a:off x="7890011" y="3812124"/>
        <a:ext cx="2832152" cy="3090068"/>
      </dsp:txXfrm>
    </dsp:sp>
    <dsp:sp modelId="{828EC335-E215-4DC4-BF52-510FC2C329D5}">
      <dsp:nvSpPr>
        <dsp:cNvPr id="0" name=""/>
        <dsp:cNvSpPr/>
      </dsp:nvSpPr>
      <dsp:spPr>
        <a:xfrm>
          <a:off x="8904584" y="3491568"/>
          <a:ext cx="772517" cy="7725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FFF0A5-45DA-4178-9E2F-79C613426F74}">
      <dsp:nvSpPr>
        <dsp:cNvPr id="0" name=""/>
        <dsp:cNvSpPr/>
      </dsp:nvSpPr>
      <dsp:spPr>
        <a:xfrm>
          <a:off x="10892828" y="761979"/>
          <a:ext cx="2499119" cy="3090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Устранение замечаний, доработка конструкции</a:t>
          </a:r>
        </a:p>
      </dsp:txBody>
      <dsp:txXfrm>
        <a:off x="10892828" y="761979"/>
        <a:ext cx="2499119" cy="3090068"/>
      </dsp:txXfrm>
    </dsp:sp>
    <dsp:sp modelId="{F0BB10EB-3758-4759-9E21-F7042AC79F05}">
      <dsp:nvSpPr>
        <dsp:cNvPr id="0" name=""/>
        <dsp:cNvSpPr/>
      </dsp:nvSpPr>
      <dsp:spPr>
        <a:xfrm>
          <a:off x="11695176" y="3476326"/>
          <a:ext cx="772517" cy="7725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49383B-0376-47DF-B5A9-A897645E651B}">
      <dsp:nvSpPr>
        <dsp:cNvPr id="0" name=""/>
        <dsp:cNvSpPr/>
      </dsp:nvSpPr>
      <dsp:spPr>
        <a:xfrm>
          <a:off x="13471194" y="3461618"/>
          <a:ext cx="2945987" cy="3090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Эксплуатационные испытания</a:t>
          </a:r>
        </a:p>
      </dsp:txBody>
      <dsp:txXfrm>
        <a:off x="13471194" y="3461618"/>
        <a:ext cx="2945987" cy="3090068"/>
      </dsp:txXfrm>
    </dsp:sp>
    <dsp:sp modelId="{8C51B03F-7230-4E59-9CB4-887DBDD113BC}">
      <dsp:nvSpPr>
        <dsp:cNvPr id="0" name=""/>
        <dsp:cNvSpPr/>
      </dsp:nvSpPr>
      <dsp:spPr>
        <a:xfrm>
          <a:off x="14542685" y="3476326"/>
          <a:ext cx="772517" cy="7725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6E8C426C-844D-4C6A-A120-8FFBE08FF603}" type="datetimeFigureOut">
              <a:rPr lang="ru-RU" smtClean="0"/>
              <a:pPr/>
              <a:t>01.12.2023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FE17165F-A99B-4248-BB82-C17B29361F8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8058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754243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508486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2262729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3016971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3771214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6pPr>
    <a:lvl7pPr marL="4525457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7pPr>
    <a:lvl8pPr marL="5279700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8pPr>
    <a:lvl9pPr marL="6033943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7659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37.png"/><Relationship Id="rId18" Type="http://schemas.microsoft.com/office/2007/relationships/hdphoto" Target="../media/hdphoto3.wdp"/><Relationship Id="rId3" Type="http://schemas.openxmlformats.org/officeDocument/2006/relationships/image" Target="../media/image27.png"/><Relationship Id="rId21" Type="http://schemas.openxmlformats.org/officeDocument/2006/relationships/image" Target="../media/image42.png"/><Relationship Id="rId7" Type="http://schemas.openxmlformats.org/officeDocument/2006/relationships/image" Target="../media/image31.png"/><Relationship Id="rId12" Type="http://schemas.openxmlformats.org/officeDocument/2006/relationships/image" Target="../media/image36.svg"/><Relationship Id="rId17" Type="http://schemas.openxmlformats.org/officeDocument/2006/relationships/image" Target="../media/image39.png"/><Relationship Id="rId2" Type="http://schemas.openxmlformats.org/officeDocument/2006/relationships/image" Target="../media/image26.png"/><Relationship Id="rId16" Type="http://schemas.microsoft.com/office/2007/relationships/hdphoto" Target="../media/hdphoto1.wdp"/><Relationship Id="rId20" Type="http://schemas.openxmlformats.org/officeDocument/2006/relationships/image" Target="../media/image4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0.sv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8.png"/><Relationship Id="rId10" Type="http://schemas.openxmlformats.org/officeDocument/2006/relationships/image" Target="../media/image34.svg"/><Relationship Id="rId19" Type="http://schemas.openxmlformats.org/officeDocument/2006/relationships/image" Target="../media/image40.png"/><Relationship Id="rId4" Type="http://schemas.openxmlformats.org/officeDocument/2006/relationships/image" Target="../media/image28.svg"/><Relationship Id="rId9" Type="http://schemas.openxmlformats.org/officeDocument/2006/relationships/image" Target="../media/image33.png"/><Relationship Id="rId14" Type="http://schemas.openxmlformats.org/officeDocument/2006/relationships/image" Target="../media/image15.svg"/><Relationship Id="rId22" Type="http://schemas.openxmlformats.org/officeDocument/2006/relationships/image" Target="../media/image43.sv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2E2B65-65C4-4EC2-B575-482EE3052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4005" y="1851899"/>
            <a:ext cx="15084029" cy="3939540"/>
          </a:xfrm>
        </p:spPr>
        <p:txBody>
          <a:bodyPr anchor="b"/>
          <a:lstStyle>
            <a:lvl1pPr algn="ctr">
              <a:defRPr sz="9898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01B8604-B774-48F7-94A0-72E654BE1D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4005" y="5943363"/>
            <a:ext cx="15084029" cy="2732007"/>
          </a:xfrm>
        </p:spPr>
        <p:txBody>
          <a:bodyPr/>
          <a:lstStyle>
            <a:lvl1pPr marL="0" indent="0" algn="ctr">
              <a:buNone/>
              <a:defRPr sz="3959"/>
            </a:lvl1pPr>
            <a:lvl2pPr marL="754197" indent="0" algn="ctr">
              <a:buNone/>
              <a:defRPr sz="3299"/>
            </a:lvl2pPr>
            <a:lvl3pPr marL="1508394" indent="0" algn="ctr">
              <a:buNone/>
              <a:defRPr sz="2969"/>
            </a:lvl3pPr>
            <a:lvl4pPr marL="2262591" indent="0" algn="ctr">
              <a:buNone/>
              <a:defRPr sz="2639"/>
            </a:lvl4pPr>
            <a:lvl5pPr marL="3016788" indent="0" algn="ctr">
              <a:buNone/>
              <a:defRPr sz="2639"/>
            </a:lvl5pPr>
            <a:lvl6pPr marL="3770986" indent="0" algn="ctr">
              <a:buNone/>
              <a:defRPr sz="2639"/>
            </a:lvl6pPr>
            <a:lvl7pPr marL="4525183" indent="0" algn="ctr">
              <a:buNone/>
              <a:defRPr sz="2639"/>
            </a:lvl7pPr>
            <a:lvl8pPr marL="5279380" indent="0" algn="ctr">
              <a:buNone/>
              <a:defRPr sz="2639"/>
            </a:lvl8pPr>
            <a:lvl9pPr marL="6033577" indent="0" algn="ctr">
              <a:buNone/>
              <a:defRPr sz="2639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3EA146-9A21-4250-96E5-BCCC27ADD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951092-1434-4611-83F6-9F6321CC2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9771A2-915F-4474-95AB-3AAB1FD3C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D3DC79A-248F-4C91-B3DF-7D720885FF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0112039" cy="1128055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54BFD70-E55F-4810-B3BF-F2D9BF1ECAC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6356"/>
            <a:ext cx="20112039" cy="1131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48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8">
            <a:extLst>
              <a:ext uri="{FF2B5EF4-FFF2-40B4-BE49-F238E27FC236}">
                <a16:creationId xmlns:a16="http://schemas.microsoft.com/office/drawing/2014/main" id="{3A1562F0-77BA-43E0-859E-F7F3232D17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62BFF67-E034-42C6-A5F5-7F132BE44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F5AACFE2-6C48-41E1-87CA-D6B53BC3F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0777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12">
            <a:extLst>
              <a:ext uri="{FF2B5EF4-FFF2-40B4-BE49-F238E27FC236}">
                <a16:creationId xmlns:a16="http://schemas.microsoft.com/office/drawing/2014/main" id="{D4DDDE68-C0EB-48C2-825B-1D7BCD3EC8CE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648272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5021046A-49FB-4ACB-9980-C26043CC1B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D9E3DD5-D218-4782-A5A7-4B2B0CDD7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5273CFE9-4B3A-4B96-9DCA-EC3BA9203E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3" name="Рисунок 2">
            <a:extLst>
              <a:ext uri="{FF2B5EF4-FFF2-40B4-BE49-F238E27FC236}">
                <a16:creationId xmlns:a16="http://schemas.microsoft.com/office/drawing/2014/main" id="{19BE8E3A-575E-4544-B004-5E9B15B007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 i="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8729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8">
            <a:extLst>
              <a:ext uri="{FF2B5EF4-FFF2-40B4-BE49-F238E27FC236}">
                <a16:creationId xmlns:a16="http://schemas.microsoft.com/office/drawing/2014/main" id="{DCEAA9BA-597C-43A4-A55D-EF110037E9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D31230A-E8DB-4E06-A0B9-7E9F87EF2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C63BE39D-5B2B-4A13-933F-6F32924520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3" name="Номер слайда 3">
            <a:extLst>
              <a:ext uri="{FF2B5EF4-FFF2-40B4-BE49-F238E27FC236}">
                <a16:creationId xmlns:a16="http://schemas.microsoft.com/office/drawing/2014/main" id="{4233910C-631A-4C20-8090-6F18D933CB0B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9970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8">
            <a:extLst>
              <a:ext uri="{FF2B5EF4-FFF2-40B4-BE49-F238E27FC236}">
                <a16:creationId xmlns:a16="http://schemas.microsoft.com/office/drawing/2014/main" id="{E93DB026-FA5A-4820-865F-59E867FA55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589088"/>
            <a:ext cx="8793162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6C57940-92BC-4E86-946B-B1F1D1353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B3633050-8FAB-4E3C-A8BC-1FAE417D52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5" name="Номер слайда 3">
            <a:extLst>
              <a:ext uri="{FF2B5EF4-FFF2-40B4-BE49-F238E27FC236}">
                <a16:creationId xmlns:a16="http://schemas.microsoft.com/office/drawing/2014/main" id="{9869319C-97AB-4178-8252-05B1ED0147B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5A960D58-9F56-40B3-99F0-2A0C0900F5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746FFF8F-B5A5-4D03-8E53-6F80F64DFA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33917" y="1589088"/>
            <a:ext cx="8793162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2437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8EB64EEC-538E-4F0A-A1A4-443B831DAA60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4648272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124AE1A1-A68B-4715-A2A5-4C480D04CB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4B2F062-1DDE-4059-9E15-DB79AA3F6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id="{611E033C-DC47-497B-85C1-D726E2008C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377627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7365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id="{EFD92FB8-114D-4168-8700-46E05EA3CAE2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4648272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Текст 8">
            <a:extLst>
              <a:ext uri="{FF2B5EF4-FFF2-40B4-BE49-F238E27FC236}">
                <a16:creationId xmlns:a16="http://schemas.microsoft.com/office/drawing/2014/main" id="{D795EE0C-4515-438E-87D8-3AF4B3C121C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1D1CB191-7F37-485F-80F3-D51508E5C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id="{8976F8DB-B930-430B-A86E-497FBF7D53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9" name="Рисунок 2">
            <a:extLst>
              <a:ext uri="{FF2B5EF4-FFF2-40B4-BE49-F238E27FC236}">
                <a16:creationId xmlns:a16="http://schemas.microsoft.com/office/drawing/2014/main" id="{D9B36748-767B-4F81-B3C8-64C16F93D42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0D552E19-B3AD-42F6-9C3E-6C2A817376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id="{6B28D9D2-BF17-435C-8BD6-26DF4C8D387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id="{AD6B0B24-96BA-4AB4-8249-9D8FAE0203B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74F12738-9AE0-4C24-9B1F-23139461765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AEC13CD0-7D2F-4925-B89A-292BDA1A33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5" name="Рисунок 2">
            <a:extLst>
              <a:ext uri="{FF2B5EF4-FFF2-40B4-BE49-F238E27FC236}">
                <a16:creationId xmlns:a16="http://schemas.microsoft.com/office/drawing/2014/main" id="{D765307B-5E06-4C62-8605-7A482FC0EC8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020B9998-F741-4988-86DB-261B7A095E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C508E4CB-E864-4389-85DC-0CB91E9BB3B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8" name="Рисунок 2">
            <a:extLst>
              <a:ext uri="{FF2B5EF4-FFF2-40B4-BE49-F238E27FC236}">
                <a16:creationId xmlns:a16="http://schemas.microsoft.com/office/drawing/2014/main" id="{891C231D-ACE7-4153-9E94-8E0CAE8A3C4D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id="{18677F63-6BBA-4D46-8B7C-35727DF07B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32940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69B096B-99ED-42DC-92F1-6DDF860B59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74702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E18F3190-9863-42C9-BD8C-1D6A37827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2508675"/>
            <a:ext cx="9733828" cy="2185988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 u="none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88121DB-EA36-4273-8D57-125125D2D281}"/>
              </a:ext>
            </a:extLst>
          </p:cNvPr>
          <p:cNvSpPr txBox="1"/>
          <p:nvPr userDrawn="1"/>
        </p:nvSpPr>
        <p:spPr>
          <a:xfrm>
            <a:off x="906463" y="649025"/>
            <a:ext cx="97338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latin typeface="Arial" panose="020B0604020202020204" pitchFamily="34" charset="0"/>
                <a:cs typeface="Arial" panose="020B0604020202020204" pitchFamily="34" charset="0"/>
              </a:rPr>
              <a:t>Политех</a:t>
            </a:r>
            <a:r>
              <a:rPr 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>NET 2023</a:t>
            </a:r>
            <a:endParaRPr lang="ru-RU"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B44E6E4E-7724-4CE2-AF62-3D908F566344}"/>
              </a:ext>
            </a:extLst>
          </p:cNvPr>
          <p:cNvGrpSpPr/>
          <p:nvPr userDrawn="1"/>
        </p:nvGrpSpPr>
        <p:grpSpPr>
          <a:xfrm>
            <a:off x="9129487" y="460357"/>
            <a:ext cx="10197569" cy="1736300"/>
            <a:chOff x="7832544" y="404608"/>
            <a:chExt cx="12312610" cy="2096420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BBF61A27-40F6-4D6B-9325-D4C17E877D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272326" y="538416"/>
              <a:ext cx="1336474" cy="843770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FAEFBE71-855A-4FEC-A064-38E344FFD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505701" y="1501385"/>
              <a:ext cx="1038240" cy="79496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9C323BE1-7378-4F29-85BF-D2E1CC31223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2644105" y="1500771"/>
              <a:ext cx="2532835" cy="831796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1485A32C-FC4A-4DC9-A076-CD87695AB3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5585687" y="1528901"/>
              <a:ext cx="1808244" cy="803665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74E88053-892E-49A8-B76E-9EA6439997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827644" y="1528592"/>
              <a:ext cx="2344603" cy="79496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C90AEF72-61E9-44F6-AB0F-652122836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6936588" y="1383059"/>
              <a:ext cx="3208566" cy="1117969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7905B726-6A1D-4EB4-AF88-4F2D26D712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l="73075" b="2593"/>
            <a:stretch/>
          </p:blipFill>
          <p:spPr>
            <a:xfrm>
              <a:off x="7832544" y="404608"/>
              <a:ext cx="3066446" cy="977577"/>
            </a:xfrm>
            <a:prstGeom prst="rect">
              <a:avLst/>
            </a:prstGeom>
          </p:spPr>
        </p:pic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D2B216EB-1293-451B-A27B-9C5873B99D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hq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58334" y="497077"/>
              <a:ext cx="1808245" cy="840819"/>
            </a:xfrm>
            <a:prstGeom prst="rect">
              <a:avLst/>
            </a:prstGeom>
          </p:spPr>
        </p:pic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F9676A81-01C1-43D6-80D8-3824399E8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3459186" y="497077"/>
              <a:ext cx="2593402" cy="958822"/>
            </a:xfrm>
            <a:prstGeom prst="rect">
              <a:avLst/>
            </a:prstGeom>
          </p:spPr>
        </p:pic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A323B6FF-FC62-4392-8707-98252EF78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10898990" y="564599"/>
              <a:ext cx="2675279" cy="8237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9163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FF8151-9883-44AF-BEC7-291C56A66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323" y="754380"/>
            <a:ext cx="6486655" cy="2640330"/>
          </a:xfrm>
        </p:spPr>
        <p:txBody>
          <a:bodyPr anchor="b"/>
          <a:lstStyle>
            <a:lvl1pPr>
              <a:defRPr sz="527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AC46BA0-7BBF-4717-9E58-CA16BDFE92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550236" y="1629252"/>
            <a:ext cx="10181719" cy="8041481"/>
          </a:xfrm>
        </p:spPr>
        <p:txBody>
          <a:bodyPr/>
          <a:lstStyle>
            <a:lvl1pPr marL="0" indent="0">
              <a:buNone/>
              <a:defRPr sz="5279"/>
            </a:lvl1pPr>
            <a:lvl2pPr marL="754197" indent="0">
              <a:buNone/>
              <a:defRPr sz="4619"/>
            </a:lvl2pPr>
            <a:lvl3pPr marL="1508394" indent="0">
              <a:buNone/>
              <a:defRPr sz="3959"/>
            </a:lvl3pPr>
            <a:lvl4pPr marL="2262591" indent="0">
              <a:buNone/>
              <a:defRPr sz="3299"/>
            </a:lvl4pPr>
            <a:lvl5pPr marL="3016788" indent="0">
              <a:buNone/>
              <a:defRPr sz="3299"/>
            </a:lvl5pPr>
            <a:lvl6pPr marL="3770986" indent="0">
              <a:buNone/>
              <a:defRPr sz="3299"/>
            </a:lvl6pPr>
            <a:lvl7pPr marL="4525183" indent="0">
              <a:buNone/>
              <a:defRPr sz="3299"/>
            </a:lvl7pPr>
            <a:lvl8pPr marL="5279380" indent="0">
              <a:buNone/>
              <a:defRPr sz="3299"/>
            </a:lvl8pPr>
            <a:lvl9pPr marL="6033577" indent="0">
              <a:buNone/>
              <a:defRPr sz="3299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FC18D2-23BF-4063-82C6-3647D8ED9B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5323" y="3394710"/>
            <a:ext cx="6486655" cy="6289120"/>
          </a:xfrm>
        </p:spPr>
        <p:txBody>
          <a:bodyPr/>
          <a:lstStyle>
            <a:lvl1pPr marL="0" indent="0">
              <a:buNone/>
              <a:defRPr sz="2639"/>
            </a:lvl1pPr>
            <a:lvl2pPr marL="754197" indent="0">
              <a:buNone/>
              <a:defRPr sz="2309"/>
            </a:lvl2pPr>
            <a:lvl3pPr marL="1508394" indent="0">
              <a:buNone/>
              <a:defRPr sz="1980"/>
            </a:lvl3pPr>
            <a:lvl4pPr marL="2262591" indent="0">
              <a:buNone/>
              <a:defRPr sz="1650"/>
            </a:lvl4pPr>
            <a:lvl5pPr marL="3016788" indent="0">
              <a:buNone/>
              <a:defRPr sz="1650"/>
            </a:lvl5pPr>
            <a:lvl6pPr marL="3770986" indent="0">
              <a:buNone/>
              <a:defRPr sz="1650"/>
            </a:lvl6pPr>
            <a:lvl7pPr marL="4525183" indent="0">
              <a:buNone/>
              <a:defRPr sz="1650"/>
            </a:lvl7pPr>
            <a:lvl8pPr marL="5279380" indent="0">
              <a:buNone/>
              <a:defRPr sz="1650"/>
            </a:lvl8pPr>
            <a:lvl9pPr marL="6033577" indent="0">
              <a:buNone/>
              <a:defRPr sz="16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006B0C-6BA5-4C2C-8F78-78CF744F8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DAC4619-2BDB-44DD-887F-778861901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9E0C970-057B-4A23-B1B9-2EB385480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940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764A80-9015-4FCF-ACF0-03C16F722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5E834CC-4964-4E25-A89E-78DD9A9A52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631863-A767-41E8-8ABE-F641D3396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D0FC3D-2043-45BF-8C66-9303F64C2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99D3E3-AF8E-47FB-921F-3BBFE8286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729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910EF7C-56DB-4EA0-B1C6-F86B615842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4392677" y="602456"/>
            <a:ext cx="4336658" cy="95895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D039B02-C8CC-4D2E-8D87-1E3EDA24D0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382703" y="602456"/>
            <a:ext cx="12758574" cy="95895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330715-669F-4C4F-9372-DD6FEFC13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9E0469-EC9D-4A02-9109-33340ACB8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125039-627A-48EF-B384-65941B86C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4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.jpeg"/><Relationship Id="rId18" Type="http://schemas.openxmlformats.org/officeDocument/2006/relationships/image" Target="../media/image6.png"/><Relationship Id="rId26" Type="http://schemas.openxmlformats.org/officeDocument/2006/relationships/image" Target="../media/image14.png"/><Relationship Id="rId21" Type="http://schemas.openxmlformats.org/officeDocument/2006/relationships/image" Target="../media/image9.svg"/><Relationship Id="rId34" Type="http://schemas.openxmlformats.org/officeDocument/2006/relationships/image" Target="../media/image20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svg"/><Relationship Id="rId25" Type="http://schemas.openxmlformats.org/officeDocument/2006/relationships/image" Target="../media/image13.svg"/><Relationship Id="rId33" Type="http://schemas.openxmlformats.org/officeDocument/2006/relationships/image" Target="../media/image19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29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2.png"/><Relationship Id="rId32" Type="http://schemas.openxmlformats.org/officeDocument/2006/relationships/image" Target="../media/image18.png"/><Relationship Id="rId37" Type="http://schemas.openxmlformats.org/officeDocument/2006/relationships/image" Target="../media/image23.sv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svg"/><Relationship Id="rId23" Type="http://schemas.openxmlformats.org/officeDocument/2006/relationships/image" Target="../media/image11.svg"/><Relationship Id="rId28" Type="http://schemas.openxmlformats.org/officeDocument/2006/relationships/image" Target="../media/image16.png"/><Relationship Id="rId36" Type="http://schemas.openxmlformats.org/officeDocument/2006/relationships/image" Target="../media/image2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svg"/><Relationship Id="rId31" Type="http://schemas.microsoft.com/office/2007/relationships/hdphoto" Target="../media/hdphoto2.wdp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Relationship Id="rId22" Type="http://schemas.openxmlformats.org/officeDocument/2006/relationships/image" Target="../media/image10.png"/><Relationship Id="rId27" Type="http://schemas.openxmlformats.org/officeDocument/2006/relationships/image" Target="../media/image15.svg"/><Relationship Id="rId30" Type="http://schemas.openxmlformats.org/officeDocument/2006/relationships/image" Target="../media/image17.png"/><Relationship Id="rId35" Type="http://schemas.openxmlformats.org/officeDocument/2006/relationships/image" Target="../media/image21.sv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72C64E4-708F-4DCA-9E77-B62FD4E0A905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12038" cy="1128055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350665-85CE-4D87-931E-0E86BFEEC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4F51D50-0A2C-479B-879F-C92840DD0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2703" y="3012281"/>
            <a:ext cx="17346633" cy="7179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31AAA5-1330-4E7E-A0DB-0C26A4EBC8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F7067EF-DE44-435C-B5A7-928E060F453E}" type="datetimeFigureOut">
              <a:rPr lang="ru-RU" smtClean="0"/>
              <a:pPr/>
              <a:t>01.12.2023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370717-A146-485B-B5B5-137DBB4CF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60BC83-BD79-41BF-BD0F-782AEECAC9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D70354B0-DE61-4131-A365-37BB21571022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D9FD5A54-5635-4E63-9FB5-B9710CB5D057}"/>
              </a:ext>
            </a:extLst>
          </p:cNvPr>
          <p:cNvGrpSpPr/>
          <p:nvPr userDrawn="1"/>
        </p:nvGrpSpPr>
        <p:grpSpPr>
          <a:xfrm>
            <a:off x="10056019" y="451863"/>
            <a:ext cx="9991698" cy="1667958"/>
            <a:chOff x="9819248" y="412338"/>
            <a:chExt cx="10228469" cy="1707483"/>
          </a:xfrm>
        </p:grpSpPr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7B47EBF4-C149-4A2C-AEF7-5B4E834FA387}"/>
                </a:ext>
              </a:extLst>
            </p:cNvPr>
            <p:cNvGrpSpPr/>
            <p:nvPr userDrawn="1"/>
          </p:nvGrpSpPr>
          <p:grpSpPr>
            <a:xfrm>
              <a:off x="9819248" y="412338"/>
              <a:ext cx="10228469" cy="1707483"/>
              <a:chOff x="4212800" y="260165"/>
              <a:chExt cx="15834918" cy="2643392"/>
            </a:xfrm>
          </p:grpSpPr>
          <p:pic>
            <p:nvPicPr>
              <p:cNvPr id="42" name="Рисунок 41">
                <a:extLst>
                  <a:ext uri="{FF2B5EF4-FFF2-40B4-BE49-F238E27FC236}">
                    <a16:creationId xmlns:a16="http://schemas.microsoft.com/office/drawing/2014/main" id="{0F13A474-6D0B-4E03-8EB7-2D82489F29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13820722" y="433171"/>
                <a:ext cx="988211" cy="1123582"/>
              </a:xfrm>
              <a:prstGeom prst="rect">
                <a:avLst/>
              </a:prstGeom>
            </p:spPr>
          </p:pic>
          <p:grpSp>
            <p:nvGrpSpPr>
              <p:cNvPr id="44" name="Группа 43">
                <a:extLst>
                  <a:ext uri="{FF2B5EF4-FFF2-40B4-BE49-F238E27FC236}">
                    <a16:creationId xmlns:a16="http://schemas.microsoft.com/office/drawing/2014/main" id="{2C5F23EE-842C-48DE-93E1-8ACEA38C9AC5}"/>
                  </a:ext>
                </a:extLst>
              </p:cNvPr>
              <p:cNvGrpSpPr/>
              <p:nvPr/>
            </p:nvGrpSpPr>
            <p:grpSpPr>
              <a:xfrm>
                <a:off x="4212800" y="260165"/>
                <a:ext cx="15834918" cy="2643392"/>
                <a:chOff x="7832544" y="404608"/>
                <a:chExt cx="12247233" cy="2044484"/>
              </a:xfrm>
            </p:grpSpPr>
            <p:pic>
              <p:nvPicPr>
                <p:cNvPr id="47" name="Рисунок 46">
                  <a:extLst>
                    <a:ext uri="{FF2B5EF4-FFF2-40B4-BE49-F238E27FC236}">
                      <a16:creationId xmlns:a16="http://schemas.microsoft.com/office/drawing/2014/main" id="{873998B7-038E-4D00-96BC-17FF11FCC9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272327" y="538416"/>
                  <a:ext cx="1336474" cy="843770"/>
                </a:xfrm>
                <a:prstGeom prst="rect">
                  <a:avLst/>
                </a:prstGeom>
              </p:spPr>
            </p:pic>
            <p:pic>
              <p:nvPicPr>
                <p:cNvPr id="48" name="Рисунок 47">
                  <a:extLst>
                    <a:ext uri="{FF2B5EF4-FFF2-40B4-BE49-F238E27FC236}">
                      <a16:creationId xmlns:a16="http://schemas.microsoft.com/office/drawing/2014/main" id="{EA0E40F8-3D47-4F7D-8BFD-565B66DF0A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40322" y="1449449"/>
                  <a:ext cx="1038240" cy="794968"/>
                </a:xfrm>
                <a:prstGeom prst="rect">
                  <a:avLst/>
                </a:prstGeom>
              </p:spPr>
            </p:pic>
            <p:pic>
              <p:nvPicPr>
                <p:cNvPr id="49" name="Рисунок 48">
                  <a:extLst>
                    <a:ext uri="{FF2B5EF4-FFF2-40B4-BE49-F238E27FC236}">
                      <a16:creationId xmlns:a16="http://schemas.microsoft.com/office/drawing/2014/main" id="{F7C7BABD-7D1B-4753-A14B-70B3363AFC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578726" y="1448835"/>
                  <a:ext cx="2532835" cy="831796"/>
                </a:xfrm>
                <a:prstGeom prst="rect">
                  <a:avLst/>
                </a:prstGeom>
              </p:spPr>
            </p:pic>
            <p:pic>
              <p:nvPicPr>
                <p:cNvPr id="50" name="Рисунок 49">
                  <a:extLst>
                    <a:ext uri="{FF2B5EF4-FFF2-40B4-BE49-F238E27FC236}">
                      <a16:creationId xmlns:a16="http://schemas.microsoft.com/office/drawing/2014/main" id="{AC6E46AB-4852-4C29-B571-3AA78E6235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520309" y="1476965"/>
                  <a:ext cx="1808245" cy="803666"/>
                </a:xfrm>
                <a:prstGeom prst="rect">
                  <a:avLst/>
                </a:prstGeom>
              </p:spPr>
            </p:pic>
            <p:pic>
              <p:nvPicPr>
                <p:cNvPr id="51" name="Рисунок 50">
                  <a:extLst>
                    <a:ext uri="{FF2B5EF4-FFF2-40B4-BE49-F238E27FC236}">
                      <a16:creationId xmlns:a16="http://schemas.microsoft.com/office/drawing/2014/main" id="{F482AE20-7677-4EA4-9E2C-E405668783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762265" y="1476656"/>
                  <a:ext cx="2344603" cy="794967"/>
                </a:xfrm>
                <a:prstGeom prst="rect">
                  <a:avLst/>
                </a:prstGeom>
              </p:spPr>
            </p:pic>
            <p:pic>
              <p:nvPicPr>
                <p:cNvPr id="52" name="Рисунок 51">
                  <a:extLst>
                    <a:ext uri="{FF2B5EF4-FFF2-40B4-BE49-F238E27FC236}">
                      <a16:creationId xmlns:a16="http://schemas.microsoft.com/office/drawing/2014/main" id="{D1AFD2D1-7D90-4833-BB41-BF425988C8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871210" y="1331124"/>
                  <a:ext cx="3208567" cy="1117968"/>
                </a:xfrm>
                <a:prstGeom prst="rect">
                  <a:avLst/>
                </a:prstGeom>
              </p:spPr>
            </p:pic>
            <p:pic>
              <p:nvPicPr>
                <p:cNvPr id="53" name="Рисунок 52">
                  <a:extLst>
                    <a:ext uri="{FF2B5EF4-FFF2-40B4-BE49-F238E27FC236}">
                      <a16:creationId xmlns:a16="http://schemas.microsoft.com/office/drawing/2014/main" id="{CFC63B8D-FC1A-4C3B-B008-D633339DD3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8" cstate="print">
                  <a:biLevel thresh="75000"/>
                  <a:extLst>
                    <a:ext uri="{BEBA8EAE-BF5A-486C-A8C5-ECC9F3942E4B}">
                      <a14:imgProps xmlns:a14="http://schemas.microsoft.com/office/drawing/2010/main">
                        <a14:imgLayer r:embed="rId29">
                          <a14:imgEffect>
                            <a14:brightnessContrast bright="-40000" contrast="-40000"/>
                          </a14:imgEffect>
                        </a14:imgLayer>
                      </a14:imgProps>
                    </a:ext>
                  </a:extLst>
                </a:blip>
                <a:srcRect l="73075" r="16747" b="2593"/>
                <a:stretch/>
              </p:blipFill>
              <p:spPr>
                <a:xfrm>
                  <a:off x="7832544" y="404608"/>
                  <a:ext cx="1159129" cy="977577"/>
                </a:xfrm>
                <a:prstGeom prst="rect">
                  <a:avLst/>
                </a:prstGeom>
              </p:spPr>
            </p:pic>
            <p:pic>
              <p:nvPicPr>
                <p:cNvPr id="54" name="Рисунок 53">
                  <a:extLst>
                    <a:ext uri="{FF2B5EF4-FFF2-40B4-BE49-F238E27FC236}">
                      <a16:creationId xmlns:a16="http://schemas.microsoft.com/office/drawing/2014/main" id="{C5169219-A2A9-4743-9DFA-1B0366B6FF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0" cstate="hqprint">
                  <a:biLevel thresh="75000"/>
                  <a:extLst>
                    <a:ext uri="{BEBA8EAE-BF5A-486C-A8C5-ECC9F3942E4B}">
                      <a14:imgProps xmlns:a14="http://schemas.microsoft.com/office/drawing/2010/main">
                        <a14:imgLayer r:embed="rId31">
                          <a14:imgEffect>
                            <a14:brightnessContrast bright="-40000" contrast="-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258335" y="497077"/>
                  <a:ext cx="1808245" cy="840819"/>
                </a:xfrm>
                <a:prstGeom prst="rect">
                  <a:avLst/>
                </a:prstGeom>
              </p:spPr>
            </p:pic>
            <p:pic>
              <p:nvPicPr>
                <p:cNvPr id="55" name="Рисунок 54">
                  <a:extLst>
                    <a:ext uri="{FF2B5EF4-FFF2-40B4-BE49-F238E27FC236}">
                      <a16:creationId xmlns:a16="http://schemas.microsoft.com/office/drawing/2014/main" id="{CAA43405-A38E-4234-B831-37C3D37AC11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98990" y="564599"/>
                  <a:ext cx="2675279" cy="823778"/>
                </a:xfrm>
                <a:prstGeom prst="rect">
                  <a:avLst/>
                </a:prstGeom>
              </p:spPr>
            </p:pic>
          </p:grpSp>
        </p:grp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286ED4E3-61CC-448A-B097-68791741C7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>
              <a:off x="10767094" y="516129"/>
              <a:ext cx="1734885" cy="855109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DA5A3756-5092-4752-909A-8FA89B66B8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p:blipFill>
          <p:spPr>
            <a:xfrm>
              <a:off x="14530927" y="601430"/>
              <a:ext cx="1676540" cy="8263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7962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508394" rtl="0" eaLnBrk="1" latinLnBrk="0" hangingPunct="1">
        <a:lnSpc>
          <a:spcPct val="90000"/>
        </a:lnSpc>
        <a:spcBef>
          <a:spcPct val="0"/>
        </a:spcBef>
        <a:buNone/>
        <a:defRPr sz="7258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77099" indent="-377099" algn="l" defTabSz="1508394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461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1131296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95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885493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29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2639690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3393887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4148084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6pPr>
      <a:lvl7pPr marL="4902281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7pPr>
      <a:lvl8pPr marL="5656478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8pPr>
      <a:lvl9pPr marL="6410676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1pPr>
      <a:lvl2pPr marL="754197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2pPr>
      <a:lvl3pPr marL="1508394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3pPr>
      <a:lvl4pPr marL="2262591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4pPr>
      <a:lvl5pPr marL="3016788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5pPr>
      <a:lvl6pPr marL="3770986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6pPr>
      <a:lvl7pPr marL="4525183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7pPr>
      <a:lvl8pPr marL="5279380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8pPr>
      <a:lvl9pPr marL="6033577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svg"/><Relationship Id="rId18" Type="http://schemas.openxmlformats.org/officeDocument/2006/relationships/image" Target="../media/image60.png"/><Relationship Id="rId26" Type="http://schemas.openxmlformats.org/officeDocument/2006/relationships/image" Target="../media/image67.svg"/><Relationship Id="rId3" Type="http://schemas.openxmlformats.org/officeDocument/2006/relationships/image" Target="../media/image45.svg"/><Relationship Id="rId21" Type="http://schemas.openxmlformats.org/officeDocument/2006/relationships/image" Target="../media/image62.png"/><Relationship Id="rId7" Type="http://schemas.openxmlformats.org/officeDocument/2006/relationships/image" Target="../media/image49.svg"/><Relationship Id="rId12" Type="http://schemas.openxmlformats.org/officeDocument/2006/relationships/image" Target="../media/image54.png"/><Relationship Id="rId17" Type="http://schemas.openxmlformats.org/officeDocument/2006/relationships/image" Target="../media/image59.svg"/><Relationship Id="rId25" Type="http://schemas.openxmlformats.org/officeDocument/2006/relationships/image" Target="../media/image66.png"/><Relationship Id="rId2" Type="http://schemas.openxmlformats.org/officeDocument/2006/relationships/image" Target="../media/image44.png"/><Relationship Id="rId16" Type="http://schemas.openxmlformats.org/officeDocument/2006/relationships/image" Target="../media/image58.png"/><Relationship Id="rId20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11" Type="http://schemas.openxmlformats.org/officeDocument/2006/relationships/image" Target="../media/image53.svg"/><Relationship Id="rId24" Type="http://schemas.openxmlformats.org/officeDocument/2006/relationships/image" Target="../media/image65.svg"/><Relationship Id="rId5" Type="http://schemas.openxmlformats.org/officeDocument/2006/relationships/image" Target="../media/image47.svg"/><Relationship Id="rId15" Type="http://schemas.openxmlformats.org/officeDocument/2006/relationships/image" Target="../media/image57.svg"/><Relationship Id="rId23" Type="http://schemas.openxmlformats.org/officeDocument/2006/relationships/image" Target="../media/image64.png"/><Relationship Id="rId10" Type="http://schemas.openxmlformats.org/officeDocument/2006/relationships/image" Target="../media/image52.png"/><Relationship Id="rId19" Type="http://schemas.microsoft.com/office/2007/relationships/hdphoto" Target="../media/hdphoto1.wdp"/><Relationship Id="rId4" Type="http://schemas.openxmlformats.org/officeDocument/2006/relationships/image" Target="../media/image46.png"/><Relationship Id="rId9" Type="http://schemas.openxmlformats.org/officeDocument/2006/relationships/image" Target="../media/image51.svg"/><Relationship Id="rId14" Type="http://schemas.openxmlformats.org/officeDocument/2006/relationships/image" Target="../media/image56.png"/><Relationship Id="rId22" Type="http://schemas.openxmlformats.org/officeDocument/2006/relationships/image" Target="../media/image63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termodat.nt-rt.ru/" TargetMode="External"/><Relationship Id="rId7" Type="http://schemas.openxmlformats.org/officeDocument/2006/relationships/image" Target="../media/image71.png"/><Relationship Id="rId2" Type="http://schemas.openxmlformats.org/officeDocument/2006/relationships/hyperlink" Target="https://termodat.ru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hyperlink" Target="https://insat.ru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gif"/><Relationship Id="rId2" Type="http://schemas.openxmlformats.org/officeDocument/2006/relationships/hyperlink" Target="https://fas2204.ru/akselerator-2023#cena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3.gif"/><Relationship Id="rId4" Type="http://schemas.openxmlformats.org/officeDocument/2006/relationships/hyperlink" Target="https://fas2204.ru/akselerator-2023#tz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Relationship Id="rId9" Type="http://schemas.openxmlformats.org/officeDocument/2006/relationships/image" Target="../media/image8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C98E085D-BFED-41D9-B68C-DE3761D1E9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6470" y="5303520"/>
            <a:ext cx="17217008" cy="206604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«Автоматизированная система регистрации и обработки данных фактических режимов работы тепловой установки»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DBA62BD-075E-4AA0-A91C-CC13BB0BE1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6969" y="3201529"/>
            <a:ext cx="10294625" cy="237293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751EEBB-6394-481C-AB40-8CEC6400F5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820722" y="433171"/>
            <a:ext cx="988211" cy="112358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AAEE634-C82D-49DF-BD9C-C30EA1A60C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710796" y="433170"/>
            <a:ext cx="1727979" cy="109094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670929A-A5EA-4B26-BDBE-816FD9EAE8F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98620" y="1611079"/>
            <a:ext cx="1342380" cy="102784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30CB0C6-1906-44AF-B4BE-571FCDED5D3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349321" y="1610286"/>
            <a:ext cx="3274800" cy="107546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ED4DC7C-AF02-402C-BB07-6ACE481F6F9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152607" y="1646657"/>
            <a:ext cx="2337949" cy="103909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9AD2052-27AF-437E-8863-2A55D473CE6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707810" y="1646256"/>
            <a:ext cx="3031427" cy="1027843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DE7E704-4156-483A-BA0D-C14991F9106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5899238" y="1458093"/>
            <a:ext cx="4148480" cy="144546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597E99F-3DC6-4CE4-B0F4-F017EFDD272E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73075" r="16747" b="2593"/>
          <a:stretch/>
        </p:blipFill>
        <p:spPr>
          <a:xfrm>
            <a:off x="2796185" y="260165"/>
            <a:ext cx="1498682" cy="1263948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DD074C3A-26C2-4B69-8FBE-E9210B5A18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6829" y="379722"/>
            <a:ext cx="2337949" cy="108712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09D2AFC-46D4-43F7-B47D-746C8077E45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477015" y="467022"/>
            <a:ext cx="3458971" cy="106509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FE23129-D1EA-4285-B2C1-7BDE285EAB84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2692332" y="99642"/>
            <a:ext cx="4969938" cy="162029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C063821-BF5D-44C7-AC36-F86277B1E913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024905" y="320833"/>
            <a:ext cx="3127702" cy="154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15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E2FCE67-4850-46CB-9ADE-154B4CAD3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868" y="972575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Актуальность</a:t>
            </a:r>
            <a:r>
              <a:rPr lang="ru-RU" b="1" dirty="0"/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7C8B0F5-5A8E-4DE8-BFA0-542E87EA03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8868" y="3110040"/>
            <a:ext cx="18424652" cy="793896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ru-RU" sz="4000" dirty="0">
              <a:cs typeface="Arial" pitchFamily="34" charset="0"/>
            </a:endParaRPr>
          </a:p>
          <a:p>
            <a:pPr>
              <a:lnSpc>
                <a:spcPct val="100000"/>
              </a:lnSpc>
            </a:pPr>
            <a:r>
              <a:rPr lang="ru-RU" sz="4000" dirty="0">
                <a:cs typeface="Arial" pitchFamily="34" charset="0"/>
              </a:rPr>
              <a:t>В проекте решается актуальная задача – создание универсального устройства передачи и регистрации данных с устройств управления тепловыми установками.</a:t>
            </a:r>
          </a:p>
          <a:p>
            <a:pPr>
              <a:lnSpc>
                <a:spcPct val="100000"/>
              </a:lnSpc>
            </a:pPr>
            <a:endParaRPr lang="ru-RU" sz="4000" dirty="0">
              <a:cs typeface="Arial" pitchFamily="34" charset="0"/>
            </a:endParaRPr>
          </a:p>
          <a:p>
            <a:pPr>
              <a:lnSpc>
                <a:spcPct val="100000"/>
              </a:lnSpc>
            </a:pPr>
            <a:r>
              <a:rPr lang="ru-RU" sz="4000" dirty="0">
                <a:cs typeface="Arial" pitchFamily="34" charset="0"/>
              </a:rPr>
              <a:t>Реализуемый проект входит в </a:t>
            </a:r>
            <a:r>
              <a:rPr lang="ru-RU" sz="4000" b="1" i="1" dirty="0">
                <a:cs typeface="Arial" pitchFamily="34" charset="0"/>
              </a:rPr>
              <a:t>НТИ России</a:t>
            </a:r>
            <a:r>
              <a:rPr lang="ru-RU" sz="4000" dirty="0">
                <a:cs typeface="Arial" pitchFamily="34" charset="0"/>
              </a:rPr>
              <a:t>, а именно в </a:t>
            </a:r>
            <a:r>
              <a:rPr lang="ru-RU" sz="4000" b="1" i="1" dirty="0">
                <a:cs typeface="Arial" pitchFamily="34" charset="0"/>
              </a:rPr>
              <a:t>рынок </a:t>
            </a:r>
            <a:r>
              <a:rPr lang="ru-RU" sz="4000" b="1" i="1" dirty="0" err="1">
                <a:cs typeface="Arial" pitchFamily="34" charset="0"/>
              </a:rPr>
              <a:t>Технет</a:t>
            </a:r>
            <a:r>
              <a:rPr lang="ru-RU" sz="4000" b="1" i="1" dirty="0">
                <a:cs typeface="Arial" pitchFamily="34" charset="0"/>
              </a:rPr>
              <a:t> </a:t>
            </a:r>
            <a:r>
              <a:rPr lang="ru-RU" sz="4000" dirty="0">
                <a:cs typeface="Arial" pitchFamily="34" charset="0"/>
              </a:rPr>
              <a:t>по направлению </a:t>
            </a:r>
            <a:r>
              <a:rPr lang="ru-RU" sz="4000" b="1" i="1" dirty="0">
                <a:cs typeface="Arial" pitchFamily="34" charset="0"/>
              </a:rPr>
              <a:t>промышленность – BIG-</a:t>
            </a:r>
            <a:r>
              <a:rPr lang="ru-RU" sz="4000" b="1" i="1" dirty="0" err="1">
                <a:cs typeface="Arial" pitchFamily="34" charset="0"/>
              </a:rPr>
              <a:t>Data</a:t>
            </a:r>
            <a:r>
              <a:rPr lang="ru-RU" sz="4000" b="1" i="1" dirty="0">
                <a:cs typeface="Arial" pitchFamily="34" charset="0"/>
              </a:rPr>
              <a:t> и индустриальный инте</a:t>
            </a:r>
            <a:r>
              <a:rPr lang="ru-RU" sz="4000" b="1" dirty="0">
                <a:cs typeface="Arial" pitchFamily="34" charset="0"/>
              </a:rPr>
              <a:t>рнет</a:t>
            </a:r>
            <a:r>
              <a:rPr lang="ru-RU" sz="4000" dirty="0">
                <a:cs typeface="Arial" pitchFamily="34" charset="0"/>
              </a:rPr>
              <a:t>: сбор, хранение и использование данных.</a:t>
            </a:r>
          </a:p>
          <a:p>
            <a:pPr>
              <a:lnSpc>
                <a:spcPct val="100000"/>
              </a:lnSpc>
            </a:pPr>
            <a:endParaRPr lang="ru-RU" sz="40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844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E2FCE67-4850-46CB-9ADE-154B4CAD3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868" y="972575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Актуальность</a:t>
            </a:r>
            <a:r>
              <a:rPr lang="ru-RU" b="1" dirty="0"/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7C8B0F5-5A8E-4DE8-BFA0-542E87EA03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8868" y="3110040"/>
            <a:ext cx="18424652" cy="793896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ru-RU" sz="4000" dirty="0">
              <a:cs typeface="Arial" pitchFamily="34" charset="0"/>
            </a:endParaRPr>
          </a:p>
          <a:p>
            <a:pPr>
              <a:lnSpc>
                <a:spcPct val="100000"/>
              </a:lnSpc>
            </a:pPr>
            <a:r>
              <a:rPr lang="ru-RU" sz="4000" dirty="0">
                <a:cs typeface="Arial" pitchFamily="34" charset="0"/>
              </a:rPr>
              <a:t>Применение данного продукта дает </a:t>
            </a:r>
            <a:r>
              <a:rPr lang="ru-RU" sz="4000" b="1" i="1" dirty="0">
                <a:cs typeface="Arial" pitchFamily="34" charset="0"/>
              </a:rPr>
              <a:t>возможность обеспечить </a:t>
            </a:r>
            <a:r>
              <a:rPr lang="ru-RU" sz="4000" dirty="0">
                <a:cs typeface="Arial" pitchFamily="34" charset="0"/>
              </a:rPr>
              <a:t>инженерно-технический персонал современным инструментарием контроля, обработки, хранения и анализа технологических данных при минимальных финансовых и временных затратах на модернизацию оборудования</a:t>
            </a:r>
          </a:p>
        </p:txBody>
      </p:sp>
    </p:spTree>
    <p:extLst>
      <p:ext uri="{BB962C8B-B14F-4D97-AF65-F5344CB8AC3E}">
        <p14:creationId xmlns:p14="http://schemas.microsoft.com/office/powerpoint/2010/main" val="2890844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9C922E2-1F82-47F7-AFA3-E25AADBC0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Проблема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F16A24C-B6F5-4C43-8052-70F9BD9B49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223182"/>
            <a:ext cx="18731558" cy="7911417"/>
          </a:xfrm>
        </p:spPr>
        <p:txBody>
          <a:bodyPr>
            <a:noAutofit/>
          </a:bodyPr>
          <a:lstStyle/>
          <a:p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Экономические проблемы </a:t>
            </a:r>
          </a:p>
          <a:p>
            <a:r>
              <a:rPr lang="ru-RU" sz="2800" dirty="0"/>
              <a:t>- оборудование не соответствует современному техническому уровню;</a:t>
            </a:r>
          </a:p>
          <a:p>
            <a:r>
              <a:rPr lang="ru-RU" sz="2800" dirty="0"/>
              <a:t>- значительные финансовые и временные затраты на модернизацию оборудования;</a:t>
            </a:r>
          </a:p>
          <a:p>
            <a:r>
              <a:rPr lang="ru-RU" sz="2800" dirty="0"/>
              <a:t>- отсутствие у инженерно-технического персонала современных инструментов контроля, обработки, хранения и анализа технологических данных.</a:t>
            </a:r>
          </a:p>
          <a:p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Технологические проблемы</a:t>
            </a:r>
            <a:endParaRPr lang="ru-RU" sz="3200" b="1" i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800" dirty="0"/>
              <a:t>- применяется оборудование, которое удовлетворяет производственной технологии, но частично устарело или имеет не работающее оборудование фиксации данных,</a:t>
            </a:r>
          </a:p>
          <a:p>
            <a:r>
              <a:rPr lang="ru-RU" sz="2800" dirty="0"/>
              <a:t>- применяется уникальное оборудование с устаревшим или не работающим оборудованием фиксации данных,</a:t>
            </a:r>
          </a:p>
          <a:p>
            <a:r>
              <a:rPr lang="ru-RU" sz="2800" dirty="0"/>
              <a:t>- применяется оборудование, аналоги которого отсутствуют по причинам санкций или не доступности в текущей обстановке,</a:t>
            </a:r>
          </a:p>
          <a:p>
            <a:r>
              <a:rPr lang="ru-RU" sz="2800" dirty="0"/>
              <a:t>- применяется оборудование, производитель которого прекратил существование на рынке.</a:t>
            </a:r>
          </a:p>
        </p:txBody>
      </p:sp>
    </p:spTree>
    <p:extLst>
      <p:ext uri="{BB962C8B-B14F-4D97-AF65-F5344CB8AC3E}">
        <p14:creationId xmlns:p14="http://schemas.microsoft.com/office/powerpoint/2010/main" val="3818161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9C922E2-1F82-47F7-AFA3-E25AADBC0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Проблема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ADC39B5-BB7A-4236-9A4A-77727F1529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3066" y="2919310"/>
            <a:ext cx="18731558" cy="6102770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C40000"/>
                </a:solidFill>
              </a:rPr>
              <a:t>Ключевые недостатки существующих на рынке решений</a:t>
            </a:r>
          </a:p>
          <a:p>
            <a:pPr marL="358775" indent="-342900">
              <a:buFontTx/>
              <a:buChar char="-"/>
            </a:pPr>
            <a:r>
              <a:rPr lang="ru-RU" sz="3200" dirty="0"/>
              <a:t>не приспособленности решения к конкретной технологии производства, </a:t>
            </a:r>
          </a:p>
          <a:p>
            <a:pPr marL="358775" indent="-342900">
              <a:buFontTx/>
              <a:buChar char="-"/>
            </a:pPr>
            <a:r>
              <a:rPr lang="ru-RU" sz="3200" dirty="0"/>
              <a:t>решение является базовым и не отвечает всем требованиям клиента,</a:t>
            </a:r>
          </a:p>
          <a:p>
            <a:pPr marL="358775" indent="-342900">
              <a:buFontTx/>
              <a:buChar char="-"/>
            </a:pPr>
            <a:r>
              <a:rPr lang="ru-RU" sz="3200" dirty="0"/>
              <a:t>решение не позволяет фиксировать все необходимые для технологии параметры работы тепловой установки,</a:t>
            </a:r>
          </a:p>
          <a:p>
            <a:pPr marL="358775" indent="-342900">
              <a:buFontTx/>
              <a:buChar char="-"/>
            </a:pPr>
            <a:r>
              <a:rPr lang="ru-RU" sz="3200" dirty="0"/>
              <a:t>решение не позволяет учитывать особенности быстро или медленно протекающих процессов в установках.</a:t>
            </a:r>
          </a:p>
        </p:txBody>
      </p:sp>
    </p:spTree>
    <p:extLst>
      <p:ext uri="{BB962C8B-B14F-4D97-AF65-F5344CB8AC3E}">
        <p14:creationId xmlns:p14="http://schemas.microsoft.com/office/powerpoint/2010/main" val="3818161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68F2C52-C29D-4226-B6B7-45454A628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Решение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2FC3877A-E307-4097-A5BC-0CE745B518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Предлагается:</a:t>
            </a:r>
          </a:p>
          <a:p>
            <a:pPr marL="473075" indent="-457200">
              <a:buAutoNum type="arabicPeriod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в оборудование сенсоров, измерительных и телекоммуникационных устройств в совокупности с информационными устройствами хранения и обработки данных</a:t>
            </a:r>
          </a:p>
          <a:p>
            <a:pPr marL="473075" indent="-457200">
              <a:buAutoNum type="arabicPeriod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программного обеспечения</a:t>
            </a:r>
          </a:p>
          <a:p>
            <a:pPr marL="473075" indent="-457200">
              <a:buAutoNum type="arabicPeriod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автоматического управления</a:t>
            </a:r>
          </a:p>
          <a:p>
            <a:pPr marL="473075" indent="-457200">
              <a:buAutoNum type="arabicPeriod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системы мониторинга и оповещения</a:t>
            </a:r>
          </a:p>
          <a:p>
            <a:endParaRPr lang="ru-RU" sz="4000" strike="sngStrik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Постпродажные</a:t>
            </a: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работы: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регулярного технического обслуживания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обучения и обучающих программ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992551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8E96821-06E8-48BD-9F27-CF59B9C26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Рынок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272A75B-07C7-466F-8595-DA5E8A522C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3891930" cy="8137080"/>
          </a:xfrm>
        </p:spPr>
        <p:txBody>
          <a:bodyPr>
            <a:normAutofit/>
          </a:bodyPr>
          <a:lstStyle/>
          <a:p>
            <a:pPr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600" b="0" i="0" u="none" strike="noStrike" dirty="0">
                <a:solidFill>
                  <a:srgbClr val="132C40"/>
                </a:solidFill>
                <a:effectLst/>
              </a:rPr>
              <a:t>Работа осуществляется в сегменте </a:t>
            </a:r>
            <a:r>
              <a:rPr lang="ru-RU" sz="3600" b="1" i="0" u="none" strike="noStrike" dirty="0">
                <a:solidFill>
                  <a:srgbClr val="132C40"/>
                </a:solidFill>
                <a:effectLst/>
              </a:rPr>
              <a:t>рынка В2В</a:t>
            </a:r>
            <a:r>
              <a:rPr lang="ru-RU" sz="3600" b="0" i="0" u="none" strike="noStrike" dirty="0">
                <a:solidFill>
                  <a:srgbClr val="132C40"/>
                </a:solidFill>
                <a:effectLst/>
              </a:rPr>
              <a:t>.</a:t>
            </a:r>
            <a:endParaRPr lang="ru-RU" sz="3600" b="0" dirty="0">
              <a:effectLst/>
            </a:endParaRPr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ru-RU" sz="3600" b="0" i="0" u="none" strike="noStrike" dirty="0">
                <a:solidFill>
                  <a:srgbClr val="132C40"/>
                </a:solidFill>
                <a:effectLst/>
              </a:rPr>
              <a:t>В Самаре минимально имеется </a:t>
            </a:r>
            <a:r>
              <a:rPr lang="ru-RU" sz="3600" b="1" i="0" u="none" strike="noStrike" dirty="0">
                <a:solidFill>
                  <a:srgbClr val="132C40"/>
                </a:solidFill>
                <a:effectLst/>
              </a:rPr>
              <a:t>потенциальных клиентов</a:t>
            </a:r>
            <a:r>
              <a:rPr lang="ru-RU" sz="3600" b="1" dirty="0">
                <a:solidFill>
                  <a:srgbClr val="132C40"/>
                </a:solidFill>
              </a:rPr>
              <a:t> </a:t>
            </a:r>
            <a:r>
              <a:rPr lang="ru-RU" sz="3600" dirty="0">
                <a:solidFill>
                  <a:srgbClr val="132C40"/>
                </a:solidFill>
              </a:rPr>
              <a:t>–</a:t>
            </a:r>
            <a:r>
              <a:rPr lang="ru-RU" sz="3600" b="1" dirty="0">
                <a:solidFill>
                  <a:srgbClr val="132C40"/>
                </a:solidFill>
              </a:rPr>
              <a:t> 8</a:t>
            </a:r>
            <a:r>
              <a:rPr lang="ru-RU" sz="3600" b="0" i="0" u="none" strike="noStrike" dirty="0">
                <a:solidFill>
                  <a:srgbClr val="132C40"/>
                </a:solidFill>
                <a:effectLst/>
              </a:rPr>
              <a:t>.</a:t>
            </a:r>
          </a:p>
          <a:p>
            <a:pPr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600" b="0" i="0" u="none" strike="noStrike" dirty="0">
                <a:solidFill>
                  <a:srgbClr val="132C40"/>
                </a:solidFill>
                <a:effectLst/>
              </a:rPr>
              <a:t>В Самарской области – около</a:t>
            </a:r>
            <a:r>
              <a:rPr lang="en-US" sz="3600" b="0" i="0" u="none" strike="noStrike" dirty="0">
                <a:solidFill>
                  <a:srgbClr val="132C40"/>
                </a:solidFill>
                <a:effectLst/>
              </a:rPr>
              <a:t> </a:t>
            </a:r>
            <a:r>
              <a:rPr lang="en-US" sz="3600" b="1" i="0" u="none" strike="noStrike" dirty="0">
                <a:solidFill>
                  <a:srgbClr val="132C40"/>
                </a:solidFill>
                <a:effectLst/>
              </a:rPr>
              <a:t>24</a:t>
            </a:r>
            <a:r>
              <a:rPr lang="ru-RU" sz="3600" b="0" i="0" u="none" strike="noStrike" dirty="0">
                <a:solidFill>
                  <a:srgbClr val="132C40"/>
                </a:solidFill>
                <a:effectLst/>
              </a:rPr>
              <a:t>.</a:t>
            </a:r>
          </a:p>
          <a:p>
            <a:pPr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600" b="0" dirty="0">
                <a:solidFill>
                  <a:srgbClr val="132C40"/>
                </a:solidFill>
                <a:effectLst/>
              </a:rPr>
              <a:t>В России –  </a:t>
            </a:r>
            <a:r>
              <a:rPr lang="en-US" sz="3600" b="1" dirty="0">
                <a:solidFill>
                  <a:srgbClr val="132C40"/>
                </a:solidFill>
                <a:effectLst/>
              </a:rPr>
              <a:t>&gt;</a:t>
            </a:r>
            <a:r>
              <a:rPr lang="ru-RU" sz="3600" b="1" dirty="0">
                <a:solidFill>
                  <a:srgbClr val="132C40"/>
                </a:solidFill>
                <a:effectLst/>
              </a:rPr>
              <a:t>100</a:t>
            </a:r>
            <a:endParaRPr lang="ru-RU" sz="3600" b="1" dirty="0">
              <a:effectLst/>
              <a:highlight>
                <a:srgbClr val="FFFF00"/>
              </a:highlight>
            </a:endParaRPr>
          </a:p>
          <a:p>
            <a:pPr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600" b="0" i="0" u="none" strike="noStrike" dirty="0">
                <a:solidFill>
                  <a:srgbClr val="132C40"/>
                </a:solidFill>
                <a:effectLst/>
              </a:rPr>
              <a:t>Возможность масштабирования технологии - на аналогичном оборудовании, не относящемся к тепловому. </a:t>
            </a:r>
            <a:endParaRPr lang="ru-RU" sz="3600" b="0" dirty="0">
              <a:effectLst/>
            </a:endParaRPr>
          </a:p>
        </p:txBody>
      </p:sp>
      <p:pic>
        <p:nvPicPr>
          <p:cNvPr id="1026" name="Picture 2" descr="C:\Users\andre\OneDrive\Рабочий стол\photo_2023-10-25_19-00-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24760" y="2129155"/>
            <a:ext cx="3337560" cy="89554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8676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92708" y="698255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dirty="0"/>
              <a:t>Конкуренты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572466"/>
              </p:ext>
            </p:extLst>
          </p:nvPr>
        </p:nvGraphicFramePr>
        <p:xfrm>
          <a:off x="925066" y="2172240"/>
          <a:ext cx="18432492" cy="8623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8123">
                  <a:extLst>
                    <a:ext uri="{9D8B030D-6E8A-4147-A177-3AD203B41FA5}">
                      <a16:colId xmlns:a16="http://schemas.microsoft.com/office/drawing/2014/main" val="1896747638"/>
                    </a:ext>
                  </a:extLst>
                </a:gridCol>
                <a:gridCol w="4608123">
                  <a:extLst>
                    <a:ext uri="{9D8B030D-6E8A-4147-A177-3AD203B41FA5}">
                      <a16:colId xmlns:a16="http://schemas.microsoft.com/office/drawing/2014/main" val="1493120025"/>
                    </a:ext>
                  </a:extLst>
                </a:gridCol>
                <a:gridCol w="4608123">
                  <a:extLst>
                    <a:ext uri="{9D8B030D-6E8A-4147-A177-3AD203B41FA5}">
                      <a16:colId xmlns:a16="http://schemas.microsoft.com/office/drawing/2014/main" val="3836985071"/>
                    </a:ext>
                  </a:extLst>
                </a:gridCol>
                <a:gridCol w="4608123">
                  <a:extLst>
                    <a:ext uri="{9D8B030D-6E8A-4147-A177-3AD203B41FA5}">
                      <a16:colId xmlns:a16="http://schemas.microsoft.com/office/drawing/2014/main" val="2215355132"/>
                    </a:ext>
                  </a:extLst>
                </a:gridCol>
              </a:tblGrid>
              <a:tr h="1126564">
                <a:tc>
                  <a:txBody>
                    <a:bodyPr/>
                    <a:lstStyle/>
                    <a:p>
                      <a:r>
                        <a:rPr lang="ru-RU" dirty="0"/>
                        <a:t>Название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Что производят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Где используют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Ссылки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951218"/>
                  </a:ext>
                </a:extLst>
              </a:tr>
              <a:tr h="2499036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ТЕРМОДАТ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5083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Продукция </a:t>
                      </a:r>
                      <a:r>
                        <a:rPr lang="ru-RU" sz="2000" b="0" i="0" kern="1200" dirty="0" err="1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Термодат</a:t>
                      </a:r>
                      <a:endParaRPr lang="ru-RU" sz="2000" b="0" i="0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Приборостроительное предприятие «Системы контроля» специализируется на разработке,</a:t>
                      </a:r>
                      <a:br>
                        <a:rPr lang="ru-RU" sz="2000" i="0" dirty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2000" b="0" i="0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производстве и продаже приборов для автоматизации промышленных производств.</a:t>
                      </a:r>
                      <a:endParaRPr lang="ru-RU" sz="20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linkClick r:id="rId2"/>
                        </a:rPr>
                        <a:t>https://termodat.ru/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575590"/>
                  </a:ext>
                </a:extLst>
              </a:tr>
              <a:tr h="2499036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НОВЫЕ ТЕХНОЛОГИИ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Терморегуляторы, измерители температуры, влажности, вакуума и др.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Оборудование </a:t>
                      </a:r>
                      <a:r>
                        <a:rPr lang="ru-RU" sz="2000" b="0" i="0" kern="1200" dirty="0" err="1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Термодат</a:t>
                      </a:r>
                      <a:r>
                        <a:rPr lang="ru-RU" sz="2000" b="0" i="0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используется в различных промышленных производствах: автоматика зданий, управление хлебопекарной печью, терморегулирование в теплицах и овощехранилищах и др.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linkClick r:id="rId3"/>
                        </a:rPr>
                        <a:t>https://termodat.nt-rt.ru/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846706"/>
                  </a:ext>
                </a:extLst>
              </a:tr>
              <a:tr h="2499036">
                <a:tc>
                  <a:txBody>
                    <a:bodyPr/>
                    <a:lstStyle/>
                    <a:p>
                      <a:r>
                        <a:rPr lang="ru-RU" sz="2000" dirty="0" err="1">
                          <a:latin typeface="Arial" pitchFamily="34" charset="0"/>
                          <a:cs typeface="Arial" pitchFamily="34" charset="0"/>
                        </a:rPr>
                        <a:t>ИнСАТ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Промышленная автоматика для решения различных производственных задач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err="1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ИнСАТ</a:t>
                      </a:r>
                      <a:r>
                        <a:rPr lang="ru-RU" sz="2000" b="0" i="0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предоставляет комплексные услуги по разработке, внедрению и обслуживанию систем автоматизации для любых отраслей промышленности, энергетики и ЖКХ. 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linkClick r:id="rId4"/>
                        </a:rPr>
                        <a:t>https://insat.ru/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759598"/>
                  </a:ext>
                </a:extLst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5840" y="9067483"/>
            <a:ext cx="2773680" cy="771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90283" y="4174808"/>
            <a:ext cx="3143445" cy="503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94410" y="6465253"/>
            <a:ext cx="3165446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67444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2668" y="1064015"/>
            <a:ext cx="9741217" cy="911089"/>
          </a:xfrm>
        </p:spPr>
        <p:txBody>
          <a:bodyPr>
            <a:noAutofit/>
          </a:bodyPr>
          <a:lstStyle/>
          <a:p>
            <a:r>
              <a:rPr lang="ru-RU" sz="5400" dirty="0"/>
              <a:t>Конкурентные преимущества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833627" y="4222560"/>
            <a:ext cx="18432491" cy="3565080"/>
          </a:xfrm>
        </p:spPr>
        <p:txBody>
          <a:bodyPr>
            <a:normAutofit fontScale="77500" lnSpcReduction="20000"/>
          </a:bodyPr>
          <a:lstStyle/>
          <a:p>
            <a:pPr lvl="1">
              <a:lnSpc>
                <a:spcPct val="150000"/>
              </a:lnSpc>
            </a:pPr>
            <a:r>
              <a:rPr lang="ru-RU" sz="3600" dirty="0"/>
              <a:t>Применение устройства регистрации для оборудования разных производителей как по отдельности, так и в рамках одной системы</a:t>
            </a:r>
          </a:p>
          <a:p>
            <a:pPr lvl="1">
              <a:lnSpc>
                <a:spcPct val="150000"/>
              </a:lnSpc>
            </a:pPr>
            <a:r>
              <a:rPr lang="ru-RU" sz="3600" dirty="0"/>
              <a:t>Обеспечение функций контроля, архивации, долгосрочного хранения данных, при необходимости - функций управления</a:t>
            </a:r>
          </a:p>
          <a:p>
            <a:pPr lvl="1">
              <a:lnSpc>
                <a:spcPct val="150000"/>
              </a:lnSpc>
            </a:pPr>
            <a:r>
              <a:rPr lang="ru-RU" sz="3600" dirty="0"/>
              <a:t>Снижение цены за счет применения отечественного оборудования общепромышленного назначения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AAD9446-7128-4647-828A-442733EFD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Бизнес</a:t>
            </a:r>
            <a:r>
              <a:rPr lang="ru-RU" dirty="0"/>
              <a:t> </a:t>
            </a:r>
            <a:r>
              <a:rPr lang="ru-RU" b="1" dirty="0"/>
              <a:t>- модель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3A7F73E-93B2-49A0-8032-1714D779D8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Монетизация проекта:</a:t>
            </a:r>
          </a:p>
          <a:p>
            <a:r>
              <a:rPr lang="ru-RU" sz="4000" dirty="0"/>
              <a:t>-   изготовление и установка оборудования под ТЗ конкретного заказчика,</a:t>
            </a:r>
          </a:p>
          <a:p>
            <a:r>
              <a:rPr lang="ru-RU" sz="4000" dirty="0"/>
              <a:t>-   сервисное обслуживание;</a:t>
            </a:r>
          </a:p>
          <a:p>
            <a:pPr marL="587375" indent="-571500">
              <a:buFontTx/>
              <a:buChar char="-"/>
            </a:pPr>
            <a:r>
              <a:rPr lang="ru-RU" sz="4000" dirty="0"/>
              <a:t>обслуживание аналогичных устройств, установленных другими производителями.</a:t>
            </a:r>
          </a:p>
          <a:p>
            <a:pPr marL="587375" indent="-571500"/>
            <a:r>
              <a:rPr lang="ru-RU" sz="4000" dirty="0">
                <a:solidFill>
                  <a:srgbClr val="132C40"/>
                </a:solidFill>
              </a:rPr>
              <a:t>Предварительная стоимость комплекса услуг и оборудования – </a:t>
            </a:r>
            <a:r>
              <a:rPr lang="ru-RU" sz="4000" b="1" dirty="0">
                <a:solidFill>
                  <a:srgbClr val="132C40"/>
                </a:solidFill>
              </a:rPr>
              <a:t>150</a:t>
            </a:r>
            <a:r>
              <a:rPr lang="ru-RU" sz="4000" dirty="0">
                <a:solidFill>
                  <a:srgbClr val="132C40"/>
                </a:solidFill>
              </a:rPr>
              <a:t> тыс. руб.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775040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3828F39-083E-4983-90ED-193074768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Текущие</a:t>
            </a:r>
            <a:r>
              <a:rPr lang="ru-RU" dirty="0"/>
              <a:t> </a:t>
            </a:r>
            <a:r>
              <a:rPr lang="ru-RU" b="1" dirty="0"/>
              <a:t>результаты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DA11DBD-5B61-4DDC-939B-9A001857E6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576786" y="2470302"/>
            <a:ext cx="9394975" cy="4906885"/>
          </a:xfrm>
        </p:spPr>
        <p:txBody>
          <a:bodyPr>
            <a:normAutofit/>
          </a:bodyPr>
          <a:lstStyle/>
          <a:p>
            <a:r>
              <a:rPr lang="ru-RU" sz="3200" b="1" dirty="0"/>
              <a:t>Общие показатели результатов работы над проектом: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Состояние проекта: TRL 2 (Сформулирована техническая концепция, установлены возможные области применения разработки)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Рассчитана коммерческая цена комплекса продукции и услуг: 150 тыс.руб.*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Сформулированы основные пункты технического задания на проектирование</a:t>
            </a:r>
          </a:p>
        </p:txBody>
      </p:sp>
      <p:grpSp>
        <p:nvGrpSpPr>
          <p:cNvPr id="172" name="Группа 171">
            <a:extLst>
              <a:ext uri="{FF2B5EF4-FFF2-40B4-BE49-F238E27FC236}">
                <a16:creationId xmlns:a16="http://schemas.microsoft.com/office/drawing/2014/main" id="{139D5B34-193A-4CE7-AADE-EC4564BB1996}"/>
              </a:ext>
            </a:extLst>
          </p:cNvPr>
          <p:cNvGrpSpPr/>
          <p:nvPr/>
        </p:nvGrpSpPr>
        <p:grpSpPr>
          <a:xfrm>
            <a:off x="415219" y="4012398"/>
            <a:ext cx="10021615" cy="3364789"/>
            <a:chOff x="5335446" y="4237463"/>
            <a:chExt cx="10021615" cy="3364789"/>
          </a:xfrm>
        </p:grpSpPr>
        <p:grpSp>
          <p:nvGrpSpPr>
            <p:cNvPr id="168" name="Группа 167">
              <a:extLst>
                <a:ext uri="{FF2B5EF4-FFF2-40B4-BE49-F238E27FC236}">
                  <a16:creationId xmlns:a16="http://schemas.microsoft.com/office/drawing/2014/main" id="{2DDFE889-352A-4F9A-A7A4-8773E30B0C30}"/>
                </a:ext>
              </a:extLst>
            </p:cNvPr>
            <p:cNvGrpSpPr/>
            <p:nvPr/>
          </p:nvGrpSpPr>
          <p:grpSpPr>
            <a:xfrm>
              <a:off x="5335446" y="4237463"/>
              <a:ext cx="10021615" cy="2853061"/>
              <a:chOff x="1911094" y="4237463"/>
              <a:chExt cx="10021615" cy="2853061"/>
            </a:xfrm>
          </p:grpSpPr>
          <p:sp>
            <p:nvSpPr>
              <p:cNvPr id="112" name="Прямоугольник 111">
                <a:extLst>
                  <a:ext uri="{FF2B5EF4-FFF2-40B4-BE49-F238E27FC236}">
                    <a16:creationId xmlns:a16="http://schemas.microsoft.com/office/drawing/2014/main" id="{AC969E96-4742-457B-8E0B-46784C751DDE}"/>
                  </a:ext>
                </a:extLst>
              </p:cNvPr>
              <p:cNvSpPr/>
              <p:nvPr/>
            </p:nvSpPr>
            <p:spPr>
              <a:xfrm>
                <a:off x="1911094" y="5776144"/>
                <a:ext cx="1566534" cy="131438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ru-RU" sz="2400">
                    <a:solidFill>
                      <a:sysClr val="windowText" lastClr="000000"/>
                    </a:solidFill>
                  </a:rPr>
                  <a:t>Печь</a:t>
                </a:r>
              </a:p>
            </p:txBody>
          </p:sp>
          <p:sp>
            <p:nvSpPr>
              <p:cNvPr id="113" name="Прямоугольник 112">
                <a:extLst>
                  <a:ext uri="{FF2B5EF4-FFF2-40B4-BE49-F238E27FC236}">
                    <a16:creationId xmlns:a16="http://schemas.microsoft.com/office/drawing/2014/main" id="{91900D14-634D-44B5-BC37-E488FBD800DE}"/>
                  </a:ext>
                </a:extLst>
              </p:cNvPr>
              <p:cNvSpPr/>
              <p:nvPr/>
            </p:nvSpPr>
            <p:spPr>
              <a:xfrm>
                <a:off x="4682461" y="5776144"/>
                <a:ext cx="1556622" cy="131438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ru-RU" sz="2400">
                    <a:solidFill>
                      <a:sysClr val="windowText" lastClr="000000"/>
                    </a:solidFill>
                  </a:rPr>
                  <a:t>Регулятор</a:t>
                </a:r>
              </a:p>
            </p:txBody>
          </p:sp>
          <p:cxnSp>
            <p:nvCxnSpPr>
              <p:cNvPr id="114" name="Прямая соединительная линия 113">
                <a:extLst>
                  <a:ext uri="{FF2B5EF4-FFF2-40B4-BE49-F238E27FC236}">
                    <a16:creationId xmlns:a16="http://schemas.microsoft.com/office/drawing/2014/main" id="{A2F89E81-26A6-49D1-8D0C-287F294D8D63}"/>
                  </a:ext>
                </a:extLst>
              </p:cNvPr>
              <p:cNvCxnSpPr/>
              <p:nvPr/>
            </p:nvCxnSpPr>
            <p:spPr>
              <a:xfrm>
                <a:off x="3464077" y="6114901"/>
                <a:ext cx="1231934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Прямая соединительная линия 114">
                <a:extLst>
                  <a:ext uri="{FF2B5EF4-FFF2-40B4-BE49-F238E27FC236}">
                    <a16:creationId xmlns:a16="http://schemas.microsoft.com/office/drawing/2014/main" id="{196D98C6-B8AC-4864-A7E4-2D215A93B088}"/>
                  </a:ext>
                </a:extLst>
              </p:cNvPr>
              <p:cNvCxnSpPr/>
              <p:nvPr/>
            </p:nvCxnSpPr>
            <p:spPr>
              <a:xfrm>
                <a:off x="3464077" y="6711115"/>
                <a:ext cx="1231934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stealth" w="lg" len="lg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6" name="Прямоугольник 115">
                <a:extLst>
                  <a:ext uri="{FF2B5EF4-FFF2-40B4-BE49-F238E27FC236}">
                    <a16:creationId xmlns:a16="http://schemas.microsoft.com/office/drawing/2014/main" id="{2D0E9C58-E995-4AC0-A692-72AEA50A5863}"/>
                  </a:ext>
                </a:extLst>
              </p:cNvPr>
              <p:cNvSpPr/>
              <p:nvPr/>
            </p:nvSpPr>
            <p:spPr>
              <a:xfrm>
                <a:off x="4682461" y="4651469"/>
                <a:ext cx="1556622" cy="86722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ru-RU" sz="2400" dirty="0">
                    <a:solidFill>
                      <a:sysClr val="windowText" lastClr="000000"/>
                    </a:solidFill>
                  </a:rPr>
                  <a:t>АЦП</a:t>
                </a:r>
              </a:p>
            </p:txBody>
          </p:sp>
          <p:sp>
            <p:nvSpPr>
              <p:cNvPr id="117" name="Прямоугольник 116">
                <a:extLst>
                  <a:ext uri="{FF2B5EF4-FFF2-40B4-BE49-F238E27FC236}">
                    <a16:creationId xmlns:a16="http://schemas.microsoft.com/office/drawing/2014/main" id="{814743D9-B0AC-439B-AF10-C3D0DDCD76E8}"/>
                  </a:ext>
                </a:extLst>
              </p:cNvPr>
              <p:cNvSpPr/>
              <p:nvPr/>
            </p:nvSpPr>
            <p:spPr>
              <a:xfrm>
                <a:off x="7032175" y="4651469"/>
                <a:ext cx="1545532" cy="86722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ru-RU" sz="2400" dirty="0" err="1">
                    <a:solidFill>
                      <a:sysClr val="windowText" lastClr="000000"/>
                    </a:solidFill>
                  </a:rPr>
                  <a:t>Преобра-зователь</a:t>
                </a:r>
                <a:r>
                  <a:rPr lang="ru-RU" sz="2400" dirty="0">
                    <a:solidFill>
                      <a:sysClr val="windowText" lastClr="000000"/>
                    </a:solidFill>
                  </a:rPr>
                  <a:t> </a:t>
                </a:r>
              </a:p>
            </p:txBody>
          </p:sp>
          <p:sp>
            <p:nvSpPr>
              <p:cNvPr id="118" name="Овал 117">
                <a:extLst>
                  <a:ext uri="{FF2B5EF4-FFF2-40B4-BE49-F238E27FC236}">
                    <a16:creationId xmlns:a16="http://schemas.microsoft.com/office/drawing/2014/main" id="{178BD0D9-A20A-460B-9C56-20C29279F8FF}"/>
                  </a:ext>
                </a:extLst>
              </p:cNvPr>
              <p:cNvSpPr/>
              <p:nvPr/>
            </p:nvSpPr>
            <p:spPr>
              <a:xfrm>
                <a:off x="3957121" y="6033599"/>
                <a:ext cx="153641" cy="153641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ru-RU" sz="1100"/>
              </a:p>
            </p:txBody>
          </p:sp>
          <p:cxnSp>
            <p:nvCxnSpPr>
              <p:cNvPr id="119" name="Прямая соединительная линия 9">
                <a:extLst>
                  <a:ext uri="{FF2B5EF4-FFF2-40B4-BE49-F238E27FC236}">
                    <a16:creationId xmlns:a16="http://schemas.microsoft.com/office/drawing/2014/main" id="{DBDCFC39-35B7-443B-8C22-37D680C0309E}"/>
                  </a:ext>
                </a:extLst>
              </p:cNvPr>
              <p:cNvCxnSpPr>
                <a:stCxn id="118" idx="0"/>
                <a:endCxn id="116" idx="1"/>
              </p:cNvCxnSpPr>
              <p:nvPr/>
            </p:nvCxnSpPr>
            <p:spPr>
              <a:xfrm rot="5400000" flipH="1" flipV="1">
                <a:off x="3883942" y="5235080"/>
                <a:ext cx="948520" cy="648520"/>
              </a:xfrm>
              <a:prstGeom prst="bentConnector2">
                <a:avLst/>
              </a:prstGeom>
              <a:ln w="19050">
                <a:solidFill>
                  <a:schemeClr val="tx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Прямая соединительная линия 119">
                <a:extLst>
                  <a:ext uri="{FF2B5EF4-FFF2-40B4-BE49-F238E27FC236}">
                    <a16:creationId xmlns:a16="http://schemas.microsoft.com/office/drawing/2014/main" id="{C26EA284-A809-4167-8498-8DAAF343B8F2}"/>
                  </a:ext>
                </a:extLst>
              </p:cNvPr>
              <p:cNvCxnSpPr>
                <a:stCxn id="116" idx="3"/>
                <a:endCxn id="117" idx="1"/>
              </p:cNvCxnSpPr>
              <p:nvPr/>
            </p:nvCxnSpPr>
            <p:spPr>
              <a:xfrm>
                <a:off x="6239084" y="5085079"/>
                <a:ext cx="793091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" name="TextBox 16">
                <a:extLst>
                  <a:ext uri="{FF2B5EF4-FFF2-40B4-BE49-F238E27FC236}">
                    <a16:creationId xmlns:a16="http://schemas.microsoft.com/office/drawing/2014/main" id="{22D88470-BA4C-48A7-8510-A17352EAEFC0}"/>
                  </a:ext>
                </a:extLst>
              </p:cNvPr>
              <p:cNvSpPr txBox="1"/>
              <p:nvPr/>
            </p:nvSpPr>
            <p:spPr>
              <a:xfrm>
                <a:off x="6239084" y="4705669"/>
                <a:ext cx="763542" cy="369332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800" dirty="0"/>
                  <a:t>RS485</a:t>
                </a:r>
                <a:endParaRPr lang="ru-RU" sz="1100" dirty="0"/>
              </a:p>
            </p:txBody>
          </p:sp>
          <p:cxnSp>
            <p:nvCxnSpPr>
              <p:cNvPr id="122" name="Прямая соединительная линия 121">
                <a:extLst>
                  <a:ext uri="{FF2B5EF4-FFF2-40B4-BE49-F238E27FC236}">
                    <a16:creationId xmlns:a16="http://schemas.microsoft.com/office/drawing/2014/main" id="{F63E4B2C-859C-44EC-BEC7-34DA60A048F1}"/>
                  </a:ext>
                </a:extLst>
              </p:cNvPr>
              <p:cNvCxnSpPr>
                <a:stCxn id="117" idx="3"/>
                <a:endCxn id="123" idx="1"/>
              </p:cNvCxnSpPr>
              <p:nvPr/>
            </p:nvCxnSpPr>
            <p:spPr>
              <a:xfrm>
                <a:off x="8577706" y="5085079"/>
                <a:ext cx="806642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" name="Прямоугольник 122">
                <a:extLst>
                  <a:ext uri="{FF2B5EF4-FFF2-40B4-BE49-F238E27FC236}">
                    <a16:creationId xmlns:a16="http://schemas.microsoft.com/office/drawing/2014/main" id="{D07F0D9C-23C0-4211-BD8A-A352DFA847B2}"/>
                  </a:ext>
                </a:extLst>
              </p:cNvPr>
              <p:cNvSpPr/>
              <p:nvPr/>
            </p:nvSpPr>
            <p:spPr>
              <a:xfrm>
                <a:off x="9384349" y="4651469"/>
                <a:ext cx="1540819" cy="86722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ru-RU" sz="1600">
                    <a:solidFill>
                      <a:sysClr val="windowText" lastClr="000000"/>
                    </a:solidFill>
                  </a:rPr>
                  <a:t> </a:t>
                </a:r>
              </a:p>
            </p:txBody>
          </p:sp>
          <p:grpSp>
            <p:nvGrpSpPr>
              <p:cNvPr id="124" name="Группа 123">
                <a:extLst>
                  <a:ext uri="{FF2B5EF4-FFF2-40B4-BE49-F238E27FC236}">
                    <a16:creationId xmlns:a16="http://schemas.microsoft.com/office/drawing/2014/main" id="{03C4E5B8-D685-4287-AE73-026CA724A791}"/>
                  </a:ext>
                </a:extLst>
              </p:cNvPr>
              <p:cNvGrpSpPr/>
              <p:nvPr/>
            </p:nvGrpSpPr>
            <p:grpSpPr>
              <a:xfrm>
                <a:off x="8304297" y="4237463"/>
                <a:ext cx="1469568" cy="369332"/>
                <a:chOff x="4494012" y="0"/>
                <a:chExt cx="1030815" cy="259617"/>
              </a:xfrm>
            </p:grpSpPr>
            <p:sp>
              <p:nvSpPr>
                <p:cNvPr id="164" name="TextBox 18">
                  <a:extLst>
                    <a:ext uri="{FF2B5EF4-FFF2-40B4-BE49-F238E27FC236}">
                      <a16:creationId xmlns:a16="http://schemas.microsoft.com/office/drawing/2014/main" id="{C8107098-7595-4C4A-B659-32C6344B8A6F}"/>
                    </a:ext>
                  </a:extLst>
                </p:cNvPr>
                <p:cNvSpPr txBox="1"/>
                <p:nvPr/>
              </p:nvSpPr>
              <p:spPr>
                <a:xfrm>
                  <a:off x="4494012" y="0"/>
                  <a:ext cx="1030815" cy="259617"/>
                </a:xfrm>
                <a:prstGeom prst="rect">
                  <a:avLst/>
                </a:prstGeom>
                <a:no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sp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800" dirty="0"/>
                    <a:t>USB/Ethernet</a:t>
                  </a:r>
                  <a:endParaRPr lang="ru-RU" sz="1100" dirty="0"/>
                </a:p>
              </p:txBody>
            </p:sp>
            <p:sp>
              <p:nvSpPr>
                <p:cNvPr id="165" name="Правая круглая скобка 164">
                  <a:extLst>
                    <a:ext uri="{FF2B5EF4-FFF2-40B4-BE49-F238E27FC236}">
                      <a16:creationId xmlns:a16="http://schemas.microsoft.com/office/drawing/2014/main" id="{9D536101-0BBF-4722-98CC-AB4CB8F871DD}"/>
                    </a:ext>
                  </a:extLst>
                </p:cNvPr>
                <p:cNvSpPr/>
                <p:nvPr/>
              </p:nvSpPr>
              <p:spPr>
                <a:xfrm rot="5400000">
                  <a:off x="4975231" y="-280112"/>
                  <a:ext cx="72550" cy="955414"/>
                </a:xfrm>
                <a:prstGeom prst="rightBracket">
                  <a:avLst>
                    <a:gd name="adj" fmla="val 114085"/>
                  </a:avLst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endParaRPr lang="ru-RU" sz="1100"/>
                </a:p>
              </p:txBody>
            </p:sp>
          </p:grpSp>
          <p:cxnSp>
            <p:nvCxnSpPr>
              <p:cNvPr id="125" name="Прямая соединительная линия 124">
                <a:extLst>
                  <a:ext uri="{FF2B5EF4-FFF2-40B4-BE49-F238E27FC236}">
                    <a16:creationId xmlns:a16="http://schemas.microsoft.com/office/drawing/2014/main" id="{44548B93-3509-4729-9C2D-4C7D9D292E01}"/>
                  </a:ext>
                </a:extLst>
              </p:cNvPr>
              <p:cNvCxnSpPr>
                <a:stCxn id="165" idx="2"/>
              </p:cNvCxnSpPr>
              <p:nvPr/>
            </p:nvCxnSpPr>
            <p:spPr>
              <a:xfrm>
                <a:off x="9042056" y="4570168"/>
                <a:ext cx="0" cy="523944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6" name="TextBox 27">
                <a:extLst>
                  <a:ext uri="{FF2B5EF4-FFF2-40B4-BE49-F238E27FC236}">
                    <a16:creationId xmlns:a16="http://schemas.microsoft.com/office/drawing/2014/main" id="{F19AFEC4-C2A7-466E-A562-2727B89D0543}"/>
                  </a:ext>
                </a:extLst>
              </p:cNvPr>
              <p:cNvSpPr txBox="1"/>
              <p:nvPr/>
            </p:nvSpPr>
            <p:spPr>
              <a:xfrm>
                <a:off x="9409094" y="4829392"/>
                <a:ext cx="542136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ru-RU" sz="2400" dirty="0"/>
                  <a:t>ПК</a:t>
                </a:r>
              </a:p>
            </p:txBody>
          </p:sp>
          <p:sp>
            <p:nvSpPr>
              <p:cNvPr id="127" name="Прямоугольник 126">
                <a:extLst>
                  <a:ext uri="{FF2B5EF4-FFF2-40B4-BE49-F238E27FC236}">
                    <a16:creationId xmlns:a16="http://schemas.microsoft.com/office/drawing/2014/main" id="{0CF8E999-2225-4A0D-89E6-E4854DD7BD1D}"/>
                  </a:ext>
                </a:extLst>
              </p:cNvPr>
              <p:cNvSpPr/>
              <p:nvPr/>
            </p:nvSpPr>
            <p:spPr>
              <a:xfrm>
                <a:off x="10116760" y="4769298"/>
                <a:ext cx="719447" cy="637453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ru-RU" sz="2400" dirty="0">
                    <a:solidFill>
                      <a:sysClr val="windowText" lastClr="000000"/>
                    </a:solidFill>
                  </a:rPr>
                  <a:t>ПО</a:t>
                </a:r>
              </a:p>
            </p:txBody>
          </p:sp>
          <p:sp>
            <p:nvSpPr>
              <p:cNvPr id="128" name="Облако 127">
                <a:extLst>
                  <a:ext uri="{FF2B5EF4-FFF2-40B4-BE49-F238E27FC236}">
                    <a16:creationId xmlns:a16="http://schemas.microsoft.com/office/drawing/2014/main" id="{96AC112F-4CDA-4455-A6A6-18871F8C7845}"/>
                  </a:ext>
                </a:extLst>
              </p:cNvPr>
              <p:cNvSpPr/>
              <p:nvPr/>
            </p:nvSpPr>
            <p:spPr>
              <a:xfrm>
                <a:off x="9881098" y="5936980"/>
                <a:ext cx="2051611" cy="1036894"/>
              </a:xfrm>
              <a:prstGeom prst="cloud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ru-RU" sz="1800" dirty="0">
                    <a:solidFill>
                      <a:sysClr val="windowText" lastClr="000000"/>
                    </a:solidFill>
                  </a:rPr>
                  <a:t>Облачные хранилища</a:t>
                </a:r>
              </a:p>
            </p:txBody>
          </p:sp>
          <p:sp>
            <p:nvSpPr>
              <p:cNvPr id="129" name="Цилиндр 128">
                <a:extLst>
                  <a:ext uri="{FF2B5EF4-FFF2-40B4-BE49-F238E27FC236}">
                    <a16:creationId xmlns:a16="http://schemas.microsoft.com/office/drawing/2014/main" id="{72C42747-1125-4B29-B2DD-6CD41E039FFB}"/>
                  </a:ext>
                </a:extLst>
              </p:cNvPr>
              <p:cNvSpPr/>
              <p:nvPr/>
            </p:nvSpPr>
            <p:spPr>
              <a:xfrm>
                <a:off x="8395074" y="5960544"/>
                <a:ext cx="1379982" cy="1072246"/>
              </a:xfrm>
              <a:prstGeom prst="can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ru-RU" sz="1800" dirty="0">
                    <a:solidFill>
                      <a:sysClr val="windowText" lastClr="000000"/>
                    </a:solidFill>
                  </a:rPr>
                  <a:t>Внешние носители</a:t>
                </a:r>
              </a:p>
            </p:txBody>
          </p:sp>
          <p:cxnSp>
            <p:nvCxnSpPr>
              <p:cNvPr id="130" name="Прямая соединительная линия 33">
                <a:extLst>
                  <a:ext uri="{FF2B5EF4-FFF2-40B4-BE49-F238E27FC236}">
                    <a16:creationId xmlns:a16="http://schemas.microsoft.com/office/drawing/2014/main" id="{25D126FC-97F0-49CF-8C76-83D69F5F8459}"/>
                  </a:ext>
                </a:extLst>
              </p:cNvPr>
              <p:cNvCxnSpPr>
                <a:stCxn id="123" idx="2"/>
                <a:endCxn id="129" idx="1"/>
              </p:cNvCxnSpPr>
              <p:nvPr/>
            </p:nvCxnSpPr>
            <p:spPr>
              <a:xfrm rot="5400000">
                <a:off x="9398985" y="5204772"/>
                <a:ext cx="441855" cy="1069693"/>
              </a:xfrm>
              <a:prstGeom prst="bentConnector3">
                <a:avLst>
                  <a:gd name="adj1" fmla="val 50000"/>
                </a:avLst>
              </a:prstGeom>
              <a:ln w="19050">
                <a:solidFill>
                  <a:schemeClr val="tx1"/>
                </a:solidFill>
                <a:prstDash val="sysDash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Прямая соединительная линия 33">
                <a:extLst>
                  <a:ext uri="{FF2B5EF4-FFF2-40B4-BE49-F238E27FC236}">
                    <a16:creationId xmlns:a16="http://schemas.microsoft.com/office/drawing/2014/main" id="{A22E1F69-1904-4DD8-8F26-F0377A6BB560}"/>
                  </a:ext>
                </a:extLst>
              </p:cNvPr>
              <p:cNvCxnSpPr>
                <a:stCxn id="123" idx="2"/>
                <a:endCxn id="128" idx="3"/>
              </p:cNvCxnSpPr>
              <p:nvPr/>
            </p:nvCxnSpPr>
            <p:spPr>
              <a:xfrm rot="16200000" flipH="1">
                <a:off x="10292042" y="5381405"/>
                <a:ext cx="477577" cy="752144"/>
              </a:xfrm>
              <a:prstGeom prst="bentConnector3">
                <a:avLst>
                  <a:gd name="adj1" fmla="val 47534"/>
                </a:avLst>
              </a:prstGeom>
              <a:ln w="19050">
                <a:solidFill>
                  <a:schemeClr val="tx1"/>
                </a:solidFill>
                <a:prstDash val="sysDash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8684D1B1-FA1B-41D0-8FE8-EF1963463341}"/>
                </a:ext>
              </a:extLst>
            </p:cNvPr>
            <p:cNvSpPr txBox="1"/>
            <p:nvPr/>
          </p:nvSpPr>
          <p:spPr>
            <a:xfrm>
              <a:off x="5835463" y="7052999"/>
              <a:ext cx="5220532" cy="5492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Вариант построения системы 1</a:t>
              </a:r>
            </a:p>
          </p:txBody>
        </p:sp>
      </p:grpSp>
      <p:grpSp>
        <p:nvGrpSpPr>
          <p:cNvPr id="171" name="Группа 170">
            <a:extLst>
              <a:ext uri="{FF2B5EF4-FFF2-40B4-BE49-F238E27FC236}">
                <a16:creationId xmlns:a16="http://schemas.microsoft.com/office/drawing/2014/main" id="{18151DA5-328E-4E2E-AEF1-935B165E4493}"/>
              </a:ext>
            </a:extLst>
          </p:cNvPr>
          <p:cNvGrpSpPr/>
          <p:nvPr/>
        </p:nvGrpSpPr>
        <p:grpSpPr>
          <a:xfrm>
            <a:off x="385934" y="7649948"/>
            <a:ext cx="12132824" cy="3470192"/>
            <a:chOff x="5333663" y="8063103"/>
            <a:chExt cx="12132824" cy="3470192"/>
          </a:xfrm>
        </p:grpSpPr>
        <p:grpSp>
          <p:nvGrpSpPr>
            <p:cNvPr id="167" name="Группа 166">
              <a:extLst>
                <a:ext uri="{FF2B5EF4-FFF2-40B4-BE49-F238E27FC236}">
                  <a16:creationId xmlns:a16="http://schemas.microsoft.com/office/drawing/2014/main" id="{041D643C-7230-4C66-8934-F23DE049F0A4}"/>
                </a:ext>
              </a:extLst>
            </p:cNvPr>
            <p:cNvGrpSpPr/>
            <p:nvPr/>
          </p:nvGrpSpPr>
          <p:grpSpPr>
            <a:xfrm>
              <a:off x="5333663" y="8063103"/>
              <a:ext cx="12132824" cy="3068577"/>
              <a:chOff x="1911094" y="7614273"/>
              <a:chExt cx="12132824" cy="3068577"/>
            </a:xfrm>
          </p:grpSpPr>
          <p:sp>
            <p:nvSpPr>
              <p:cNvPr id="132" name="Прямоугольник 131">
                <a:extLst>
                  <a:ext uri="{FF2B5EF4-FFF2-40B4-BE49-F238E27FC236}">
                    <a16:creationId xmlns:a16="http://schemas.microsoft.com/office/drawing/2014/main" id="{054017AD-7A51-4BAC-8FE3-A607CFE6897F}"/>
                  </a:ext>
                </a:extLst>
              </p:cNvPr>
              <p:cNvSpPr/>
              <p:nvPr/>
            </p:nvSpPr>
            <p:spPr>
              <a:xfrm>
                <a:off x="1911094" y="7614273"/>
                <a:ext cx="1566534" cy="131438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ru-RU" sz="2400">
                    <a:solidFill>
                      <a:sysClr val="windowText" lastClr="000000"/>
                    </a:solidFill>
                  </a:rPr>
                  <a:t>Печь</a:t>
                </a:r>
              </a:p>
            </p:txBody>
          </p:sp>
          <p:sp>
            <p:nvSpPr>
              <p:cNvPr id="133" name="Прямоугольник 132">
                <a:extLst>
                  <a:ext uri="{FF2B5EF4-FFF2-40B4-BE49-F238E27FC236}">
                    <a16:creationId xmlns:a16="http://schemas.microsoft.com/office/drawing/2014/main" id="{E9552628-EC5C-4AF0-B03F-6249192F75AA}"/>
                  </a:ext>
                </a:extLst>
              </p:cNvPr>
              <p:cNvSpPr/>
              <p:nvPr/>
            </p:nvSpPr>
            <p:spPr>
              <a:xfrm>
                <a:off x="4682461" y="7614273"/>
                <a:ext cx="1556622" cy="131438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ru-RU" sz="2400">
                    <a:solidFill>
                      <a:sysClr val="windowText" lastClr="000000"/>
                    </a:solidFill>
                  </a:rPr>
                  <a:t>Регулятор</a:t>
                </a:r>
              </a:p>
            </p:txBody>
          </p:sp>
          <p:cxnSp>
            <p:nvCxnSpPr>
              <p:cNvPr id="134" name="Прямая соединительная линия 133">
                <a:extLst>
                  <a:ext uri="{FF2B5EF4-FFF2-40B4-BE49-F238E27FC236}">
                    <a16:creationId xmlns:a16="http://schemas.microsoft.com/office/drawing/2014/main" id="{0238BE50-64B7-47FF-8E33-AF400A82C9D9}"/>
                  </a:ext>
                </a:extLst>
              </p:cNvPr>
              <p:cNvCxnSpPr/>
              <p:nvPr/>
            </p:nvCxnSpPr>
            <p:spPr>
              <a:xfrm>
                <a:off x="3464077" y="7953030"/>
                <a:ext cx="1231934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Прямая соединительная линия 134">
                <a:extLst>
                  <a:ext uri="{FF2B5EF4-FFF2-40B4-BE49-F238E27FC236}">
                    <a16:creationId xmlns:a16="http://schemas.microsoft.com/office/drawing/2014/main" id="{A2561041-8F53-4B47-A83C-AB5F4424D000}"/>
                  </a:ext>
                </a:extLst>
              </p:cNvPr>
              <p:cNvCxnSpPr/>
              <p:nvPr/>
            </p:nvCxnSpPr>
            <p:spPr>
              <a:xfrm>
                <a:off x="3464077" y="8549244"/>
                <a:ext cx="1231934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stealth" w="lg" len="lg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6" name="Прямоугольник 135">
                <a:extLst>
                  <a:ext uri="{FF2B5EF4-FFF2-40B4-BE49-F238E27FC236}">
                    <a16:creationId xmlns:a16="http://schemas.microsoft.com/office/drawing/2014/main" id="{F5772FAE-0D99-470E-977D-E92C9400638D}"/>
                  </a:ext>
                </a:extLst>
              </p:cNvPr>
              <p:cNvSpPr/>
              <p:nvPr/>
            </p:nvSpPr>
            <p:spPr>
              <a:xfrm>
                <a:off x="7032175" y="7832850"/>
                <a:ext cx="1545532" cy="86722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ru-RU" sz="2400">
                    <a:solidFill>
                      <a:sysClr val="windowText" lastClr="000000"/>
                    </a:solidFill>
                  </a:rPr>
                  <a:t>Преобра-зователь </a:t>
                </a:r>
              </a:p>
            </p:txBody>
          </p:sp>
          <p:cxnSp>
            <p:nvCxnSpPr>
              <p:cNvPr id="137" name="Прямая соединительная линия 136">
                <a:extLst>
                  <a:ext uri="{FF2B5EF4-FFF2-40B4-BE49-F238E27FC236}">
                    <a16:creationId xmlns:a16="http://schemas.microsoft.com/office/drawing/2014/main" id="{7E006A60-41D3-41BF-B817-0A204793AA58}"/>
                  </a:ext>
                </a:extLst>
              </p:cNvPr>
              <p:cNvCxnSpPr>
                <a:stCxn id="133" idx="3"/>
                <a:endCxn id="136" idx="1"/>
              </p:cNvCxnSpPr>
              <p:nvPr/>
            </p:nvCxnSpPr>
            <p:spPr>
              <a:xfrm flipV="1">
                <a:off x="6239084" y="8266460"/>
                <a:ext cx="793091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stealth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8" name="TextBox 49">
                <a:extLst>
                  <a:ext uri="{FF2B5EF4-FFF2-40B4-BE49-F238E27FC236}">
                    <a16:creationId xmlns:a16="http://schemas.microsoft.com/office/drawing/2014/main" id="{279FA952-B5AC-472B-92F0-9B9D7112CDE4}"/>
                  </a:ext>
                </a:extLst>
              </p:cNvPr>
              <p:cNvSpPr txBox="1"/>
              <p:nvPr/>
            </p:nvSpPr>
            <p:spPr>
              <a:xfrm>
                <a:off x="6239084" y="7887046"/>
                <a:ext cx="763542" cy="369332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800" dirty="0"/>
                  <a:t>RS485</a:t>
                </a:r>
                <a:endParaRPr lang="ru-RU" sz="1800" dirty="0"/>
              </a:p>
            </p:txBody>
          </p:sp>
          <p:cxnSp>
            <p:nvCxnSpPr>
              <p:cNvPr id="139" name="Прямая соединительная линия 138">
                <a:extLst>
                  <a:ext uri="{FF2B5EF4-FFF2-40B4-BE49-F238E27FC236}">
                    <a16:creationId xmlns:a16="http://schemas.microsoft.com/office/drawing/2014/main" id="{0F3C5AE1-32D9-4903-8433-C0961C5D0F69}"/>
                  </a:ext>
                </a:extLst>
              </p:cNvPr>
              <p:cNvCxnSpPr>
                <a:stCxn id="136" idx="3"/>
                <a:endCxn id="142" idx="1"/>
              </p:cNvCxnSpPr>
              <p:nvPr/>
            </p:nvCxnSpPr>
            <p:spPr>
              <a:xfrm>
                <a:off x="8577706" y="8266460"/>
                <a:ext cx="872032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stealth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" name="TextBox 55">
                <a:extLst>
                  <a:ext uri="{FF2B5EF4-FFF2-40B4-BE49-F238E27FC236}">
                    <a16:creationId xmlns:a16="http://schemas.microsoft.com/office/drawing/2014/main" id="{E2B9DE65-B4B4-462B-906F-9E9F0FB49315}"/>
                  </a:ext>
                </a:extLst>
              </p:cNvPr>
              <p:cNvSpPr txBox="1"/>
              <p:nvPr/>
            </p:nvSpPr>
            <p:spPr>
              <a:xfrm>
                <a:off x="8510246" y="7887046"/>
                <a:ext cx="1001493" cy="369332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8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Ethernet</a:t>
                </a:r>
                <a:endParaRPr lang="ru-RU" sz="1800" dirty="0"/>
              </a:p>
            </p:txBody>
          </p:sp>
          <p:grpSp>
            <p:nvGrpSpPr>
              <p:cNvPr id="141" name="Группа 140">
                <a:extLst>
                  <a:ext uri="{FF2B5EF4-FFF2-40B4-BE49-F238E27FC236}">
                    <a16:creationId xmlns:a16="http://schemas.microsoft.com/office/drawing/2014/main" id="{77F8EBE0-7CF4-4B27-B010-4F5429B9CA48}"/>
                  </a:ext>
                </a:extLst>
              </p:cNvPr>
              <p:cNvGrpSpPr/>
              <p:nvPr/>
            </p:nvGrpSpPr>
            <p:grpSpPr>
              <a:xfrm>
                <a:off x="10517375" y="7832850"/>
                <a:ext cx="3526543" cy="2404883"/>
                <a:chOff x="6049667" y="2527327"/>
                <a:chExt cx="2517912" cy="1690479"/>
              </a:xfrm>
            </p:grpSpPr>
            <p:sp>
              <p:nvSpPr>
                <p:cNvPr id="157" name="Прямоугольник 156">
                  <a:extLst>
                    <a:ext uri="{FF2B5EF4-FFF2-40B4-BE49-F238E27FC236}">
                      <a16:creationId xmlns:a16="http://schemas.microsoft.com/office/drawing/2014/main" id="{99032EF5-1338-4359-A6B6-D35122DDE541}"/>
                    </a:ext>
                  </a:extLst>
                </p:cNvPr>
                <p:cNvSpPr/>
                <p:nvPr/>
              </p:nvSpPr>
              <p:spPr>
                <a:xfrm>
                  <a:off x="6893663" y="2527327"/>
                  <a:ext cx="1098688" cy="60960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ru-RU" sz="1600">
                      <a:solidFill>
                        <a:sysClr val="windowText" lastClr="000000"/>
                      </a:solidFill>
                    </a:rPr>
                    <a:t> </a:t>
                  </a:r>
                </a:p>
              </p:txBody>
            </p:sp>
            <p:sp>
              <p:nvSpPr>
                <p:cNvPr id="158" name="TextBox 52">
                  <a:extLst>
                    <a:ext uri="{FF2B5EF4-FFF2-40B4-BE49-F238E27FC236}">
                      <a16:creationId xmlns:a16="http://schemas.microsoft.com/office/drawing/2014/main" id="{58CA0BE0-8706-4926-BB77-A82089940B7C}"/>
                    </a:ext>
                  </a:extLst>
                </p:cNvPr>
                <p:cNvSpPr txBox="1"/>
                <p:nvPr/>
              </p:nvSpPr>
              <p:spPr>
                <a:xfrm>
                  <a:off x="6911057" y="2652395"/>
                  <a:ext cx="387079" cy="324521"/>
                </a:xfrm>
                <a:prstGeom prst="rect">
                  <a:avLst/>
                </a:prstGeom>
                <a:no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sp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ru-RU" sz="2400" dirty="0"/>
                    <a:t>ПК</a:t>
                  </a:r>
                </a:p>
              </p:txBody>
            </p:sp>
            <p:sp>
              <p:nvSpPr>
                <p:cNvPr id="159" name="Прямоугольник 158">
                  <a:extLst>
                    <a:ext uri="{FF2B5EF4-FFF2-40B4-BE49-F238E27FC236}">
                      <a16:creationId xmlns:a16="http://schemas.microsoft.com/office/drawing/2014/main" id="{95838298-34D8-46F2-8997-2958A0D7183A}"/>
                    </a:ext>
                  </a:extLst>
                </p:cNvPr>
                <p:cNvSpPr/>
                <p:nvPr/>
              </p:nvSpPr>
              <p:spPr>
                <a:xfrm>
                  <a:off x="7416296" y="2610153"/>
                  <a:ext cx="513521" cy="448089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ru-RU" sz="2400">
                      <a:solidFill>
                        <a:sysClr val="windowText" lastClr="000000"/>
                      </a:solidFill>
                    </a:rPr>
                    <a:t>ПО</a:t>
                  </a:r>
                </a:p>
              </p:txBody>
            </p:sp>
            <p:sp>
              <p:nvSpPr>
                <p:cNvPr id="160" name="Облако 159">
                  <a:extLst>
                    <a:ext uri="{FF2B5EF4-FFF2-40B4-BE49-F238E27FC236}">
                      <a16:creationId xmlns:a16="http://schemas.microsoft.com/office/drawing/2014/main" id="{0F0B62BB-0267-483A-BABC-F27151E4BBB7}"/>
                    </a:ext>
                  </a:extLst>
                </p:cNvPr>
                <p:cNvSpPr/>
                <p:nvPr/>
              </p:nvSpPr>
              <p:spPr>
                <a:xfrm>
                  <a:off x="7109837" y="3447522"/>
                  <a:ext cx="1457742" cy="728870"/>
                </a:xfrm>
                <a:prstGeom prst="cloud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r>
                    <a:rPr lang="ru-RU" sz="1800">
                      <a:solidFill>
                        <a:sysClr val="windowText" lastClr="000000"/>
                      </a:solidFill>
                    </a:rPr>
                    <a:t>Облачные хранилища</a:t>
                  </a:r>
                </a:p>
              </p:txBody>
            </p:sp>
            <p:sp>
              <p:nvSpPr>
                <p:cNvPr id="161" name="Цилиндр 160">
                  <a:extLst>
                    <a:ext uri="{FF2B5EF4-FFF2-40B4-BE49-F238E27FC236}">
                      <a16:creationId xmlns:a16="http://schemas.microsoft.com/office/drawing/2014/main" id="{021F0012-222D-4784-989B-5B24998FD8B9}"/>
                    </a:ext>
                  </a:extLst>
                </p:cNvPr>
                <p:cNvSpPr/>
                <p:nvPr/>
              </p:nvSpPr>
              <p:spPr>
                <a:xfrm>
                  <a:off x="6049667" y="3464086"/>
                  <a:ext cx="985629" cy="753720"/>
                </a:xfrm>
                <a:prstGeom prst="can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ru-RU" sz="1800" dirty="0">
                      <a:solidFill>
                        <a:sysClr val="windowText" lastClr="000000"/>
                      </a:solidFill>
                    </a:rPr>
                    <a:t>Внешние носители</a:t>
                  </a:r>
                </a:p>
              </p:txBody>
            </p:sp>
            <p:cxnSp>
              <p:nvCxnSpPr>
                <p:cNvPr id="162" name="Прямая соединительная линия 33">
                  <a:extLst>
                    <a:ext uri="{FF2B5EF4-FFF2-40B4-BE49-F238E27FC236}">
                      <a16:creationId xmlns:a16="http://schemas.microsoft.com/office/drawing/2014/main" id="{C6E2AF97-978C-4A12-896D-5683553307C0}"/>
                    </a:ext>
                  </a:extLst>
                </p:cNvPr>
                <p:cNvCxnSpPr>
                  <a:stCxn id="157" idx="2"/>
                  <a:endCxn id="161" idx="1"/>
                </p:cNvCxnSpPr>
                <p:nvPr/>
              </p:nvCxnSpPr>
              <p:spPr>
                <a:xfrm rot="5400000">
                  <a:off x="6829166" y="2850244"/>
                  <a:ext cx="327159" cy="900525"/>
                </a:xfrm>
                <a:prstGeom prst="bentConnector3">
                  <a:avLst>
                    <a:gd name="adj1" fmla="val 50000"/>
                  </a:avLst>
                </a:prstGeom>
                <a:ln w="19050">
                  <a:solidFill>
                    <a:schemeClr val="tx1"/>
                  </a:solidFill>
                  <a:prstDash val="sys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3" name="Прямая соединительная линия 33">
                  <a:extLst>
                    <a:ext uri="{FF2B5EF4-FFF2-40B4-BE49-F238E27FC236}">
                      <a16:creationId xmlns:a16="http://schemas.microsoft.com/office/drawing/2014/main" id="{CFFA6FFA-6A85-44A6-BB91-63DDCCF21286}"/>
                    </a:ext>
                  </a:extLst>
                </p:cNvPr>
                <p:cNvCxnSpPr>
                  <a:stCxn id="157" idx="2"/>
                  <a:endCxn id="160" idx="3"/>
                </p:cNvCxnSpPr>
                <p:nvPr/>
              </p:nvCxnSpPr>
              <p:spPr>
                <a:xfrm rot="16200000" flipH="1">
                  <a:off x="7464723" y="3115210"/>
                  <a:ext cx="352269" cy="395701"/>
                </a:xfrm>
                <a:prstGeom prst="bentConnector3">
                  <a:avLst>
                    <a:gd name="adj1" fmla="val 45298"/>
                  </a:avLst>
                </a:prstGeom>
                <a:ln w="19050">
                  <a:solidFill>
                    <a:schemeClr val="tx1"/>
                  </a:solidFill>
                  <a:prstDash val="sys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2" name="Прямоугольник 141">
                <a:extLst>
                  <a:ext uri="{FF2B5EF4-FFF2-40B4-BE49-F238E27FC236}">
                    <a16:creationId xmlns:a16="http://schemas.microsoft.com/office/drawing/2014/main" id="{D903938F-4B59-4180-8640-EA3C17212019}"/>
                  </a:ext>
                </a:extLst>
              </p:cNvPr>
              <p:cNvSpPr/>
              <p:nvPr/>
            </p:nvSpPr>
            <p:spPr>
              <a:xfrm>
                <a:off x="9449739" y="7832850"/>
                <a:ext cx="1545532" cy="86722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ru-RU" sz="2400" dirty="0">
                    <a:solidFill>
                      <a:sysClr val="windowText" lastClr="000000"/>
                    </a:solidFill>
                  </a:rPr>
                  <a:t>Комму-</a:t>
                </a:r>
                <a:r>
                  <a:rPr lang="ru-RU" sz="2400" dirty="0" err="1">
                    <a:solidFill>
                      <a:sysClr val="windowText" lastClr="000000"/>
                    </a:solidFill>
                  </a:rPr>
                  <a:t>татор</a:t>
                </a:r>
                <a:endParaRPr lang="ru-RU" sz="2400" dirty="0">
                  <a:solidFill>
                    <a:sysClr val="windowText" lastClr="000000"/>
                  </a:solidFill>
                </a:endParaRPr>
              </a:p>
            </p:txBody>
          </p:sp>
          <p:cxnSp>
            <p:nvCxnSpPr>
              <p:cNvPr id="143" name="Прямая соединительная линия 142">
                <a:extLst>
                  <a:ext uri="{FF2B5EF4-FFF2-40B4-BE49-F238E27FC236}">
                    <a16:creationId xmlns:a16="http://schemas.microsoft.com/office/drawing/2014/main" id="{49325A86-F555-44B8-96F9-A64C39B3F993}"/>
                  </a:ext>
                </a:extLst>
              </p:cNvPr>
              <p:cNvCxnSpPr>
                <a:stCxn id="142" idx="3"/>
                <a:endCxn id="157" idx="1"/>
              </p:cNvCxnSpPr>
              <p:nvPr/>
            </p:nvCxnSpPr>
            <p:spPr>
              <a:xfrm>
                <a:off x="10995271" y="8266460"/>
                <a:ext cx="700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stealth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4" name="Прямоугольник 143">
                <a:extLst>
                  <a:ext uri="{FF2B5EF4-FFF2-40B4-BE49-F238E27FC236}">
                    <a16:creationId xmlns:a16="http://schemas.microsoft.com/office/drawing/2014/main" id="{CF9BFCC7-F1DF-4A0B-BB84-FAB1337954FB}"/>
                  </a:ext>
                </a:extLst>
              </p:cNvPr>
              <p:cNvSpPr/>
              <p:nvPr/>
            </p:nvSpPr>
            <p:spPr>
              <a:xfrm>
                <a:off x="1911094" y="9204961"/>
                <a:ext cx="1566534" cy="131438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ru-RU" sz="2400">
                    <a:solidFill>
                      <a:sysClr val="windowText" lastClr="000000"/>
                    </a:solidFill>
                  </a:rPr>
                  <a:t>Печь</a:t>
                </a:r>
              </a:p>
            </p:txBody>
          </p:sp>
          <p:sp>
            <p:nvSpPr>
              <p:cNvPr id="145" name="Прямоугольник 144">
                <a:extLst>
                  <a:ext uri="{FF2B5EF4-FFF2-40B4-BE49-F238E27FC236}">
                    <a16:creationId xmlns:a16="http://schemas.microsoft.com/office/drawing/2014/main" id="{43957DF6-D8A0-4145-A0A9-00CD9E72F3BC}"/>
                  </a:ext>
                </a:extLst>
              </p:cNvPr>
              <p:cNvSpPr/>
              <p:nvPr/>
            </p:nvSpPr>
            <p:spPr>
              <a:xfrm>
                <a:off x="4682461" y="9204961"/>
                <a:ext cx="1556622" cy="131438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ru-RU" sz="2400">
                    <a:solidFill>
                      <a:sysClr val="windowText" lastClr="000000"/>
                    </a:solidFill>
                  </a:rPr>
                  <a:t>Регулятор</a:t>
                </a:r>
              </a:p>
            </p:txBody>
          </p:sp>
          <p:cxnSp>
            <p:nvCxnSpPr>
              <p:cNvPr id="146" name="Прямая соединительная линия 145">
                <a:extLst>
                  <a:ext uri="{FF2B5EF4-FFF2-40B4-BE49-F238E27FC236}">
                    <a16:creationId xmlns:a16="http://schemas.microsoft.com/office/drawing/2014/main" id="{1920F070-27E0-407B-9858-FADEA7336559}"/>
                  </a:ext>
                </a:extLst>
              </p:cNvPr>
              <p:cNvCxnSpPr/>
              <p:nvPr/>
            </p:nvCxnSpPr>
            <p:spPr>
              <a:xfrm>
                <a:off x="3464077" y="9543718"/>
                <a:ext cx="1231934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Прямая соединительная линия 146">
                <a:extLst>
                  <a:ext uri="{FF2B5EF4-FFF2-40B4-BE49-F238E27FC236}">
                    <a16:creationId xmlns:a16="http://schemas.microsoft.com/office/drawing/2014/main" id="{9BC87ED9-3E71-440D-ACA9-50A84904FD46}"/>
                  </a:ext>
                </a:extLst>
              </p:cNvPr>
              <p:cNvCxnSpPr/>
              <p:nvPr/>
            </p:nvCxnSpPr>
            <p:spPr>
              <a:xfrm>
                <a:off x="3464077" y="10139932"/>
                <a:ext cx="1231934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stealth" w="lg" len="lg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8" name="Прямоугольник 147">
                <a:extLst>
                  <a:ext uri="{FF2B5EF4-FFF2-40B4-BE49-F238E27FC236}">
                    <a16:creationId xmlns:a16="http://schemas.microsoft.com/office/drawing/2014/main" id="{D4F22B32-262E-4DBF-B787-D033F1101F71}"/>
                  </a:ext>
                </a:extLst>
              </p:cNvPr>
              <p:cNvSpPr/>
              <p:nvPr/>
            </p:nvSpPr>
            <p:spPr>
              <a:xfrm>
                <a:off x="7032175" y="9423538"/>
                <a:ext cx="1545532" cy="86722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ru-RU" sz="2400">
                    <a:solidFill>
                      <a:sysClr val="windowText" lastClr="000000"/>
                    </a:solidFill>
                  </a:rPr>
                  <a:t>Преобра-зователь </a:t>
                </a:r>
              </a:p>
            </p:txBody>
          </p:sp>
          <p:cxnSp>
            <p:nvCxnSpPr>
              <p:cNvPr id="149" name="Прямая соединительная линия 148">
                <a:extLst>
                  <a:ext uri="{FF2B5EF4-FFF2-40B4-BE49-F238E27FC236}">
                    <a16:creationId xmlns:a16="http://schemas.microsoft.com/office/drawing/2014/main" id="{2A3E156D-8EA4-4110-9E59-03DD76CCEA52}"/>
                  </a:ext>
                </a:extLst>
              </p:cNvPr>
              <p:cNvCxnSpPr>
                <a:stCxn id="145" idx="3"/>
                <a:endCxn id="148" idx="1"/>
              </p:cNvCxnSpPr>
              <p:nvPr/>
            </p:nvCxnSpPr>
            <p:spPr>
              <a:xfrm flipV="1">
                <a:off x="6239084" y="9857148"/>
                <a:ext cx="793091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stealth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0" name="TextBox 83">
                <a:extLst>
                  <a:ext uri="{FF2B5EF4-FFF2-40B4-BE49-F238E27FC236}">
                    <a16:creationId xmlns:a16="http://schemas.microsoft.com/office/drawing/2014/main" id="{6DB2C649-27B6-413A-8826-C046EBCCC26B}"/>
                  </a:ext>
                </a:extLst>
              </p:cNvPr>
              <p:cNvSpPr txBox="1"/>
              <p:nvPr/>
            </p:nvSpPr>
            <p:spPr>
              <a:xfrm>
                <a:off x="6239084" y="9477734"/>
                <a:ext cx="763542" cy="369332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800"/>
                  <a:t>RS485</a:t>
                </a:r>
                <a:endParaRPr lang="ru-RU" sz="1800"/>
              </a:p>
            </p:txBody>
          </p:sp>
          <p:cxnSp>
            <p:nvCxnSpPr>
              <p:cNvPr id="151" name="Прямая соединительная линия 84">
                <a:extLst>
                  <a:ext uri="{FF2B5EF4-FFF2-40B4-BE49-F238E27FC236}">
                    <a16:creationId xmlns:a16="http://schemas.microsoft.com/office/drawing/2014/main" id="{32D9CBBE-330E-4AB2-AAE3-67BE1794EA02}"/>
                  </a:ext>
                </a:extLst>
              </p:cNvPr>
              <p:cNvCxnSpPr>
                <a:stCxn id="148" idx="3"/>
                <a:endCxn id="156" idx="2"/>
              </p:cNvCxnSpPr>
              <p:nvPr/>
            </p:nvCxnSpPr>
            <p:spPr>
              <a:xfrm flipV="1">
                <a:off x="8577707" y="8709102"/>
                <a:ext cx="1302119" cy="1148046"/>
              </a:xfrm>
              <a:prstGeom prst="bentConnector2">
                <a:avLst/>
              </a:prstGeom>
              <a:ln w="19050">
                <a:solidFill>
                  <a:schemeClr val="tx1"/>
                </a:solidFill>
                <a:headEnd type="stealth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Прямая соединительная линия 84">
                <a:extLst>
                  <a:ext uri="{FF2B5EF4-FFF2-40B4-BE49-F238E27FC236}">
                    <a16:creationId xmlns:a16="http://schemas.microsoft.com/office/drawing/2014/main" id="{29D39FEA-36C6-475A-910F-078513C56BDF}"/>
                  </a:ext>
                </a:extLst>
              </p:cNvPr>
              <p:cNvCxnSpPr>
                <a:endCxn id="153" idx="2"/>
              </p:cNvCxnSpPr>
              <p:nvPr/>
            </p:nvCxnSpPr>
            <p:spPr>
              <a:xfrm flipV="1">
                <a:off x="8799646" y="8709103"/>
                <a:ext cx="1355776" cy="1711928"/>
              </a:xfrm>
              <a:prstGeom prst="bentConnector2">
                <a:avLst/>
              </a:prstGeom>
              <a:ln w="19050">
                <a:solidFill>
                  <a:schemeClr val="tx1"/>
                </a:solidFill>
                <a:prstDash val="lgDash"/>
                <a:headEnd type="none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Прямая соединительная линия 84">
                <a:extLst>
                  <a:ext uri="{FF2B5EF4-FFF2-40B4-BE49-F238E27FC236}">
                    <a16:creationId xmlns:a16="http://schemas.microsoft.com/office/drawing/2014/main" id="{E50E2A8D-875E-4273-B96B-3073DC9E4844}"/>
                  </a:ext>
                </a:extLst>
              </p:cNvPr>
              <p:cNvCxnSpPr>
                <a:endCxn id="154" idx="2"/>
              </p:cNvCxnSpPr>
              <p:nvPr/>
            </p:nvCxnSpPr>
            <p:spPr>
              <a:xfrm flipV="1">
                <a:off x="8799646" y="8709103"/>
                <a:ext cx="1619490" cy="1973747"/>
              </a:xfrm>
              <a:prstGeom prst="bentConnector2">
                <a:avLst/>
              </a:prstGeom>
              <a:ln w="19050">
                <a:solidFill>
                  <a:schemeClr val="tx1"/>
                </a:solidFill>
                <a:prstDash val="lgDash"/>
                <a:headEnd type="none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6" name="Группа 165">
                <a:extLst>
                  <a:ext uri="{FF2B5EF4-FFF2-40B4-BE49-F238E27FC236}">
                    <a16:creationId xmlns:a16="http://schemas.microsoft.com/office/drawing/2014/main" id="{53F70DD8-66F8-46B5-9993-F5EE522E4948}"/>
                  </a:ext>
                </a:extLst>
              </p:cNvPr>
              <p:cNvGrpSpPr/>
              <p:nvPr/>
            </p:nvGrpSpPr>
            <p:grpSpPr>
              <a:xfrm>
                <a:off x="9654608" y="8709101"/>
                <a:ext cx="989744" cy="0"/>
                <a:chOff x="9910570" y="8826576"/>
                <a:chExt cx="989744" cy="0"/>
              </a:xfrm>
            </p:grpSpPr>
            <p:sp>
              <p:nvSpPr>
                <p:cNvPr id="153" name="Прямоугольник 152">
                  <a:extLst>
                    <a:ext uri="{FF2B5EF4-FFF2-40B4-BE49-F238E27FC236}">
                      <a16:creationId xmlns:a16="http://schemas.microsoft.com/office/drawing/2014/main" id="{C7A06E6F-D27C-4D2E-AFE6-E73F19FAD830}"/>
                    </a:ext>
                  </a:extLst>
                </p:cNvPr>
                <p:cNvSpPr/>
                <p:nvPr/>
              </p:nvSpPr>
              <p:spPr>
                <a:xfrm>
                  <a:off x="10186166" y="8826576"/>
                  <a:ext cx="443138" cy="0"/>
                </a:xfrm>
                <a:prstGeom prst="rect">
                  <a:avLst/>
                </a:prstGeom>
                <a:solidFill>
                  <a:schemeClr val="bg1">
                    <a:alpha val="98000"/>
                  </a:schemeClr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ru-RU" sz="1600">
                      <a:solidFill>
                        <a:sysClr val="windowText" lastClr="000000"/>
                      </a:solidFill>
                    </a:rPr>
                    <a:t> </a:t>
                  </a:r>
                </a:p>
              </p:txBody>
            </p:sp>
            <p:sp>
              <p:nvSpPr>
                <p:cNvPr id="154" name="Прямоугольник 153">
                  <a:extLst>
                    <a:ext uri="{FF2B5EF4-FFF2-40B4-BE49-F238E27FC236}">
                      <a16:creationId xmlns:a16="http://schemas.microsoft.com/office/drawing/2014/main" id="{6F84B443-294C-4C08-81FD-D54422F1C602}"/>
                    </a:ext>
                  </a:extLst>
                </p:cNvPr>
                <p:cNvSpPr/>
                <p:nvPr/>
              </p:nvSpPr>
              <p:spPr>
                <a:xfrm>
                  <a:off x="10457176" y="8826576"/>
                  <a:ext cx="443138" cy="0"/>
                </a:xfrm>
                <a:prstGeom prst="rect">
                  <a:avLst/>
                </a:prstGeom>
                <a:solidFill>
                  <a:schemeClr val="bg1">
                    <a:alpha val="98000"/>
                  </a:schemeClr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ru-RU" sz="1600">
                      <a:solidFill>
                        <a:sysClr val="windowText" lastClr="000000"/>
                      </a:solidFill>
                    </a:rPr>
                    <a:t> </a:t>
                  </a:r>
                </a:p>
              </p:txBody>
            </p:sp>
            <p:sp>
              <p:nvSpPr>
                <p:cNvPr id="156" name="Прямоугольник 155">
                  <a:extLst>
                    <a:ext uri="{FF2B5EF4-FFF2-40B4-BE49-F238E27FC236}">
                      <a16:creationId xmlns:a16="http://schemas.microsoft.com/office/drawing/2014/main" id="{6D204329-3D86-4C3D-A345-2422B2A49F80}"/>
                    </a:ext>
                  </a:extLst>
                </p:cNvPr>
                <p:cNvSpPr/>
                <p:nvPr/>
              </p:nvSpPr>
              <p:spPr>
                <a:xfrm>
                  <a:off x="9910570" y="8826576"/>
                  <a:ext cx="450435" cy="0"/>
                </a:xfrm>
                <a:prstGeom prst="rect">
                  <a:avLst/>
                </a:prstGeom>
                <a:solidFill>
                  <a:schemeClr val="bg1">
                    <a:alpha val="98000"/>
                  </a:schemeClr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ru-RU" sz="1600">
                      <a:solidFill>
                        <a:sysClr val="windowText" lastClr="000000"/>
                      </a:solidFill>
                    </a:rPr>
                    <a:t> </a:t>
                  </a:r>
                </a:p>
              </p:txBody>
            </p:sp>
          </p:grpSp>
          <p:sp>
            <p:nvSpPr>
              <p:cNvPr id="75" name="TextBox 55">
                <a:extLst>
                  <a:ext uri="{FF2B5EF4-FFF2-40B4-BE49-F238E27FC236}">
                    <a16:creationId xmlns:a16="http://schemas.microsoft.com/office/drawing/2014/main" id="{E2B9DE65-B4B4-462B-906F-9E9F0FB49315}"/>
                  </a:ext>
                </a:extLst>
              </p:cNvPr>
              <p:cNvSpPr txBox="1"/>
              <p:nvPr/>
            </p:nvSpPr>
            <p:spPr>
              <a:xfrm>
                <a:off x="8510246" y="9510572"/>
                <a:ext cx="1001493" cy="369332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8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Ethernet</a:t>
                </a:r>
                <a:endParaRPr lang="ru-RU" sz="1800" dirty="0"/>
              </a:p>
            </p:txBody>
          </p:sp>
        </p:grp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CDA526BC-258B-43B9-9A34-C576664CE2D3}"/>
                </a:ext>
              </a:extLst>
            </p:cNvPr>
            <p:cNvSpPr txBox="1"/>
            <p:nvPr/>
          </p:nvSpPr>
          <p:spPr>
            <a:xfrm>
              <a:off x="5835463" y="10984042"/>
              <a:ext cx="5412892" cy="5492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Вариант построения системы 2</a:t>
              </a:r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5AF73EBB-6A55-402A-8600-AF87D37A429B}"/>
              </a:ext>
            </a:extLst>
          </p:cNvPr>
          <p:cNvSpPr txBox="1"/>
          <p:nvPr/>
        </p:nvSpPr>
        <p:spPr>
          <a:xfrm>
            <a:off x="140263" y="2378372"/>
            <a:ext cx="100584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/>
              <a:t>Общая структура </a:t>
            </a:r>
            <a:r>
              <a:rPr lang="ru-RU" sz="3200" dirty="0"/>
              <a:t>построения автоматизированной системы регистрации и обработки данных фактических режимов работы тепловой установки 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50010F1A-EEAE-4282-81CE-4A48A8D05DB2}"/>
              </a:ext>
            </a:extLst>
          </p:cNvPr>
          <p:cNvGrpSpPr/>
          <p:nvPr/>
        </p:nvGrpSpPr>
        <p:grpSpPr>
          <a:xfrm>
            <a:off x="12692581" y="8046447"/>
            <a:ext cx="3689786" cy="2968343"/>
            <a:chOff x="12692581" y="8046447"/>
            <a:chExt cx="3689786" cy="296834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1C5F0A6-3C3A-42E7-8031-6A6929B6330B}"/>
                </a:ext>
              </a:extLst>
            </p:cNvPr>
            <p:cNvSpPr txBox="1"/>
            <p:nvPr/>
          </p:nvSpPr>
          <p:spPr>
            <a:xfrm>
              <a:off x="12692581" y="10676236"/>
              <a:ext cx="368978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dirty="0">
                  <a:hlinkClick r:id="rId2"/>
                </a:rPr>
                <a:t>https://fas2204.ru/akselerator-2023#cena</a:t>
              </a:r>
              <a:r>
                <a:rPr lang="ru-RU" sz="1600" dirty="0"/>
                <a:t> </a:t>
              </a:r>
            </a:p>
          </p:txBody>
        </p:sp>
        <p:pic>
          <p:nvPicPr>
            <p:cNvPr id="1026" name="Picture 2" descr="Barcode">
              <a:extLst>
                <a:ext uri="{FF2B5EF4-FFF2-40B4-BE49-F238E27FC236}">
                  <a16:creationId xmlns:a16="http://schemas.microsoft.com/office/drawing/2014/main" id="{B697097F-AFCA-47D5-8898-FA436F0BEF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30564" y="8985593"/>
              <a:ext cx="1619489" cy="16194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717AE61-35C5-4D43-BC64-918E45B5D23F}"/>
                </a:ext>
              </a:extLst>
            </p:cNvPr>
            <p:cNvSpPr txBox="1"/>
            <p:nvPr/>
          </p:nvSpPr>
          <p:spPr>
            <a:xfrm>
              <a:off x="12861480" y="8046447"/>
              <a:ext cx="335198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/>
                <a:t>Расчет </a:t>
              </a:r>
            </a:p>
            <a:p>
              <a:pPr algn="ctr"/>
              <a:r>
                <a:rPr lang="ru-RU" sz="2800" dirty="0"/>
                <a:t>коммерческой цены</a:t>
              </a:r>
              <a:endParaRPr lang="ru-RU" dirty="0"/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AB83241-BFF1-4B44-ADDD-AB85FDF7CCD4}"/>
              </a:ext>
            </a:extLst>
          </p:cNvPr>
          <p:cNvGrpSpPr/>
          <p:nvPr/>
        </p:nvGrpSpPr>
        <p:grpSpPr>
          <a:xfrm>
            <a:off x="16539139" y="8047725"/>
            <a:ext cx="3640603" cy="2968343"/>
            <a:chOff x="16780467" y="8046447"/>
            <a:chExt cx="3640603" cy="296834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A71EB4A-739A-4C7E-BB55-37EFFADEF73A}"/>
                </a:ext>
              </a:extLst>
            </p:cNvPr>
            <p:cNvSpPr txBox="1"/>
            <p:nvPr/>
          </p:nvSpPr>
          <p:spPr>
            <a:xfrm>
              <a:off x="16803610" y="10676236"/>
              <a:ext cx="3594313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dirty="0">
                  <a:hlinkClick r:id="rId4"/>
                </a:rPr>
                <a:t>https://fas2204.ru/akselerator-2023#tz</a:t>
              </a:r>
              <a:r>
                <a:rPr lang="ru-RU" sz="1600" dirty="0"/>
                <a:t> </a:t>
              </a:r>
            </a:p>
          </p:txBody>
        </p:sp>
        <p:pic>
          <p:nvPicPr>
            <p:cNvPr id="1028" name="Picture 4" descr="Barcode">
              <a:extLst>
                <a:ext uri="{FF2B5EF4-FFF2-40B4-BE49-F238E27FC236}">
                  <a16:creationId xmlns:a16="http://schemas.microsoft.com/office/drawing/2014/main" id="{82933092-338A-4837-AEB5-88FF8EE910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91023" y="8985593"/>
              <a:ext cx="1619489" cy="16194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04761CE-5CE7-4154-957C-6C047EBFF2BE}"/>
                </a:ext>
              </a:extLst>
            </p:cNvPr>
            <p:cNvSpPr txBox="1"/>
            <p:nvPr/>
          </p:nvSpPr>
          <p:spPr>
            <a:xfrm>
              <a:off x="16780467" y="8046447"/>
              <a:ext cx="3640603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/>
                <a:t>Техническое </a:t>
              </a:r>
            </a:p>
            <a:p>
              <a:pPr algn="ctr"/>
              <a:r>
                <a:rPr lang="ru-RU" sz="2800" dirty="0"/>
                <a:t>задание</a:t>
              </a:r>
              <a:endParaRPr lang="ru-RU" dirty="0"/>
            </a:p>
          </p:txBody>
        </p:sp>
      </p:grpSp>
      <p:sp>
        <p:nvSpPr>
          <p:cNvPr id="79" name="Текст 3">
            <a:extLst>
              <a:ext uri="{FF2B5EF4-FFF2-40B4-BE49-F238E27FC236}">
                <a16:creationId xmlns:a16="http://schemas.microsoft.com/office/drawing/2014/main" id="{F1B4EE2A-C063-4832-AFD2-19A904829F5C}"/>
              </a:ext>
            </a:extLst>
          </p:cNvPr>
          <p:cNvSpPr txBox="1">
            <a:spLocks/>
          </p:cNvSpPr>
          <p:nvPr/>
        </p:nvSpPr>
        <p:spPr>
          <a:xfrm>
            <a:off x="14074089" y="7621964"/>
            <a:ext cx="4616555" cy="46544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/>
              <a:t>Ссылки на материалы</a:t>
            </a:r>
            <a:endParaRPr lang="ru-RU" sz="32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572331F-A3D5-4E8E-9056-C6D78F4DAF98}"/>
              </a:ext>
            </a:extLst>
          </p:cNvPr>
          <p:cNvSpPr txBox="1"/>
          <p:nvPr/>
        </p:nvSpPr>
        <p:spPr>
          <a:xfrm>
            <a:off x="235914" y="10930934"/>
            <a:ext cx="192135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* Расчет проведен для 1 варианта построения системы, т.е. для использования системы в отсутствии выходов </a:t>
            </a:r>
            <a:r>
              <a:rPr lang="en-US" sz="2000" dirty="0"/>
              <a:t>RS485 </a:t>
            </a:r>
            <a:r>
              <a:rPr lang="ru-RU" sz="2000" dirty="0"/>
              <a:t>оборудования для ОДК Кузнецов или НИИ Керамзит</a:t>
            </a:r>
          </a:p>
        </p:txBody>
      </p:sp>
    </p:spTree>
    <p:extLst>
      <p:ext uri="{BB962C8B-B14F-4D97-AF65-F5344CB8AC3E}">
        <p14:creationId xmlns:p14="http://schemas.microsoft.com/office/powerpoint/2010/main" val="444326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31CB276-D721-4023-8B32-789F3FD91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Команда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1AEAE1B-BF3F-4AF2-BAE6-F8492CDD37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6173368"/>
            <a:ext cx="3788924" cy="438912"/>
          </a:xfrm>
        </p:spPr>
        <p:txBody>
          <a:bodyPr/>
          <a:lstStyle/>
          <a:p>
            <a:r>
              <a:rPr lang="ru-RU" dirty="0"/>
              <a:t>Лидер, </a:t>
            </a:r>
            <a:r>
              <a:rPr lang="ru-RU" dirty="0" err="1"/>
              <a:t>проджект</a:t>
            </a:r>
            <a:r>
              <a:rPr lang="ru-RU" dirty="0"/>
              <a:t> менеджер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E54FA2FE-028B-486E-9EF2-6369042695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94588" y="5667100"/>
            <a:ext cx="4134612" cy="438912"/>
          </a:xfrm>
        </p:spPr>
        <p:txBody>
          <a:bodyPr/>
          <a:lstStyle/>
          <a:p>
            <a:r>
              <a:rPr lang="ru-RU" dirty="0"/>
              <a:t>Андрей Коваль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346E9AEF-58FA-42F4-8CFA-3CAC85EFA71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44134" y="6173368"/>
            <a:ext cx="3343749" cy="438912"/>
          </a:xfrm>
        </p:spPr>
        <p:txBody>
          <a:bodyPr/>
          <a:lstStyle/>
          <a:p>
            <a:r>
              <a:rPr lang="ru-RU" dirty="0"/>
              <a:t>Аналитик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59BA4E5-810A-4543-8B1F-096D6CB1F291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52" b="19352"/>
          <a:stretch>
            <a:fillRect/>
          </a:stretch>
        </p:blipFill>
        <p:spPr>
          <a:xfrm>
            <a:off x="5644896" y="2995061"/>
            <a:ext cx="2139950" cy="2141538"/>
          </a:xfrm>
        </p:spPr>
      </p:pic>
      <p:sp>
        <p:nvSpPr>
          <p:cNvPr id="9" name="Текст 8">
            <a:extLst>
              <a:ext uri="{FF2B5EF4-FFF2-40B4-BE49-F238E27FC236}">
                <a16:creationId xmlns:a16="http://schemas.microsoft.com/office/drawing/2014/main" id="{A4D18AD6-A2E6-4AFC-9CEA-27F0B38CF55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44134" y="5667100"/>
            <a:ext cx="4134612" cy="438912"/>
          </a:xfrm>
        </p:spPr>
        <p:txBody>
          <a:bodyPr/>
          <a:lstStyle/>
          <a:p>
            <a:r>
              <a:rPr lang="ru-RU" dirty="0"/>
              <a:t>Даниил </a:t>
            </a:r>
            <a:r>
              <a:rPr lang="ru-RU" dirty="0" err="1"/>
              <a:t>Амшонков</a:t>
            </a:r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4F209961-F3F3-4069-9C6C-8C5B2997490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393680" y="6173368"/>
            <a:ext cx="2675549" cy="438912"/>
          </a:xfrm>
        </p:spPr>
        <p:txBody>
          <a:bodyPr/>
          <a:lstStyle/>
          <a:p>
            <a:r>
              <a:rPr lang="ru-RU" dirty="0"/>
              <a:t>Разработчик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1332C6E8-A16F-4EBA-AF1C-2EC7F0F2076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393680" y="5667100"/>
            <a:ext cx="4134612" cy="438912"/>
          </a:xfrm>
        </p:spPr>
        <p:txBody>
          <a:bodyPr/>
          <a:lstStyle/>
          <a:p>
            <a:r>
              <a:rPr lang="ru-RU" dirty="0"/>
              <a:t>Игорь Есин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A97DA174-B291-4C1D-A418-EE295981BD8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5143226" y="6173368"/>
            <a:ext cx="2675549" cy="438912"/>
          </a:xfrm>
        </p:spPr>
        <p:txBody>
          <a:bodyPr/>
          <a:lstStyle/>
          <a:p>
            <a:r>
              <a:rPr lang="ru-RU" dirty="0"/>
              <a:t>Экономист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148172D9-30CE-4BE6-A2F3-B914C73DAE87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8" r="12528"/>
          <a:stretch>
            <a:fillRect/>
          </a:stretch>
        </p:blipFill>
        <p:spPr>
          <a:xfrm>
            <a:off x="15143988" y="2995061"/>
            <a:ext cx="2139950" cy="2141538"/>
          </a:xfrm>
        </p:spPr>
      </p:pic>
      <p:sp>
        <p:nvSpPr>
          <p:cNvPr id="15" name="Текст 14">
            <a:extLst>
              <a:ext uri="{FF2B5EF4-FFF2-40B4-BE49-F238E27FC236}">
                <a16:creationId xmlns:a16="http://schemas.microsoft.com/office/drawing/2014/main" id="{BF59DD9F-B69B-4839-95EF-F5E5346884F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5143226" y="5667100"/>
            <a:ext cx="4134612" cy="438912"/>
          </a:xfrm>
        </p:spPr>
        <p:txBody>
          <a:bodyPr/>
          <a:lstStyle/>
          <a:p>
            <a:r>
              <a:rPr lang="ru-RU" dirty="0"/>
              <a:t>Илья Баширов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FDEE20C-5B53-462E-A637-19948327FC7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1" r="13071"/>
          <a:stretch>
            <a:fillRect/>
          </a:stretch>
        </p:blipFill>
        <p:spPr>
          <a:xfrm>
            <a:off x="895350" y="2995061"/>
            <a:ext cx="2139950" cy="2141538"/>
          </a:xfr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928E3538-EC15-4A15-9C6E-528469FA7994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" b="661"/>
          <a:stretch>
            <a:fillRect/>
          </a:stretch>
        </p:blipFill>
        <p:spPr>
          <a:xfrm>
            <a:off x="10394442" y="2995061"/>
            <a:ext cx="2139950" cy="2141538"/>
          </a:xfrm>
        </p:spPr>
      </p:pic>
      <p:sp>
        <p:nvSpPr>
          <p:cNvPr id="16" name="Текст 5">
            <a:extLst>
              <a:ext uri="{FF2B5EF4-FFF2-40B4-BE49-F238E27FC236}">
                <a16:creationId xmlns:a16="http://schemas.microsoft.com/office/drawing/2014/main" id="{7A021CE9-9DAE-47DE-A973-C639F2B5EF66}"/>
              </a:ext>
            </a:extLst>
          </p:cNvPr>
          <p:cNvSpPr txBox="1">
            <a:spLocks/>
          </p:cNvSpPr>
          <p:nvPr/>
        </p:nvSpPr>
        <p:spPr>
          <a:xfrm>
            <a:off x="894588" y="9619298"/>
            <a:ext cx="4134612" cy="11659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/>
              <a:t>Галицков Константин Станиславович</a:t>
            </a:r>
            <a:endParaRPr lang="ru-RU" dirty="0"/>
          </a:p>
        </p:txBody>
      </p:sp>
      <p:sp>
        <p:nvSpPr>
          <p:cNvPr id="17" name="Текст 6">
            <a:extLst>
              <a:ext uri="{FF2B5EF4-FFF2-40B4-BE49-F238E27FC236}">
                <a16:creationId xmlns:a16="http://schemas.microsoft.com/office/drawing/2014/main" id="{68DD42BB-CF0D-4EFC-BB12-3FF893CB9B96}"/>
              </a:ext>
            </a:extLst>
          </p:cNvPr>
          <p:cNvSpPr txBox="1">
            <a:spLocks/>
          </p:cNvSpPr>
          <p:nvPr/>
        </p:nvSpPr>
        <p:spPr>
          <a:xfrm>
            <a:off x="5659374" y="10453418"/>
            <a:ext cx="1640828" cy="41624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/>
              <a:t>Консультант</a:t>
            </a:r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522DFADC-C927-410A-B57C-EB81E74B0B0B}"/>
              </a:ext>
            </a:extLst>
          </p:cNvPr>
          <p:cNvSpPr txBox="1">
            <a:spLocks/>
          </p:cNvSpPr>
          <p:nvPr/>
        </p:nvSpPr>
        <p:spPr>
          <a:xfrm>
            <a:off x="5644134" y="9619298"/>
            <a:ext cx="4134612" cy="113542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/>
              <a:t>Дуданов Иван Владимирович</a:t>
            </a:r>
            <a:endParaRPr lang="ru-RU" dirty="0"/>
          </a:p>
        </p:txBody>
      </p:sp>
      <p:sp>
        <p:nvSpPr>
          <p:cNvPr id="19" name="Текст 9">
            <a:extLst>
              <a:ext uri="{FF2B5EF4-FFF2-40B4-BE49-F238E27FC236}">
                <a16:creationId xmlns:a16="http://schemas.microsoft.com/office/drawing/2014/main" id="{581D0D51-648F-47A0-A36F-22498A9350A2}"/>
              </a:ext>
            </a:extLst>
          </p:cNvPr>
          <p:cNvSpPr txBox="1">
            <a:spLocks/>
          </p:cNvSpPr>
          <p:nvPr/>
        </p:nvSpPr>
        <p:spPr>
          <a:xfrm>
            <a:off x="10378440" y="10438178"/>
            <a:ext cx="2139950" cy="43148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/>
              <a:t>Руководитель</a:t>
            </a:r>
            <a:endParaRPr lang="ru-RU" dirty="0"/>
          </a:p>
        </p:txBody>
      </p:sp>
      <p:sp>
        <p:nvSpPr>
          <p:cNvPr id="20" name="Текст 11">
            <a:extLst>
              <a:ext uri="{FF2B5EF4-FFF2-40B4-BE49-F238E27FC236}">
                <a16:creationId xmlns:a16="http://schemas.microsoft.com/office/drawing/2014/main" id="{570B9951-ADE3-4A72-A164-6E8499AD316B}"/>
              </a:ext>
            </a:extLst>
          </p:cNvPr>
          <p:cNvSpPr txBox="1">
            <a:spLocks/>
          </p:cNvSpPr>
          <p:nvPr/>
        </p:nvSpPr>
        <p:spPr>
          <a:xfrm>
            <a:off x="10393680" y="9619298"/>
            <a:ext cx="4134612" cy="113542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/>
              <a:t>Фадеев Александр Сергеевич</a:t>
            </a:r>
            <a:endParaRPr lang="ru-RU" dirty="0"/>
          </a:p>
        </p:txBody>
      </p:sp>
      <p:sp>
        <p:nvSpPr>
          <p:cNvPr id="21" name="Текст 12">
            <a:extLst>
              <a:ext uri="{FF2B5EF4-FFF2-40B4-BE49-F238E27FC236}">
                <a16:creationId xmlns:a16="http://schemas.microsoft.com/office/drawing/2014/main" id="{CAD91887-88F2-486C-93CC-CFCC81DC77D0}"/>
              </a:ext>
            </a:extLst>
          </p:cNvPr>
          <p:cNvSpPr txBox="1">
            <a:spLocks/>
          </p:cNvSpPr>
          <p:nvPr/>
        </p:nvSpPr>
        <p:spPr>
          <a:xfrm>
            <a:off x="15127986" y="10438178"/>
            <a:ext cx="1777263" cy="43148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/>
              <a:t>Консультант</a:t>
            </a:r>
            <a:endParaRPr lang="ru-RU" dirty="0"/>
          </a:p>
        </p:txBody>
      </p:sp>
      <p:sp>
        <p:nvSpPr>
          <p:cNvPr id="22" name="Текст 14">
            <a:extLst>
              <a:ext uri="{FF2B5EF4-FFF2-40B4-BE49-F238E27FC236}">
                <a16:creationId xmlns:a16="http://schemas.microsoft.com/office/drawing/2014/main" id="{8EAC37D1-4374-4BA8-A0F1-CA58023B5018}"/>
              </a:ext>
            </a:extLst>
          </p:cNvPr>
          <p:cNvSpPr txBox="1">
            <a:spLocks/>
          </p:cNvSpPr>
          <p:nvPr/>
        </p:nvSpPr>
        <p:spPr>
          <a:xfrm>
            <a:off x="15143226" y="9619298"/>
            <a:ext cx="4134612" cy="113542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>
                <a:solidFill>
                  <a:srgbClr val="2E2D2C"/>
                </a:solidFill>
                <a:latin typeface="Montserrat"/>
              </a:rPr>
              <a:t>Ленивцев Александр Геннадьевич</a:t>
            </a:r>
          </a:p>
          <a:p>
            <a:endParaRPr lang="ru-RU" dirty="0"/>
          </a:p>
        </p:txBody>
      </p:sp>
      <p:pic>
        <p:nvPicPr>
          <p:cNvPr id="24" name="Рисунок 23" descr="Галицков Константин Станиславович-0ac2819bea-aa29ce39b9a59580ac68ef8089febc57.jpg">
            <a:extLst>
              <a:ext uri="{FF2B5EF4-FFF2-40B4-BE49-F238E27FC236}">
                <a16:creationId xmlns:a16="http://schemas.microsoft.com/office/drawing/2014/main" id="{4160DF30-7913-481F-9377-EC66F5D4D80A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 l="37" r="37"/>
          <a:stretch>
            <a:fillRect/>
          </a:stretch>
        </p:blipFill>
        <p:spPr>
          <a:xfrm>
            <a:off x="895350" y="6947260"/>
            <a:ext cx="2139950" cy="2141538"/>
          </a:xfrm>
          <a:prstGeom prst="rect">
            <a:avLst/>
          </a:prstGeom>
        </p:spPr>
      </p:pic>
      <p:pic>
        <p:nvPicPr>
          <p:cNvPr id="26" name="Рисунок 25" descr="Дуданов Иван Владимирович-b1b80a35bf-6564c5899fda76192b9b4ca02a808f5e.jpg">
            <a:extLst>
              <a:ext uri="{FF2B5EF4-FFF2-40B4-BE49-F238E27FC236}">
                <a16:creationId xmlns:a16="http://schemas.microsoft.com/office/drawing/2014/main" id="{A879C2FD-6AF0-4BD9-996C-A922982637B7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 l="37" r="37"/>
          <a:stretch>
            <a:fillRect/>
          </a:stretch>
        </p:blipFill>
        <p:spPr>
          <a:xfrm>
            <a:off x="5644896" y="6947260"/>
            <a:ext cx="2139950" cy="2141538"/>
          </a:xfrm>
          <a:prstGeom prst="rect">
            <a:avLst/>
          </a:prstGeom>
        </p:spPr>
      </p:pic>
      <p:pic>
        <p:nvPicPr>
          <p:cNvPr id="27" name="Рисунок 26" descr="Фадеев Александр Сергеевич-45a3c87157-8fe1c603c1a28de709461e69173886e7.jpg">
            <a:extLst>
              <a:ext uri="{FF2B5EF4-FFF2-40B4-BE49-F238E27FC236}">
                <a16:creationId xmlns:a16="http://schemas.microsoft.com/office/drawing/2014/main" id="{638EEAC7-8F40-4DCA-8C30-D75D244E08FA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rcRect l="37" r="37"/>
          <a:stretch>
            <a:fillRect/>
          </a:stretch>
        </p:blipFill>
        <p:spPr>
          <a:xfrm>
            <a:off x="10394442" y="6947260"/>
            <a:ext cx="2139950" cy="2141538"/>
          </a:xfrm>
          <a:prstGeom prst="rect">
            <a:avLst/>
          </a:prstGeom>
        </p:spPr>
      </p:pic>
      <p:sp>
        <p:nvSpPr>
          <p:cNvPr id="28" name="Текст 25">
            <a:extLst>
              <a:ext uri="{FF2B5EF4-FFF2-40B4-BE49-F238E27FC236}">
                <a16:creationId xmlns:a16="http://schemas.microsoft.com/office/drawing/2014/main" id="{6CC1180A-A2A0-4149-90EF-29D4A80C32BA}"/>
              </a:ext>
            </a:extLst>
          </p:cNvPr>
          <p:cNvSpPr txBox="1">
            <a:spLocks/>
          </p:cNvSpPr>
          <p:nvPr/>
        </p:nvSpPr>
        <p:spPr>
          <a:xfrm>
            <a:off x="879348" y="10468658"/>
            <a:ext cx="1640828" cy="40100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/>
              <a:t>Консультант</a:t>
            </a:r>
            <a:endParaRPr lang="ru-RU" dirty="0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51310E5-9569-4606-8070-E4BF11705994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143226" y="6947261"/>
            <a:ext cx="2139951" cy="218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678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9C3A551-AA4A-4F74-A22E-A1F51BDD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0C61A5C-07BC-4A53-94C3-D2010E9814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708550"/>
              </p:ext>
            </p:extLst>
          </p:nvPr>
        </p:nvGraphicFramePr>
        <p:xfrm>
          <a:off x="1081682" y="2957640"/>
          <a:ext cx="18227197" cy="77251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D2179EF-1A66-44D3-AB79-78435B9DBCF7}"/>
              </a:ext>
            </a:extLst>
          </p:cNvPr>
          <p:cNvSpPr txBox="1"/>
          <p:nvPr/>
        </p:nvSpPr>
        <p:spPr>
          <a:xfrm>
            <a:off x="1558908" y="7566646"/>
            <a:ext cx="1520481" cy="1006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декабрь</a:t>
            </a:r>
          </a:p>
          <a:p>
            <a:pPr algn="ctr"/>
            <a:r>
              <a:rPr lang="ru-RU" dirty="0"/>
              <a:t>2023 г.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A7119D-CD74-4B22-9F74-DB7C29B2F130}"/>
              </a:ext>
            </a:extLst>
          </p:cNvPr>
          <p:cNvSpPr txBox="1"/>
          <p:nvPr/>
        </p:nvSpPr>
        <p:spPr>
          <a:xfrm>
            <a:off x="4269210" y="5018135"/>
            <a:ext cx="1314784" cy="1006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январь</a:t>
            </a:r>
          </a:p>
          <a:p>
            <a:pPr algn="ctr"/>
            <a:r>
              <a:rPr lang="ru-RU" dirty="0"/>
              <a:t>2023 г.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7DEE81-952C-4E53-A667-AAC8647AEB1C}"/>
              </a:ext>
            </a:extLst>
          </p:cNvPr>
          <p:cNvSpPr txBox="1"/>
          <p:nvPr/>
        </p:nvSpPr>
        <p:spPr>
          <a:xfrm>
            <a:off x="6812008" y="7581885"/>
            <a:ext cx="1550425" cy="1006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февраль</a:t>
            </a:r>
          </a:p>
          <a:p>
            <a:pPr algn="ctr"/>
            <a:r>
              <a:rPr lang="ru-RU" dirty="0"/>
              <a:t>2024 г.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711A0E-1F06-4F6C-A600-02326CCF1520}"/>
              </a:ext>
            </a:extLst>
          </p:cNvPr>
          <p:cNvSpPr txBox="1"/>
          <p:nvPr/>
        </p:nvSpPr>
        <p:spPr>
          <a:xfrm>
            <a:off x="9751233" y="5002895"/>
            <a:ext cx="1250983" cy="1006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март</a:t>
            </a:r>
          </a:p>
          <a:p>
            <a:pPr algn="ctr"/>
            <a:r>
              <a:rPr lang="ru-RU" dirty="0"/>
              <a:t>2024 г.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98F95D-D474-4DE9-B321-59881FB6570D}"/>
              </a:ext>
            </a:extLst>
          </p:cNvPr>
          <p:cNvSpPr txBox="1"/>
          <p:nvPr/>
        </p:nvSpPr>
        <p:spPr>
          <a:xfrm>
            <a:off x="12497442" y="7581884"/>
            <a:ext cx="1322863" cy="1006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апрель</a:t>
            </a:r>
          </a:p>
          <a:p>
            <a:pPr algn="ctr"/>
            <a:r>
              <a:rPr lang="ru-RU" dirty="0"/>
              <a:t>2024 г.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A0E5CE-D0EA-4FAE-953C-B64D9BB02B80}"/>
              </a:ext>
            </a:extLst>
          </p:cNvPr>
          <p:cNvSpPr txBox="1"/>
          <p:nvPr/>
        </p:nvSpPr>
        <p:spPr>
          <a:xfrm>
            <a:off x="15372016" y="5018135"/>
            <a:ext cx="1250983" cy="1006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май</a:t>
            </a:r>
          </a:p>
          <a:p>
            <a:pPr algn="ctr"/>
            <a:r>
              <a:rPr lang="ru-RU" dirty="0"/>
              <a:t>2024 г.</a:t>
            </a:r>
          </a:p>
        </p:txBody>
      </p:sp>
    </p:spTree>
    <p:extLst>
      <p:ext uri="{BB962C8B-B14F-4D97-AF65-F5344CB8AC3E}">
        <p14:creationId xmlns:p14="http://schemas.microsoft.com/office/powerpoint/2010/main" val="2260282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94B31EC-C302-4348-8692-CD60DE32B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774" y="4259560"/>
            <a:ext cx="9733828" cy="2185988"/>
          </a:xfrm>
        </p:spPr>
        <p:txBody>
          <a:bodyPr>
            <a:normAutofit/>
          </a:bodyPr>
          <a:lstStyle/>
          <a:p>
            <a:r>
              <a:rPr lang="ru-RU" sz="6000" dirty="0"/>
              <a:t>Контакты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18EAAD7C-D542-4906-BD90-513E36D47B42}"/>
              </a:ext>
            </a:extLst>
          </p:cNvPr>
          <p:cNvSpPr txBox="1">
            <a:spLocks/>
          </p:cNvSpPr>
          <p:nvPr/>
        </p:nvSpPr>
        <p:spPr>
          <a:xfrm>
            <a:off x="1034254" y="5948671"/>
            <a:ext cx="9733829" cy="27320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77099" indent="-377099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46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ru-RU" sz="1800" dirty="0">
                <a:latin typeface="Arial" panose="020B0604020202020204" pitchFamily="34" charset="0"/>
              </a:rPr>
              <a:t>Сайт </a:t>
            </a:r>
          </a:p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ru-RU" sz="1800" dirty="0">
                <a:latin typeface="Arial" panose="020B0604020202020204" pitchFamily="34" charset="0"/>
              </a:rPr>
              <a:t>Телефон</a:t>
            </a:r>
          </a:p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</a:rPr>
              <a:t>email</a:t>
            </a:r>
            <a:endParaRPr lang="ru-RU" sz="1800" dirty="0">
              <a:latin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9A3D249-D6C7-424E-B817-D0DA739B7D11}"/>
              </a:ext>
            </a:extLst>
          </p:cNvPr>
          <p:cNvSpPr/>
          <p:nvPr/>
        </p:nvSpPr>
        <p:spPr>
          <a:xfrm>
            <a:off x="3799887" y="5933458"/>
            <a:ext cx="4464684" cy="6089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360"/>
              </a:lnSpc>
              <a:buClrTx/>
            </a:pPr>
            <a:r>
              <a:rPr lang="en-US" sz="3200" dirty="0">
                <a:latin typeface="Arial" panose="020B0604020202020204" pitchFamily="34" charset="0"/>
              </a:rPr>
              <a:t>https://samgtu.ru/maes</a:t>
            </a:r>
            <a:endParaRPr lang="ru-RU" sz="3200" dirty="0">
              <a:latin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F98B05A-7849-4594-8842-A0B20B275702}"/>
              </a:ext>
            </a:extLst>
          </p:cNvPr>
          <p:cNvSpPr/>
          <p:nvPr/>
        </p:nvSpPr>
        <p:spPr>
          <a:xfrm>
            <a:off x="3799887" y="6603076"/>
            <a:ext cx="3701654" cy="6089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360"/>
              </a:lnSpc>
              <a:buClrTx/>
            </a:pPr>
            <a:r>
              <a:rPr lang="en-US" sz="3200" dirty="0">
                <a:latin typeface="Arial" panose="020B0604020202020204" pitchFamily="34" charset="0"/>
              </a:rPr>
              <a:t>+7 (</a:t>
            </a:r>
            <a:r>
              <a:rPr lang="ru-RU" sz="3200" dirty="0">
                <a:latin typeface="Arial" panose="020B0604020202020204" pitchFamily="34" charset="0"/>
              </a:rPr>
              <a:t>846) 339-14-37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C6D0352-5D42-450A-B1CE-102B33478E4C}"/>
              </a:ext>
            </a:extLst>
          </p:cNvPr>
          <p:cNvSpPr/>
          <p:nvPr/>
        </p:nvSpPr>
        <p:spPr>
          <a:xfrm>
            <a:off x="3799887" y="7446097"/>
            <a:ext cx="3424335" cy="6089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360"/>
              </a:lnSpc>
              <a:buClrTx/>
            </a:pPr>
            <a:r>
              <a:rPr lang="en-US" sz="3200" dirty="0">
                <a:latin typeface="Arial" panose="020B0604020202020204" pitchFamily="34" charset="0"/>
              </a:rPr>
              <a:t>maes@samgtu.ru</a:t>
            </a:r>
            <a:endParaRPr lang="ru-RU" sz="3200" dirty="0">
              <a:latin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AB6C66D-59D5-4755-9CB2-C1C398364F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6259" y="4625452"/>
            <a:ext cx="4563546" cy="456354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70343" y="2126368"/>
            <a:ext cx="150567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«Автоматизированная система регистрации и обработки данных фактических режимов работы тепловой установки»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7492078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9675</TotalTime>
  <Words>831</Words>
  <Application>Microsoft Office PowerPoint</Application>
  <PresentationFormat>Произвольный</PresentationFormat>
  <Paragraphs>163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Montserrat</vt:lpstr>
      <vt:lpstr>Тема Office</vt:lpstr>
      <vt:lpstr>«Автоматизированная система регистрации и обработки данных фактических режимов работы тепловой установки»</vt:lpstr>
      <vt:lpstr>Актуальность проекта</vt:lpstr>
      <vt:lpstr>Актуальность проекта</vt:lpstr>
      <vt:lpstr>Проблема</vt:lpstr>
      <vt:lpstr>Проблема</vt:lpstr>
      <vt:lpstr>Решение</vt:lpstr>
      <vt:lpstr>Рынок</vt:lpstr>
      <vt:lpstr>Конкуренты</vt:lpstr>
      <vt:lpstr>Конкурентные преимущества </vt:lpstr>
      <vt:lpstr>Бизнес - 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Александр</cp:lastModifiedBy>
  <cp:revision>70</cp:revision>
  <dcterms:created xsi:type="dcterms:W3CDTF">2023-10-12T08:46:59Z</dcterms:created>
  <dcterms:modified xsi:type="dcterms:W3CDTF">2023-12-01T14:26:44Z</dcterms:modified>
</cp:coreProperties>
</file>