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76" r:id="rId4"/>
    <p:sldId id="269" r:id="rId5"/>
    <p:sldId id="275" r:id="rId6"/>
    <p:sldId id="271" r:id="rId7"/>
    <p:sldId id="273" r:id="rId8"/>
    <p:sldId id="277" r:id="rId9"/>
    <p:sldId id="274" r:id="rId10"/>
    <p:sldId id="265" r:id="rId11"/>
    <p:sldId id="278" r:id="rId12"/>
    <p:sldId id="279" r:id="rId13"/>
    <p:sldId id="280" r:id="rId14"/>
    <p:sldId id="281" r:id="rId15"/>
    <p:sldId id="282" r:id="rId16"/>
    <p:sldId id="283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hV1E9XvD71wjCIosFMm0SqdpRY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B01373-B57A-45E8-8117-9ED235403773}">
  <a:tblStyle styleId="{DDB01373-B57A-45E8-8117-9ED23540377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ownloads\Telegram%20Desktop\&#1050;&#1091;&#1088;&#1089;&#1086;&#1074;&#1072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NPV,</a:t>
            </a:r>
            <a:r>
              <a:rPr lang="it-IT" baseline="0"/>
              <a:t> </a:t>
            </a:r>
            <a:r>
              <a:rPr lang="ru-RU" baseline="0"/>
              <a:t>тыс руб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'Лист 2'!$K$61</c:f>
              <c:strCache>
                <c:ptCount val="1"/>
                <c:pt idx="0">
                  <c:v>NPV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'Лист 2'!$L$49:$T$49</c:f>
              <c:strCache>
                <c:ptCount val="9"/>
                <c:pt idx="0">
                  <c:v>CF -63,35%</c:v>
                </c:pt>
                <c:pt idx="1">
                  <c:v>CF - 50%</c:v>
                </c:pt>
                <c:pt idx="2">
                  <c:v>CF - 40%</c:v>
                </c:pt>
                <c:pt idx="3">
                  <c:v>CF - 30%</c:v>
                </c:pt>
                <c:pt idx="4">
                  <c:v>CF - 20%</c:v>
                </c:pt>
                <c:pt idx="5">
                  <c:v>CF - 10%</c:v>
                </c:pt>
                <c:pt idx="6">
                  <c:v>CF</c:v>
                </c:pt>
                <c:pt idx="7">
                  <c:v>CF +10%</c:v>
                </c:pt>
                <c:pt idx="8">
                  <c:v>CF +20%</c:v>
                </c:pt>
              </c:strCache>
            </c:strRef>
          </c:cat>
          <c:val>
            <c:numRef>
              <c:f>'Лист 2'!$L$61:$T$61</c:f>
              <c:numCache>
                <c:formatCode>0.00</c:formatCode>
                <c:ptCount val="9"/>
                <c:pt idx="0">
                  <c:v>-16625.042728691453</c:v>
                </c:pt>
                <c:pt idx="1">
                  <c:v>-12952.374116006231</c:v>
                </c:pt>
                <c:pt idx="2">
                  <c:v>-4401.8285021937299</c:v>
                </c:pt>
                <c:pt idx="3">
                  <c:v>4148.7171116187701</c:v>
                </c:pt>
                <c:pt idx="4">
                  <c:v>12699.262725431281</c:v>
                </c:pt>
                <c:pt idx="5">
                  <c:v>21249.808339243777</c:v>
                </c:pt>
                <c:pt idx="6">
                  <c:v>29800.353953056285</c:v>
                </c:pt>
                <c:pt idx="7">
                  <c:v>38350.8995668688</c:v>
                </c:pt>
                <c:pt idx="8">
                  <c:v>46901.445180681294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17-459E-A5A3-7AD175AC4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8938352"/>
        <c:axId val="905936096"/>
      </c:lineChart>
      <c:catAx>
        <c:axId val="165893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5936096"/>
        <c:crosses val="autoZero"/>
        <c:auto val="1"/>
        <c:lblAlgn val="ctr"/>
        <c:lblOffset val="100"/>
        <c:noMultiLvlLbl val="0"/>
      </c:catAx>
      <c:valAx>
        <c:axId val="90593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58938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7137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4752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2296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7531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4133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7631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5113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5737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3792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9517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8973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0838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118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{DDB01373-B57A-45E8-8117-9ED235403773}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chart" Target="../charts/chart1.xml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4.jpe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-29769" y="3908045"/>
            <a:ext cx="4057176" cy="294995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4027506" y="5927333"/>
            <a:ext cx="8164494" cy="93066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4029821" y="3910827"/>
            <a:ext cx="4722644" cy="2016182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8694680" y="3908045"/>
            <a:ext cx="3497320" cy="201896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Helvetica Neue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695618" y="-19306"/>
            <a:ext cx="3503939" cy="393027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402416" y="988552"/>
            <a:ext cx="8203103" cy="2096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000"/>
              <a:buFont typeface="Arial"/>
              <a:buNone/>
            </a:pPr>
            <a:r>
              <a:rPr lang="ru-RU" sz="5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Тренажер стартапа и развития фирмы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509955" y="4048871"/>
            <a:ext cx="3377198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Горчакова В.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Енин Е.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lang="ru-RU" sz="2800" dirty="0">
                <a:solidFill>
                  <a:srgbClr val="FFFFFF"/>
                </a:solidFill>
              </a:rPr>
              <a:t>Кайданова А.</a:t>
            </a:r>
            <a:br>
              <a:rPr lang="ru-RU" sz="2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Федотова </a:t>
            </a:r>
            <a:r>
              <a:rPr lang="ru-RU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Е.</a:t>
            </a:r>
            <a:br>
              <a:rPr lang="ru-RU" sz="2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8486631" y="6034901"/>
            <a:ext cx="3417620" cy="70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30.05.2023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Г. </a:t>
            </a:r>
            <a:r>
              <a:rPr lang="en-US" sz="2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САНКТ-ПЕТЕРБУРГ</a:t>
            </a: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509955" y="3216544"/>
            <a:ext cx="3629100" cy="523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УЧАСТНИКИ</a:t>
            </a: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12" name="Google Shape;112;p1"/>
          <p:cNvGrpSpPr/>
          <p:nvPr/>
        </p:nvGrpSpPr>
        <p:grpSpPr>
          <a:xfrm>
            <a:off x="171513" y="173325"/>
            <a:ext cx="3967542" cy="677435"/>
            <a:chOff x="13778" y="994189"/>
            <a:chExt cx="4248225" cy="725360"/>
          </a:xfrm>
        </p:grpSpPr>
        <p:grpSp>
          <p:nvGrpSpPr>
            <p:cNvPr id="113" name="Google Shape;113;p1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14" name="Google Shape;114;p1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5" name="Google Shape;115;p1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6" name="Google Shape;116;p1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117;p1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8" name="Google Shape;118;p1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19" name="Google Shape;119;p1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20" name="Google Shape;120;p1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21" name="Google Shape;121;p1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22" name="Google Shape;122;p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3" name="Google Shape;123;p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4" name="Google Shape;124;p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1FA107A7-E3D5-50A9-E1AE-E60FDE435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680" y="3843"/>
            <a:ext cx="3504877" cy="390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"/>
          <p:cNvSpPr txBox="1"/>
          <p:nvPr/>
        </p:nvSpPr>
        <p:spPr>
          <a:xfrm>
            <a:off x="794039" y="1848656"/>
            <a:ext cx="1060391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Проблемы в ходе </a:t>
            </a:r>
            <a:r>
              <a:rPr lang="ru-RU" sz="2400" dirty="0" err="1">
                <a:latin typeface="+mn-lt"/>
              </a:rPr>
              <a:t>кастдева</a:t>
            </a:r>
            <a:r>
              <a:rPr lang="ru-RU" sz="2400" dirty="0">
                <a:latin typeface="+mn-lt"/>
              </a:rPr>
              <a:t> с директорами школ, учениками старших классов и их родителями: в школах отсутствует актуальная методика преподавания основ предпринимательства; школьники быстро теряют интерес и внимание к учебному материалу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ЦА: школьники старших возрастов и их родители</a:t>
            </a:r>
          </a:p>
        </p:txBody>
      </p:sp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132681"/>
              <a:ext cx="177289" cy="276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916555" y="1540030"/>
            <a:ext cx="498979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+mn-lt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97621" y="48684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Решаемая проблема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104" y="4458919"/>
            <a:ext cx="4989791" cy="250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54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"/>
          <p:cNvSpPr txBox="1"/>
          <p:nvPr/>
        </p:nvSpPr>
        <p:spPr>
          <a:xfrm>
            <a:off x="647231" y="1565445"/>
            <a:ext cx="10603919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r>
              <a:rPr lang="ru-RU" sz="2400" dirty="0">
                <a:latin typeface="+mn-lt"/>
              </a:rPr>
              <a:t>Рынок образовательных технологий:</a:t>
            </a:r>
          </a:p>
          <a:p>
            <a:pPr marL="0" indent="0" algn="ctr">
              <a:buNone/>
            </a:pPr>
            <a:r>
              <a:rPr lang="ru-RU" sz="2400" dirty="0">
                <a:latin typeface="+mn-lt"/>
              </a:rPr>
              <a:t>TAM ≈ 87.8 млрд руб., рост на 15-20% в год,</a:t>
            </a:r>
          </a:p>
          <a:p>
            <a:pPr marL="0" indent="0" algn="ctr">
              <a:buNone/>
            </a:pPr>
            <a:r>
              <a:rPr lang="ru-RU" sz="2400" dirty="0">
                <a:latin typeface="+mn-lt"/>
              </a:rPr>
              <a:t> SAM ≈ 4.3 млрд руб.</a:t>
            </a:r>
          </a:p>
          <a:p>
            <a:pPr marL="0" indent="0" algn="ctr">
              <a:buNone/>
            </a:pPr>
            <a:r>
              <a:rPr lang="ru-RU" sz="2400" dirty="0">
                <a:latin typeface="+mn-lt"/>
              </a:rPr>
              <a:t>SOM ≈ 426 млн руб.</a:t>
            </a:r>
          </a:p>
          <a:p>
            <a:pPr marL="0" indent="0" algn="ctr">
              <a:buNone/>
            </a:pPr>
            <a:endParaRPr lang="ru-RU" sz="2400" dirty="0">
              <a:latin typeface="+mn-lt"/>
            </a:endParaRPr>
          </a:p>
          <a:p>
            <a:pPr marL="0" indent="0" algn="ctr">
              <a:buNone/>
            </a:pPr>
            <a:r>
              <a:rPr lang="ru-RU" sz="2400" dirty="0">
                <a:latin typeface="+mn-lt"/>
              </a:rPr>
              <a:t>Планируемая рентабельность через 3 года - 17%</a:t>
            </a:r>
          </a:p>
        </p:txBody>
      </p:sp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132699"/>
              <a:ext cx="177289" cy="2769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3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97621" y="48684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Решаемая проблема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104" y="4458919"/>
            <a:ext cx="4989791" cy="250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195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"/>
          <p:cNvSpPr txBox="1"/>
          <p:nvPr/>
        </p:nvSpPr>
        <p:spPr>
          <a:xfrm>
            <a:off x="574996" y="1496867"/>
            <a:ext cx="1104200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+mn-lt"/>
              </a:rPr>
              <a:t>Кастдев</a:t>
            </a:r>
            <a:r>
              <a:rPr lang="ru-RU" sz="2400" dirty="0">
                <a:latin typeface="+mn-lt"/>
              </a:rPr>
              <a:t> желаемых характеристик продукта: интерактивность, геймификация и механики вовлечения, удобный пользовательский интерфейс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Знакомит с основами экономических отношений и предпринимательства, управлением персоналом, логистикой, производственными мощностями и ценообразованием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Выбор уровня сложности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+mn-lt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132681"/>
              <a:ext cx="177289" cy="276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Характеристики продукта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F30C45B1-2F0A-9C9F-02A8-D64ADDD13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104" y="4458919"/>
            <a:ext cx="4989791" cy="250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063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"/>
          <p:cNvSpPr txBox="1"/>
          <p:nvPr/>
        </p:nvSpPr>
        <p:spPr>
          <a:xfrm>
            <a:off x="574996" y="1301500"/>
            <a:ext cx="1104200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Набор сценариев и случайно генерируемых событий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Языки программирования: </a:t>
            </a:r>
            <a:r>
              <a:rPr lang="en-US" sz="2400" dirty="0">
                <a:latin typeface="+mn-lt"/>
              </a:rPr>
              <a:t>C#, SQL </a:t>
            </a:r>
            <a:endParaRPr lang="ru-RU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Основа экономической модели - метод проверки устойчивости</a:t>
            </a:r>
          </a:p>
        </p:txBody>
      </p:sp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132681"/>
              <a:ext cx="177289" cy="276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Характеристики продукта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353" y="5182422"/>
            <a:ext cx="3761293" cy="188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5A7F0C-1BDD-E402-83F5-C3A295895D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8170" y="2776330"/>
            <a:ext cx="5587830" cy="2724101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6F7CF57-B695-6FB5-C577-58277EB6E5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863748"/>
              </p:ext>
            </p:extLst>
          </p:nvPr>
        </p:nvGraphicFramePr>
        <p:xfrm>
          <a:off x="6381946" y="2750295"/>
          <a:ext cx="5310097" cy="2610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2893311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132681"/>
              <a:ext cx="177289" cy="276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6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Аналоги и конкуренты</a:t>
            </a:r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aphicFrame>
        <p:nvGraphicFramePr>
          <p:cNvPr id="5" name="Таблица 9">
            <a:extLst>
              <a:ext uri="{FF2B5EF4-FFF2-40B4-BE49-F238E27FC236}">
                <a16:creationId xmlns:a16="http://schemas.microsoft.com/office/drawing/2014/main" id="{FD998F3A-232D-4EE0-3679-3C12949F8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280563"/>
              </p:ext>
            </p:extLst>
          </p:nvPr>
        </p:nvGraphicFramePr>
        <p:xfrm>
          <a:off x="1085012" y="948548"/>
          <a:ext cx="10021973" cy="460956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54807">
                  <a:extLst>
                    <a:ext uri="{9D8B030D-6E8A-4147-A177-3AD203B41FA5}">
                      <a16:colId xmlns:a16="http://schemas.microsoft.com/office/drawing/2014/main" val="1683965112"/>
                    </a:ext>
                  </a:extLst>
                </a:gridCol>
                <a:gridCol w="1067423">
                  <a:extLst>
                    <a:ext uri="{9D8B030D-6E8A-4147-A177-3AD203B41FA5}">
                      <a16:colId xmlns:a16="http://schemas.microsoft.com/office/drawing/2014/main" val="977801993"/>
                    </a:ext>
                  </a:extLst>
                </a:gridCol>
                <a:gridCol w="985315">
                  <a:extLst>
                    <a:ext uri="{9D8B030D-6E8A-4147-A177-3AD203B41FA5}">
                      <a16:colId xmlns:a16="http://schemas.microsoft.com/office/drawing/2014/main" val="2319234666"/>
                    </a:ext>
                  </a:extLst>
                </a:gridCol>
                <a:gridCol w="1668741">
                  <a:extLst>
                    <a:ext uri="{9D8B030D-6E8A-4147-A177-3AD203B41FA5}">
                      <a16:colId xmlns:a16="http://schemas.microsoft.com/office/drawing/2014/main" val="1753676472"/>
                    </a:ext>
                  </a:extLst>
                </a:gridCol>
                <a:gridCol w="1287201">
                  <a:extLst>
                    <a:ext uri="{9D8B030D-6E8A-4147-A177-3AD203B41FA5}">
                      <a16:colId xmlns:a16="http://schemas.microsoft.com/office/drawing/2014/main" val="2001734201"/>
                    </a:ext>
                  </a:extLst>
                </a:gridCol>
                <a:gridCol w="903203">
                  <a:extLst>
                    <a:ext uri="{9D8B030D-6E8A-4147-A177-3AD203B41FA5}">
                      <a16:colId xmlns:a16="http://schemas.microsoft.com/office/drawing/2014/main" val="2494056738"/>
                    </a:ext>
                  </a:extLst>
                </a:gridCol>
                <a:gridCol w="985315">
                  <a:extLst>
                    <a:ext uri="{9D8B030D-6E8A-4147-A177-3AD203B41FA5}">
                      <a16:colId xmlns:a16="http://schemas.microsoft.com/office/drawing/2014/main" val="1525789359"/>
                    </a:ext>
                  </a:extLst>
                </a:gridCol>
                <a:gridCol w="1769968">
                  <a:extLst>
                    <a:ext uri="{9D8B030D-6E8A-4147-A177-3AD203B41FA5}">
                      <a16:colId xmlns:a16="http://schemas.microsoft.com/office/drawing/2014/main" val="1431862842"/>
                    </a:ext>
                  </a:extLst>
                </a:gridCol>
              </a:tblGrid>
              <a:tr h="154865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Уровни сложности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Доступность в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Отсутствие ограничений на вход/участие</a:t>
                      </a:r>
                    </a:p>
                    <a:p>
                      <a:pPr algn="ctr"/>
                      <a:r>
                        <a:rPr lang="ru-RU" sz="1600" dirty="0"/>
                        <a:t>(команда,  </a:t>
                      </a:r>
                      <a:r>
                        <a:rPr lang="en-US" sz="1600" dirty="0"/>
                        <a:t>MVP,</a:t>
                      </a:r>
                      <a:r>
                        <a:rPr lang="ru-RU" sz="1600" dirty="0"/>
                        <a:t> продажи)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Пользовательский интерфейс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Механики вовлечения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Интерактивность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Взаимодействие с участниками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506693"/>
                  </a:ext>
                </a:extLst>
              </a:tr>
              <a:tr h="3340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Inchainge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798507"/>
                  </a:ext>
                </a:extLst>
              </a:tr>
              <a:tr h="5769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Виртономика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824721"/>
                  </a:ext>
                </a:extLst>
              </a:tr>
              <a:tr h="8565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Школы предпринимательства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805659"/>
                  </a:ext>
                </a:extLst>
              </a:tr>
              <a:tr h="5769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Акселераторы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48595"/>
                  </a:ext>
                </a:extLst>
              </a:tr>
              <a:tr h="46120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Наш 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436616"/>
                  </a:ext>
                </a:extLst>
              </a:tr>
            </a:tbl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0C75E040-0200-9E85-2C6B-728234FE8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353" y="5182422"/>
            <a:ext cx="3761293" cy="188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180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132681"/>
              <a:ext cx="177289" cy="276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Бизнес-модель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D4EA8022-D9EE-CEDB-FA7A-E13B7CFC7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912" y="997115"/>
            <a:ext cx="9505022" cy="478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353" y="5182422"/>
            <a:ext cx="3761293" cy="188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16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132681"/>
              <a:ext cx="177289" cy="276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8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Команда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aphicFrame>
        <p:nvGraphicFramePr>
          <p:cNvPr id="4" name="Таблица 9">
            <a:extLst>
              <a:ext uri="{FF2B5EF4-FFF2-40B4-BE49-F238E27FC236}">
                <a16:creationId xmlns:a16="http://schemas.microsoft.com/office/drawing/2014/main" id="{A2A47197-4E31-4F28-1882-7A82A40D7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662808"/>
              </p:ext>
            </p:extLst>
          </p:nvPr>
        </p:nvGraphicFramePr>
        <p:xfrm>
          <a:off x="993857" y="1115348"/>
          <a:ext cx="9824887" cy="462730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98130">
                  <a:extLst>
                    <a:ext uri="{9D8B030D-6E8A-4147-A177-3AD203B41FA5}">
                      <a16:colId xmlns:a16="http://schemas.microsoft.com/office/drawing/2014/main" val="1597237384"/>
                    </a:ext>
                  </a:extLst>
                </a:gridCol>
                <a:gridCol w="1701346">
                  <a:extLst>
                    <a:ext uri="{9D8B030D-6E8A-4147-A177-3AD203B41FA5}">
                      <a16:colId xmlns:a16="http://schemas.microsoft.com/office/drawing/2014/main" val="3994476169"/>
                    </a:ext>
                  </a:extLst>
                </a:gridCol>
                <a:gridCol w="6925411">
                  <a:extLst>
                    <a:ext uri="{9D8B030D-6E8A-4147-A177-3AD203B41FA5}">
                      <a16:colId xmlns:a16="http://schemas.microsoft.com/office/drawing/2014/main" val="205275685"/>
                    </a:ext>
                  </a:extLst>
                </a:gridCol>
              </a:tblGrid>
              <a:tr h="31811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ФИО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Должность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Опыт и компетенции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76594"/>
                  </a:ext>
                </a:extLst>
              </a:tr>
              <a:tr h="1038571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Горчакова Виктория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Генеральный директор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dirty="0"/>
                        <a:t>Бакалавриат "Информационные системы и технологии"; участие в акселерационной программе </a:t>
                      </a:r>
                      <a:r>
                        <a:rPr lang="ru-RU" sz="1500" dirty="0" err="1"/>
                        <a:t>TechnoProject</a:t>
                      </a:r>
                      <a:r>
                        <a:rPr lang="ru-RU" sz="1500" dirty="0"/>
                        <a:t>; ДПО "Финансовое планирование высокотехнологичных проектов"; магистратура "Технологическое предпринимательство"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845131"/>
                  </a:ext>
                </a:extLst>
              </a:tr>
              <a:tr h="1038571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Енин Егор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Технический директор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dirty="0"/>
                        <a:t>Бакалавриат "Информационные системы и технологии"; магистратура "Системный анализ и оптимизация информационных систем и технологий". Опыт программирования на различных языках, синтеза математических моделей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9350"/>
                  </a:ext>
                </a:extLst>
              </a:tr>
              <a:tr h="1681482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Кайданова Алина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Консультант по экономическому моделированию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dirty="0"/>
                        <a:t>Бакалавриат "Мировая экономика: финансовые рынки и институты"; ДПО "Цифровая экономика и управление"; ДПО "</a:t>
                      </a:r>
                      <a:r>
                        <a:rPr lang="ru-RU" sz="1500" dirty="0" err="1"/>
                        <a:t>Продакт</a:t>
                      </a:r>
                      <a:r>
                        <a:rPr lang="ru-RU" sz="1500" dirty="0"/>
                        <a:t>-менеджер в Digital"; магистратура "Технологическое предпринимательство"; участие в акселерационной программе </a:t>
                      </a:r>
                      <a:r>
                        <a:rPr lang="ru-RU" sz="1500" dirty="0" err="1"/>
                        <a:t>TechnoProject</a:t>
                      </a:r>
                      <a:r>
                        <a:rPr lang="ru-RU" sz="1500" dirty="0"/>
                        <a:t>. Т</a:t>
                      </a:r>
                      <a:r>
                        <a:rPr lang="ru-RU" sz="1500" b="0" kern="1200" dirty="0">
                          <a:solidFill>
                            <a:schemeClr val="dk1"/>
                          </a:solidFill>
                          <a:effectLst/>
                        </a:rPr>
                        <a:t>ренер неформального образования по мягким навыкам для школьников и студентов. Опыт проведения анализа эффективности инвестиционных проектов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82207"/>
                  </a:ext>
                </a:extLst>
              </a:tr>
              <a:tr h="54661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Федотова Елена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Арт-директор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Выпускница Киришской художественной школы и 190 Санкт-петербургской эстетической гимназии. </a:t>
                      </a:r>
                      <a:r>
                        <a:rPr lang="ru-RU" sz="1500" dirty="0"/>
                        <a:t>Фриланс-художник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3568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65" y="5481744"/>
            <a:ext cx="3131269" cy="157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41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"/>
          <p:cNvSpPr txBox="1"/>
          <p:nvPr/>
        </p:nvSpPr>
        <p:spPr>
          <a:xfrm>
            <a:off x="647231" y="1579784"/>
            <a:ext cx="1104200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“Студенческий стартап”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+mn-lt"/>
              </a:rPr>
              <a:t>CustDev</a:t>
            </a:r>
            <a:endParaRPr lang="ru-RU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Бизнес-план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Факторы конкурентоспособности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Матрица операционной стратегии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Риск-анализ, меры предотвращения и реагирования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Рекрутинг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Концепт арт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132681"/>
              <a:ext cx="177289" cy="276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Процесс работы над </a:t>
            </a:r>
            <a:r>
              <a:rPr lang="en-US" sz="3200" dirty="0">
                <a:solidFill>
                  <a:srgbClr val="8F00FF"/>
                </a:solidFill>
              </a:rPr>
              <a:t>MVP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353" y="5182422"/>
            <a:ext cx="3761293" cy="188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311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2" name="Google Shape;402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3" name="Google Shape;403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4" name="Google Shape;404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5" name="Google Shape;405;p10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0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10"/>
          <p:cNvSpPr txBox="1"/>
          <p:nvPr/>
        </p:nvSpPr>
        <p:spPr>
          <a:xfrm>
            <a:off x="541436" y="1081553"/>
            <a:ext cx="4831212" cy="4694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en-US" sz="6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lang="ru-RU" sz="60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пасибо</a:t>
            </a:r>
            <a:r>
              <a:rPr lang="ru-RU" sz="6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за внимание</a:t>
            </a:r>
            <a:r>
              <a:rPr lang="en-US" sz="6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6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36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36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Горчакова Виктория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V-trubetskaya@mail.ru</a:t>
            </a:r>
            <a:endParaRPr sz="3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894F62-6BFD-4217-1BBD-EB8FCC49E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124" y="1787384"/>
            <a:ext cx="3887725" cy="508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FCC897-84A3-3272-0F7E-C95D65CCE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BF26C8-59C8-753B-4CA2-DE63FC0EE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16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40368"/>
              <a:ext cx="177289" cy="461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Факторы конкурентоспособности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407" y="5966639"/>
            <a:ext cx="2047186" cy="102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7">
            <a:extLst>
              <a:ext uri="{FF2B5EF4-FFF2-40B4-BE49-F238E27FC236}">
                <a16:creationId xmlns:a16="http://schemas.microsoft.com/office/drawing/2014/main" id="{925F0410-1F39-8B5A-058E-9519FB39D5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120566"/>
              </p:ext>
            </p:extLst>
          </p:nvPr>
        </p:nvGraphicFramePr>
        <p:xfrm>
          <a:off x="533400" y="1057674"/>
          <a:ext cx="11125200" cy="500041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580640">
                  <a:extLst>
                    <a:ext uri="{9D8B030D-6E8A-4147-A177-3AD203B41FA5}">
                      <a16:colId xmlns:a16="http://schemas.microsoft.com/office/drawing/2014/main" val="1881602334"/>
                    </a:ext>
                  </a:extLst>
                </a:gridCol>
                <a:gridCol w="2879256">
                  <a:extLst>
                    <a:ext uri="{9D8B030D-6E8A-4147-A177-3AD203B41FA5}">
                      <a16:colId xmlns:a16="http://schemas.microsoft.com/office/drawing/2014/main" val="4159092504"/>
                    </a:ext>
                  </a:extLst>
                </a:gridCol>
                <a:gridCol w="2249751">
                  <a:extLst>
                    <a:ext uri="{9D8B030D-6E8A-4147-A177-3AD203B41FA5}">
                      <a16:colId xmlns:a16="http://schemas.microsoft.com/office/drawing/2014/main" val="999605598"/>
                    </a:ext>
                  </a:extLst>
                </a:gridCol>
                <a:gridCol w="3415553">
                  <a:extLst>
                    <a:ext uri="{9D8B030D-6E8A-4147-A177-3AD203B41FA5}">
                      <a16:colId xmlns:a16="http://schemas.microsoft.com/office/drawing/2014/main" val="1848229452"/>
                    </a:ext>
                  </a:extLst>
                </a:gridCol>
              </a:tblGrid>
              <a:tr h="51985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Фактор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Характеристики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 фактора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KPI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987056"/>
                  </a:ext>
                </a:extLst>
              </a:tr>
              <a:tr h="2400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Качество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/>
                        <a:t>Понятность и простота интерфейса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Gilroy UltraLight" panose="00000300000000000000" pitchFamily="2" charset="-5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OW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Среднее число действий для доступа к функции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878077"/>
                  </a:ext>
                </a:extLst>
              </a:tr>
              <a:tr h="240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/>
                        <a:t>Устранение ошибок и оптимизация работы ПО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baseline="0" dirty="0">
                        <a:solidFill>
                          <a:schemeClr val="dk1"/>
                        </a:solidFill>
                        <a:latin typeface="Gilroy UltraLight" panose="00000300000000000000" pitchFamily="2" charset="-5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OQ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Актуальность обновлений сервиса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9806679"/>
                  </a:ext>
                </a:extLst>
              </a:tr>
              <a:tr h="2400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Качество</a:t>
                      </a:r>
                      <a:r>
                        <a:rPr lang="ru-RU" sz="1400" baseline="0" dirty="0"/>
                        <a:t> образовательного контента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OW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Средние</a:t>
                      </a:r>
                      <a:r>
                        <a:rPr lang="ru-RU" sz="1400" baseline="0" dirty="0"/>
                        <a:t> результаты тестирования после прохождения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5614027"/>
                  </a:ext>
                </a:extLst>
              </a:tr>
              <a:tr h="48480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Бренд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Узнаваемость компании на рынке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OW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Число</a:t>
                      </a:r>
                      <a:r>
                        <a:rPr lang="ru-RU" sz="1400" baseline="0" dirty="0"/>
                        <a:t> крупных партнеров</a:t>
                      </a:r>
                    </a:p>
                    <a:p>
                      <a:pPr algn="ctr"/>
                      <a:r>
                        <a:rPr lang="ru-RU" sz="1400" baseline="0" dirty="0"/>
                        <a:t>(гос. учреждений, образовательных сетей).</a:t>
                      </a:r>
                      <a:br>
                        <a:rPr lang="ru-RU" sz="1400" baseline="0" dirty="0"/>
                      </a:br>
                      <a:r>
                        <a:rPr lang="ru-RU" sz="1400" baseline="0" dirty="0"/>
                        <a:t>Упоминания в соц. сетях, количество подписчиков 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1747291"/>
                  </a:ext>
                </a:extLst>
              </a:tr>
              <a:tr h="24452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Скорость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Время запуска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OQ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Минимальное время запуска и загрузки сервиса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1752177"/>
                  </a:ext>
                </a:extLst>
              </a:tr>
              <a:tr h="244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Техническая поддержка клиентов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OW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Минимальное время ответа оператора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4322756"/>
                  </a:ext>
                </a:extLst>
              </a:tr>
              <a:tr h="2445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Скорость создания учетных записей новых пользователей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OQ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Среднее время для создания и</a:t>
                      </a:r>
                      <a:r>
                        <a:rPr lang="ru-RU" sz="1400" baseline="0" dirty="0"/>
                        <a:t> установки ПО и учетных записей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799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329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40368"/>
              <a:ext cx="177289" cy="461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6518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Факторы конкурентоспособности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407" y="5966639"/>
            <a:ext cx="2047186" cy="102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7">
            <a:extLst>
              <a:ext uri="{FF2B5EF4-FFF2-40B4-BE49-F238E27FC236}">
                <a16:creationId xmlns:a16="http://schemas.microsoft.com/office/drawing/2014/main" id="{77E86162-2581-DB39-93CA-188EF806D8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613443"/>
              </p:ext>
            </p:extLst>
          </p:nvPr>
        </p:nvGraphicFramePr>
        <p:xfrm>
          <a:off x="533400" y="1135312"/>
          <a:ext cx="11125200" cy="486394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580640">
                  <a:extLst>
                    <a:ext uri="{9D8B030D-6E8A-4147-A177-3AD203B41FA5}">
                      <a16:colId xmlns:a16="http://schemas.microsoft.com/office/drawing/2014/main" val="1881602334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4159092504"/>
                    </a:ext>
                  </a:extLst>
                </a:gridCol>
                <a:gridCol w="2253727">
                  <a:extLst>
                    <a:ext uri="{9D8B030D-6E8A-4147-A177-3AD203B41FA5}">
                      <a16:colId xmlns:a16="http://schemas.microsoft.com/office/drawing/2014/main" val="999605598"/>
                    </a:ext>
                  </a:extLst>
                </a:gridCol>
                <a:gridCol w="3415553">
                  <a:extLst>
                    <a:ext uri="{9D8B030D-6E8A-4147-A177-3AD203B41FA5}">
                      <a16:colId xmlns:a16="http://schemas.microsoft.com/office/drawing/2014/main" val="1848229452"/>
                    </a:ext>
                  </a:extLst>
                </a:gridCol>
              </a:tblGrid>
              <a:tr h="51985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Фактор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Характеристики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 фактора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KPI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987056"/>
                  </a:ext>
                </a:extLst>
              </a:tr>
              <a:tr h="958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Гибкость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Скорость формирования индивидуальных ценовых и функциональных предложений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OW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Среднее</a:t>
                      </a:r>
                      <a:r>
                        <a:rPr lang="ru-RU" sz="1400" baseline="0" dirty="0"/>
                        <a:t> время изменения функций под требованию заказчика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9806679"/>
                  </a:ext>
                </a:extLst>
              </a:tr>
              <a:tr h="943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Модификация и дифференциация</a:t>
                      </a:r>
                      <a:r>
                        <a:rPr lang="ru-RU" sz="1400" baseline="0" dirty="0"/>
                        <a:t> продукта для каждой возрастной группы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OW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Количество</a:t>
                      </a:r>
                      <a:r>
                        <a:rPr lang="ru-RU" sz="1400" baseline="0" dirty="0"/>
                        <a:t> вариантов модификаций версий сервиса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5614027"/>
                  </a:ext>
                </a:extLst>
              </a:tr>
              <a:tr h="71192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Уровень обслуживания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Число обращений в тех. поддержку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OQ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Доля</a:t>
                      </a:r>
                      <a:r>
                        <a:rPr lang="en-US" sz="1400" dirty="0"/>
                        <a:t> </a:t>
                      </a:r>
                      <a:r>
                        <a:rPr lang="ru-RU" sz="1400" dirty="0"/>
                        <a:t>решенных</a:t>
                      </a:r>
                      <a:r>
                        <a:rPr lang="ru-RU" sz="1400" baseline="0" dirty="0"/>
                        <a:t> обращений в поддержку от общего числа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1747291"/>
                  </a:ext>
                </a:extLst>
              </a:tr>
              <a:tr h="694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Доступность сервиса в любой момент</a:t>
                      </a:r>
                      <a:r>
                        <a:rPr lang="ru-RU" sz="1400" baseline="0" dirty="0"/>
                        <a:t> времени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OQ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Измерения при помощи </a:t>
                      </a:r>
                      <a:r>
                        <a:rPr lang="en-US" sz="1400" dirty="0" err="1"/>
                        <a:t>Downdetector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449157"/>
                  </a:ext>
                </a:extLst>
              </a:tr>
              <a:tr h="24452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Стоимость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Стоимость лицензии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OQ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Стоимость конечного продукта, бесплатный пробный период</a:t>
                      </a:r>
                      <a:endParaRPr lang="ru-RU" sz="14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1752177"/>
                  </a:ext>
                </a:extLst>
              </a:tr>
              <a:tr h="4890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Бесплатный период/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демо</a:t>
                      </a:r>
                      <a:r>
                        <a:rPr lang="ru-RU" sz="1400" dirty="0"/>
                        <a:t>-версия</a:t>
                      </a:r>
                      <a:r>
                        <a:rPr lang="ru-RU" sz="1400" baseline="0" dirty="0"/>
                        <a:t> продукта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OW</a:t>
                      </a:r>
                      <a:endParaRPr lang="ru-RU" sz="1400" dirty="0">
                        <a:solidFill>
                          <a:schemeClr val="tx1"/>
                        </a:solidFill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Наличие возможности получения ограниченного доступа к сервису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4322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7047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40368"/>
              <a:ext cx="177289" cy="461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809844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Матрица операционной стратегии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AE8C02-43F8-9380-C2FD-3B81582E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407" y="5966639"/>
            <a:ext cx="2047186" cy="102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7">
            <a:extLst>
              <a:ext uri="{FF2B5EF4-FFF2-40B4-BE49-F238E27FC236}">
                <a16:creationId xmlns:a16="http://schemas.microsoft.com/office/drawing/2014/main" id="{FAB5FC75-3F30-6EC3-AD3F-1186A8408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34125"/>
              </p:ext>
            </p:extLst>
          </p:nvPr>
        </p:nvGraphicFramePr>
        <p:xfrm>
          <a:off x="286578" y="911025"/>
          <a:ext cx="11618843" cy="516884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62660">
                  <a:extLst>
                    <a:ext uri="{9D8B030D-6E8A-4147-A177-3AD203B41FA5}">
                      <a16:colId xmlns:a16="http://schemas.microsoft.com/office/drawing/2014/main" val="2937531544"/>
                    </a:ext>
                  </a:extLst>
                </a:gridCol>
                <a:gridCol w="2313310">
                  <a:extLst>
                    <a:ext uri="{9D8B030D-6E8A-4147-A177-3AD203B41FA5}">
                      <a16:colId xmlns:a16="http://schemas.microsoft.com/office/drawing/2014/main" val="1881602334"/>
                    </a:ext>
                  </a:extLst>
                </a:gridCol>
                <a:gridCol w="2740111">
                  <a:extLst>
                    <a:ext uri="{9D8B030D-6E8A-4147-A177-3AD203B41FA5}">
                      <a16:colId xmlns:a16="http://schemas.microsoft.com/office/drawing/2014/main" val="4159092504"/>
                    </a:ext>
                  </a:extLst>
                </a:gridCol>
                <a:gridCol w="2807887">
                  <a:extLst>
                    <a:ext uri="{9D8B030D-6E8A-4147-A177-3AD203B41FA5}">
                      <a16:colId xmlns:a16="http://schemas.microsoft.com/office/drawing/2014/main" val="999605598"/>
                    </a:ext>
                  </a:extLst>
                </a:gridCol>
                <a:gridCol w="2594875">
                  <a:extLst>
                    <a:ext uri="{9D8B030D-6E8A-4147-A177-3AD203B41FA5}">
                      <a16:colId xmlns:a16="http://schemas.microsoft.com/office/drawing/2014/main" val="1848229452"/>
                    </a:ext>
                  </a:extLst>
                </a:gridCol>
              </a:tblGrid>
              <a:tr h="419503">
                <a:tc>
                  <a:txBody>
                    <a:bodyPr/>
                    <a:lstStyle/>
                    <a:p>
                      <a:endParaRPr lang="ru-RU" sz="16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Мощности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Сеть поставок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Технологии 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Развитие организации</a:t>
                      </a:r>
                      <a:endParaRPr lang="ru-RU" sz="14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987056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r>
                        <a:rPr lang="ru-RU" sz="1200" dirty="0"/>
                        <a:t>Скорость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Повышение</a:t>
                      </a:r>
                      <a:r>
                        <a:rPr lang="ru-RU" sz="1200" baseline="0" dirty="0"/>
                        <a:t> мощности технического оборудования</a:t>
                      </a:r>
                      <a:endParaRPr lang="ru-RU" sz="1200" dirty="0"/>
                    </a:p>
                    <a:p>
                      <a:pPr algn="ctr"/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_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Создание</a:t>
                      </a:r>
                      <a:r>
                        <a:rPr lang="ru-RU" sz="1200" baseline="0" dirty="0"/>
                        <a:t> виртуального помощника, библиотеки с готовыми решениями проблем заказчика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Стандартизация </a:t>
                      </a:r>
                      <a:r>
                        <a:rPr lang="ru-RU" sz="1200" baseline="0" dirty="0"/>
                        <a:t> и создания шаблонов для выполнения повторяющихся процессов в работе сотрудников</a:t>
                      </a:r>
                      <a:endParaRPr lang="ru-RU" sz="1200" dirty="0"/>
                    </a:p>
                    <a:p>
                      <a:pPr algn="ctr"/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747291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r>
                        <a:rPr lang="ru-RU" sz="1200" dirty="0"/>
                        <a:t>Качество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Наем квалифицированных разработчиков ПО и специалистов образовательных</a:t>
                      </a:r>
                      <a:r>
                        <a:rPr lang="ru-RU" sz="1200" baseline="0" dirty="0"/>
                        <a:t> программ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Закупка оборудования и ПО, продажа нашего продукта партнерам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Использование</a:t>
                      </a:r>
                      <a:r>
                        <a:rPr lang="ru-RU" sz="1200" baseline="0" dirty="0"/>
                        <a:t> актуальных методов устранения ошибок ПО, углубленное тестирование перед запуском новых функций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Повышение квалификации персонала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042655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r>
                        <a:rPr lang="ru-RU" sz="1200" dirty="0"/>
                        <a:t>Гибкость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Gilroy UltraLight" panose="00000300000000000000" pitchFamily="2" charset="-52"/>
                      </a:endParaRPr>
                    </a:p>
                  </a:txBody>
                  <a:tcPr>
                    <a:solidFill>
                      <a:srgbClr val="D5DB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Возможность настройки</a:t>
                      </a:r>
                      <a:r>
                        <a:rPr lang="ru-RU" sz="1200" baseline="0" dirty="0"/>
                        <a:t> оборудования под конкретные задачи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Адаптация под</a:t>
                      </a:r>
                      <a:r>
                        <a:rPr lang="ru-RU" sz="1200" baseline="0" dirty="0"/>
                        <a:t> различные характеристики ПК заказчика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_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307894"/>
                  </a:ext>
                </a:extLst>
              </a:tr>
              <a:tr h="841608">
                <a:tc>
                  <a:txBody>
                    <a:bodyPr/>
                    <a:lstStyle/>
                    <a:p>
                      <a:r>
                        <a:rPr lang="ru-RU" sz="1200" dirty="0"/>
                        <a:t>Уровень обслуживания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Увеличение</a:t>
                      </a:r>
                      <a:r>
                        <a:rPr lang="ru-RU" sz="1200" baseline="0" dirty="0"/>
                        <a:t> числа отзывов, предложений и анкет путем дополнительных опросов клиентов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Подбор сервера и оборудования с высоким уровнем обслуживания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_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Обучение сотрудников,  частичная автоматизация работы</a:t>
                      </a:r>
                      <a:r>
                        <a:rPr lang="ru-RU" sz="1200" baseline="0" dirty="0"/>
                        <a:t> службы поддержки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52177"/>
                  </a:ext>
                </a:extLst>
              </a:tr>
              <a:tr h="608274">
                <a:tc>
                  <a:txBody>
                    <a:bodyPr/>
                    <a:lstStyle/>
                    <a:p>
                      <a:r>
                        <a:rPr lang="ru-RU" sz="1200" dirty="0"/>
                        <a:t>Стоимость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_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Подбор оптимального оборудования 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Добавление новых способов оплаты, разработка</a:t>
                      </a:r>
                      <a:r>
                        <a:rPr lang="ru-RU" sz="1200" baseline="0" dirty="0"/>
                        <a:t> гибких тарифов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Избегание</a:t>
                      </a:r>
                      <a:r>
                        <a:rPr lang="ru-RU" sz="1200" baseline="0" dirty="0"/>
                        <a:t> скачков цены на услуги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887874"/>
                  </a:ext>
                </a:extLst>
              </a:tr>
              <a:tr h="598943">
                <a:tc>
                  <a:txBody>
                    <a:bodyPr/>
                    <a:lstStyle/>
                    <a:p>
                      <a:r>
                        <a:rPr lang="ru-RU" sz="1200" dirty="0"/>
                        <a:t>Бренд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_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Участие в тематических выставках и форумах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Сотрудничество с другими </a:t>
                      </a:r>
                      <a:r>
                        <a:rPr lang="en-US" sz="1200" dirty="0"/>
                        <a:t>ED.TECH</a:t>
                      </a:r>
                      <a:r>
                        <a:rPr lang="ru-RU" sz="1200" dirty="0"/>
                        <a:t> компаниями для совместной разработки новинок</a:t>
                      </a:r>
                      <a:endParaRPr lang="ru-RU" sz="1200" dirty="0">
                        <a:latin typeface="Gilroy UltraLight" panose="000003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Развитие корпоративной культуры,</a:t>
                      </a:r>
                      <a:r>
                        <a:rPr lang="ru-RU" sz="1200" baseline="0" dirty="0"/>
                        <a:t> улучшение условий работы сотрудников</a:t>
                      </a:r>
                      <a:endParaRPr lang="ru-RU" sz="1200" dirty="0">
                        <a:latin typeface="Gilroy UltraLight" panose="000003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703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004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40368"/>
              <a:ext cx="177289" cy="461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809844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Риски и план реагирования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0F6C5EC1-16AE-3448-4A79-8E9F380814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361653"/>
              </p:ext>
            </p:extLst>
          </p:nvPr>
        </p:nvGraphicFramePr>
        <p:xfrm>
          <a:off x="713543" y="989285"/>
          <a:ext cx="10764914" cy="4803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795970">
                  <a:extLst>
                    <a:ext uri="{9D8B030D-6E8A-4147-A177-3AD203B41FA5}">
                      <a16:colId xmlns:a16="http://schemas.microsoft.com/office/drawing/2014/main" val="788229739"/>
                    </a:ext>
                  </a:extLst>
                </a:gridCol>
                <a:gridCol w="1255974">
                  <a:extLst>
                    <a:ext uri="{9D8B030D-6E8A-4147-A177-3AD203B41FA5}">
                      <a16:colId xmlns:a16="http://schemas.microsoft.com/office/drawing/2014/main" val="4034619205"/>
                    </a:ext>
                  </a:extLst>
                </a:gridCol>
                <a:gridCol w="936293">
                  <a:extLst>
                    <a:ext uri="{9D8B030D-6E8A-4147-A177-3AD203B41FA5}">
                      <a16:colId xmlns:a16="http://schemas.microsoft.com/office/drawing/2014/main" val="1371368198"/>
                    </a:ext>
                  </a:extLst>
                </a:gridCol>
                <a:gridCol w="3361556">
                  <a:extLst>
                    <a:ext uri="{9D8B030D-6E8A-4147-A177-3AD203B41FA5}">
                      <a16:colId xmlns:a16="http://schemas.microsoft.com/office/drawing/2014/main" val="606880383"/>
                    </a:ext>
                  </a:extLst>
                </a:gridCol>
                <a:gridCol w="1100744">
                  <a:extLst>
                    <a:ext uri="{9D8B030D-6E8A-4147-A177-3AD203B41FA5}">
                      <a16:colId xmlns:a16="http://schemas.microsoft.com/office/drawing/2014/main" val="3921983650"/>
                    </a:ext>
                  </a:extLst>
                </a:gridCol>
                <a:gridCol w="1314377">
                  <a:extLst>
                    <a:ext uri="{9D8B030D-6E8A-4147-A177-3AD203B41FA5}">
                      <a16:colId xmlns:a16="http://schemas.microsoft.com/office/drawing/2014/main" val="3082254708"/>
                    </a:ext>
                  </a:extLst>
                </a:gridCol>
              </a:tblGrid>
              <a:tr h="583870"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Риски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Вероятность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Степень влияния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План реагирования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Стоимость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Роль</a:t>
                      </a:r>
                    </a:p>
                  </a:txBody>
                  <a:tcPr marL="60804" marR="60804" marT="30402" marB="30402"/>
                </a:tc>
                <a:extLst>
                  <a:ext uri="{0D108BD9-81ED-4DB2-BD59-A6C34878D82A}">
                    <a16:rowId xmlns:a16="http://schemas.microsoft.com/office/drawing/2014/main" val="1964482334"/>
                  </a:ext>
                </a:extLst>
              </a:tr>
              <a:tr h="1292228">
                <a:tc>
                  <a:txBody>
                    <a:bodyPr/>
                    <a:lstStyle/>
                    <a:p>
                      <a:r>
                        <a:rPr lang="ru-RU" sz="1300" dirty="0"/>
                        <a:t>Увольнение ключевого персонала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Низкая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Высокая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Мотивационные пакеты (опционы, премии, % от продаж), документирование ключевой информации, обучение персонала основам смежной деятельности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Высокая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Генеральный директор</a:t>
                      </a:r>
                    </a:p>
                  </a:txBody>
                  <a:tcPr marL="60804" marR="60804" marT="30402" marB="30402"/>
                </a:tc>
                <a:extLst>
                  <a:ext uri="{0D108BD9-81ED-4DB2-BD59-A6C34878D82A}">
                    <a16:rowId xmlns:a16="http://schemas.microsoft.com/office/drawing/2014/main" val="353506424"/>
                  </a:ext>
                </a:extLst>
              </a:tr>
              <a:tr h="819989">
                <a:tc>
                  <a:txBody>
                    <a:bodyPr/>
                    <a:lstStyle/>
                    <a:p>
                      <a:r>
                        <a:rPr lang="ru-RU" sz="1300"/>
                        <a:t>Отказы сервиса из-за резких сезонных всплесков активности пользователей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Низкая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Переход на использование более мощного сервера</a:t>
                      </a:r>
                      <a:r>
                        <a:rPr lang="en-US" sz="1300"/>
                        <a:t>/</a:t>
                      </a:r>
                      <a:r>
                        <a:rPr lang="ru-RU" sz="1300"/>
                        <a:t>использование резервных серверов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Технический директор</a:t>
                      </a:r>
                    </a:p>
                  </a:txBody>
                  <a:tcPr marL="60804" marR="60804" marT="30402" marB="30402"/>
                </a:tc>
                <a:extLst>
                  <a:ext uri="{0D108BD9-81ED-4DB2-BD59-A6C34878D82A}">
                    <a16:rowId xmlns:a16="http://schemas.microsoft.com/office/drawing/2014/main" val="3103586346"/>
                  </a:ext>
                </a:extLst>
              </a:tr>
              <a:tr h="819989">
                <a:tc>
                  <a:txBody>
                    <a:bodyPr/>
                    <a:lstStyle/>
                    <a:p>
                      <a:r>
                        <a:rPr lang="ru-RU" sz="1300"/>
                        <a:t>Использование неактуальной</a:t>
                      </a:r>
                      <a:r>
                        <a:rPr lang="en-US" sz="1300"/>
                        <a:t>/</a:t>
                      </a:r>
                      <a:r>
                        <a:rPr lang="ru-RU" sz="1300"/>
                        <a:t>ложной информации при разработке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Низкая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Премодерация внедряемого контента, актуализация выбранной информации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Специалист по экономическому моделированию</a:t>
                      </a:r>
                    </a:p>
                  </a:txBody>
                  <a:tcPr marL="60804" marR="60804" marT="30402" marB="30402"/>
                </a:tc>
                <a:extLst>
                  <a:ext uri="{0D108BD9-81ED-4DB2-BD59-A6C34878D82A}">
                    <a16:rowId xmlns:a16="http://schemas.microsoft.com/office/drawing/2014/main" val="3762199019"/>
                  </a:ext>
                </a:extLst>
              </a:tr>
              <a:tr h="1056109">
                <a:tc>
                  <a:txBody>
                    <a:bodyPr/>
                    <a:lstStyle/>
                    <a:p>
                      <a:r>
                        <a:rPr lang="ru-RU" sz="1300"/>
                        <a:t>Снижение популярности вследствие предпочтения пользователями других приложений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Высокая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Высокая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Активная</a:t>
                      </a:r>
                      <a:r>
                        <a:rPr lang="ru-RU" sz="1300" baseline="0"/>
                        <a:t> маркетинговая политика (в </a:t>
                      </a:r>
                      <a:r>
                        <a:rPr lang="ru-RU" sz="1300" baseline="0" err="1"/>
                        <a:t>т.ч</a:t>
                      </a:r>
                      <a:r>
                        <a:rPr lang="ru-RU" sz="1300" baseline="0"/>
                        <a:t>. </a:t>
                      </a:r>
                      <a:r>
                        <a:rPr lang="en-US" sz="1300" baseline="0"/>
                        <a:t>SMM</a:t>
                      </a:r>
                      <a:r>
                        <a:rPr lang="ru-RU" sz="1300" baseline="0"/>
                        <a:t>), эксклюзивные предложения для пользователей</a:t>
                      </a:r>
                      <a:endParaRPr lang="ru-RU" sz="1300"/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0804" marR="60804" marT="30402" marB="30402"/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Директор по развитию</a:t>
                      </a:r>
                    </a:p>
                  </a:txBody>
                  <a:tcPr marL="60804" marR="60804" marT="30402" marB="30402"/>
                </a:tc>
                <a:extLst>
                  <a:ext uri="{0D108BD9-81ED-4DB2-BD59-A6C34878D82A}">
                    <a16:rowId xmlns:a16="http://schemas.microsoft.com/office/drawing/2014/main" val="3250518486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C2A51F50-9D9F-F93B-1DA3-FBF97B672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65" y="5481744"/>
            <a:ext cx="3131269" cy="157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312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2" name="Google Shape;132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50647" y="40368"/>
              <a:ext cx="177289" cy="461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9906047" y="-16515"/>
            <a:ext cx="2307484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83816" y="3792"/>
            <a:ext cx="2129715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Экспертный совет по оценке развития  студ. стартапов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85764" y="2043813"/>
            <a:ext cx="498979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200" dirty="0">
              <a:latin typeface="Georgia" panose="02040502050405020303" pitchFamily="18" charset="0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66830" y="70028"/>
            <a:ext cx="809844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200" dirty="0">
                <a:solidFill>
                  <a:srgbClr val="8F00FF"/>
                </a:solidFill>
              </a:rPr>
              <a:t>Риски и план реагирования</a:t>
            </a:r>
            <a:endParaRPr lang="ru-RU" sz="3200" dirty="0"/>
          </a:p>
        </p:txBody>
      </p:sp>
      <p:grpSp>
        <p:nvGrpSpPr>
          <p:cNvPr id="138" name="Google Shape;13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9" name="Google Shape;13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100045" y="6097579"/>
            <a:ext cx="3967542" cy="677435"/>
            <a:chOff x="13778" y="994189"/>
            <a:chExt cx="4248225" cy="725360"/>
          </a:xfrm>
        </p:grpSpPr>
        <p:grpSp>
          <p:nvGrpSpPr>
            <p:cNvPr id="145" name="Google Shape;145;p2"/>
            <p:cNvGrpSpPr/>
            <p:nvPr/>
          </p:nvGrpSpPr>
          <p:grpSpPr>
            <a:xfrm>
              <a:off x="13778" y="994189"/>
              <a:ext cx="4248225" cy="715842"/>
              <a:chOff x="124991" y="1000679"/>
              <a:chExt cx="4248225" cy="715842"/>
            </a:xfrm>
          </p:grpSpPr>
          <p:pic>
            <p:nvPicPr>
              <p:cNvPr id="146" name="Google Shape;146;p2"/>
              <p:cNvPicPr preferRelativeResize="0"/>
              <p:nvPr/>
            </p:nvPicPr>
            <p:blipFill rotWithShape="1">
              <a:blip r:embed="rId3">
                <a:alphaModFix/>
              </a:blip>
              <a:srcRect l="37401" t="40864" r="37400" b="10059"/>
              <a:stretch/>
            </p:blipFill>
            <p:spPr>
              <a:xfrm>
                <a:off x="3601390" y="1009176"/>
                <a:ext cx="771826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2" descr="C:\Users\ryabov\AppData\Local\Temp\Rar$DRa0.392\ЦНТИ\LOGOS ALL RUS\jpg\logos all_tetra_rgb_rus_horizontal2.jpg"/>
              <p:cNvPicPr preferRelativeResize="0"/>
              <p:nvPr/>
            </p:nvPicPr>
            <p:blipFill rotWithShape="1">
              <a:blip r:embed="rId4">
                <a:alphaModFix/>
              </a:blip>
              <a:srcRect r="85115"/>
              <a:stretch/>
            </p:blipFill>
            <p:spPr>
              <a:xfrm>
                <a:off x="1997714" y="1000679"/>
                <a:ext cx="571662" cy="68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"/>
              <p:cNvPicPr preferRelativeResize="0"/>
              <p:nvPr/>
            </p:nvPicPr>
            <p:blipFill rotWithShape="1">
              <a:blip r:embed="rId5">
                <a:alphaModFix/>
              </a:blip>
              <a:srcRect l="17654" t="30279" r="19868" b="26584"/>
              <a:stretch/>
            </p:blipFill>
            <p:spPr>
              <a:xfrm>
                <a:off x="124991" y="1013247"/>
                <a:ext cx="990670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2"/>
              <p:cNvPicPr preferRelativeResize="0"/>
              <p:nvPr/>
            </p:nvPicPr>
            <p:blipFill rotWithShape="1">
              <a:blip r:embed="rId6">
                <a:alphaModFix/>
              </a:blip>
              <a:srcRect l="22732" t="23762" r="22716" b="24015"/>
              <a:stretch/>
            </p:blipFill>
            <p:spPr>
              <a:xfrm>
                <a:off x="2734513" y="1032521"/>
                <a:ext cx="764508" cy="68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0" name="Google Shape;150;p2"/>
            <p:cNvGrpSpPr/>
            <p:nvPr/>
          </p:nvGrpSpPr>
          <p:grpSpPr>
            <a:xfrm>
              <a:off x="1102862" y="997521"/>
              <a:ext cx="632788" cy="722028"/>
              <a:chOff x="1122267" y="997521"/>
              <a:chExt cx="632788" cy="722028"/>
            </a:xfrm>
          </p:grpSpPr>
          <p:sp>
            <p:nvSpPr>
              <p:cNvPr id="151" name="Google Shape;151;p2"/>
              <p:cNvSpPr/>
              <p:nvPr/>
            </p:nvSpPr>
            <p:spPr>
              <a:xfrm>
                <a:off x="1122267" y="997521"/>
                <a:ext cx="630195" cy="72202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350"/>
                  <a:buFont typeface="Helvetica Neue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2"/>
              <p:cNvPicPr preferRelativeResize="0"/>
              <p:nvPr/>
            </p:nvPicPr>
            <p:blipFill rotWithShape="1">
              <a:blip r:embed="rId7">
                <a:alphaModFix/>
              </a:blip>
              <a:srcRect r="71033"/>
              <a:stretch/>
            </p:blipFill>
            <p:spPr>
              <a:xfrm>
                <a:off x="1281630" y="1004423"/>
                <a:ext cx="335290" cy="33187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" name="Google Shape;153;p2"/>
              <p:cNvGrpSpPr/>
              <p:nvPr/>
            </p:nvGrpSpPr>
            <p:grpSpPr>
              <a:xfrm>
                <a:off x="1139326" y="1404654"/>
                <a:ext cx="615729" cy="301217"/>
                <a:chOff x="3138072" y="5578781"/>
                <a:chExt cx="678961" cy="327557"/>
              </a:xfrm>
            </p:grpSpPr>
            <p:pic>
              <p:nvPicPr>
                <p:cNvPr id="154" name="Google Shape;154;p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41344" r="5626" b="68283"/>
                <a:stretch/>
              </p:blipFill>
              <p:spPr>
                <a:xfrm>
                  <a:off x="3170642" y="5578781"/>
                  <a:ext cx="613819" cy="1052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Google Shape;155;p2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41343" t="34537" b="31122"/>
                <a:stretch/>
              </p:blipFill>
              <p:spPr>
                <a:xfrm>
                  <a:off x="3138072" y="5690899"/>
                  <a:ext cx="678961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Google Shape;156;p2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41343" t="65661" r="25984"/>
                <a:stretch/>
              </p:blipFill>
              <p:spPr>
                <a:xfrm>
                  <a:off x="3288463" y="5792374"/>
                  <a:ext cx="378185" cy="11396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C2A51F50-9D9F-F93B-1DA3-FBF97B672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65" y="5481744"/>
            <a:ext cx="3131269" cy="157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7609587C-FC10-0D29-200C-ABB450B4CF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292813"/>
              </p:ext>
            </p:extLst>
          </p:nvPr>
        </p:nvGraphicFramePr>
        <p:xfrm>
          <a:off x="838197" y="1353734"/>
          <a:ext cx="10515604" cy="39387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701772">
                  <a:extLst>
                    <a:ext uri="{9D8B030D-6E8A-4147-A177-3AD203B41FA5}">
                      <a16:colId xmlns:a16="http://schemas.microsoft.com/office/drawing/2014/main" val="1724536785"/>
                    </a:ext>
                  </a:extLst>
                </a:gridCol>
                <a:gridCol w="1236773">
                  <a:extLst>
                    <a:ext uri="{9D8B030D-6E8A-4147-A177-3AD203B41FA5}">
                      <a16:colId xmlns:a16="http://schemas.microsoft.com/office/drawing/2014/main" val="2921858007"/>
                    </a:ext>
                  </a:extLst>
                </a:gridCol>
                <a:gridCol w="921981">
                  <a:extLst>
                    <a:ext uri="{9D8B030D-6E8A-4147-A177-3AD203B41FA5}">
                      <a16:colId xmlns:a16="http://schemas.microsoft.com/office/drawing/2014/main" val="3325068578"/>
                    </a:ext>
                  </a:extLst>
                </a:gridCol>
                <a:gridCol w="3276875">
                  <a:extLst>
                    <a:ext uri="{9D8B030D-6E8A-4147-A177-3AD203B41FA5}">
                      <a16:colId xmlns:a16="http://schemas.microsoft.com/office/drawing/2014/main" val="2247123602"/>
                    </a:ext>
                  </a:extLst>
                </a:gridCol>
                <a:gridCol w="1083918">
                  <a:extLst>
                    <a:ext uri="{9D8B030D-6E8A-4147-A177-3AD203B41FA5}">
                      <a16:colId xmlns:a16="http://schemas.microsoft.com/office/drawing/2014/main" val="902192993"/>
                    </a:ext>
                  </a:extLst>
                </a:gridCol>
                <a:gridCol w="1294285">
                  <a:extLst>
                    <a:ext uri="{9D8B030D-6E8A-4147-A177-3AD203B41FA5}">
                      <a16:colId xmlns:a16="http://schemas.microsoft.com/office/drawing/2014/main" val="1741444782"/>
                    </a:ext>
                  </a:extLst>
                </a:gridCol>
              </a:tblGrid>
              <a:tr h="502973"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Риски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Вероятность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Степень влияния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План реагирования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Стоимость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Роль</a:t>
                      </a:r>
                    </a:p>
                  </a:txBody>
                  <a:tcPr marL="61294" marR="61294" marT="30647" marB="30647"/>
                </a:tc>
                <a:extLst>
                  <a:ext uri="{0D108BD9-81ED-4DB2-BD59-A6C34878D82A}">
                    <a16:rowId xmlns:a16="http://schemas.microsoft.com/office/drawing/2014/main" val="102038244"/>
                  </a:ext>
                </a:extLst>
              </a:tr>
              <a:tr h="909783">
                <a:tc>
                  <a:txBody>
                    <a:bodyPr/>
                    <a:lstStyle/>
                    <a:p>
                      <a:r>
                        <a:rPr lang="ru-RU" sz="1300"/>
                        <a:t>Серьезные баги в работе приложения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Высокая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Повышение квалификации </a:t>
                      </a:r>
                      <a:r>
                        <a:rPr lang="en-US" sz="1300"/>
                        <a:t>IT-</a:t>
                      </a:r>
                      <a:r>
                        <a:rPr lang="ru-RU" sz="1300"/>
                        <a:t>специалистов, внедрение системы детектора сбоев, быстрая реакция на баги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Технический директор</a:t>
                      </a:r>
                    </a:p>
                  </a:txBody>
                  <a:tcPr marL="61294" marR="61294" marT="30647" marB="30647"/>
                </a:tc>
                <a:extLst>
                  <a:ext uri="{0D108BD9-81ED-4DB2-BD59-A6C34878D82A}">
                    <a16:rowId xmlns:a16="http://schemas.microsoft.com/office/drawing/2014/main" val="1194475430"/>
                  </a:ext>
                </a:extLst>
              </a:tr>
              <a:tr h="909783">
                <a:tc>
                  <a:txBody>
                    <a:bodyPr/>
                    <a:lstStyle/>
                    <a:p>
                      <a:r>
                        <a:rPr lang="ru-RU" sz="1300"/>
                        <a:t>Малое количество активных пользователей вследствие недостаточной известности приложения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Разработка уникальных предложений, интеграции с лидерами мнений, внешние</a:t>
                      </a:r>
                      <a:r>
                        <a:rPr lang="ru-RU" sz="1300" baseline="0" dirty="0"/>
                        <a:t> партнерские услуги, целевая </a:t>
                      </a:r>
                      <a:r>
                        <a:rPr lang="en-US" sz="1300" baseline="0" dirty="0"/>
                        <a:t>PR</a:t>
                      </a:r>
                      <a:r>
                        <a:rPr lang="ru-RU" sz="1300" baseline="0" dirty="0"/>
                        <a:t>-политика</a:t>
                      </a:r>
                      <a:endParaRPr lang="ru-RU" sz="1300" dirty="0"/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Высокая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Директор по развитию</a:t>
                      </a:r>
                    </a:p>
                  </a:txBody>
                  <a:tcPr marL="61294" marR="61294" marT="30647" marB="30647"/>
                </a:tc>
                <a:extLst>
                  <a:ext uri="{0D108BD9-81ED-4DB2-BD59-A6C34878D82A}">
                    <a16:rowId xmlns:a16="http://schemas.microsoft.com/office/drawing/2014/main" val="3563751642"/>
                  </a:ext>
                </a:extLst>
              </a:tr>
              <a:tr h="909783">
                <a:tc>
                  <a:txBody>
                    <a:bodyPr/>
                    <a:lstStyle/>
                    <a:p>
                      <a:r>
                        <a:rPr lang="ru-RU" sz="1300"/>
                        <a:t>Нарушение сроков реализации проекта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Средняя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Закладывание резервного времени в план, промежуточная валидация результатов и контроль исполнения проекта в трекинг-системе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Низкая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Генеральный директор</a:t>
                      </a:r>
                    </a:p>
                  </a:txBody>
                  <a:tcPr marL="61294" marR="61294" marT="30647" marB="30647"/>
                </a:tc>
                <a:extLst>
                  <a:ext uri="{0D108BD9-81ED-4DB2-BD59-A6C34878D82A}">
                    <a16:rowId xmlns:a16="http://schemas.microsoft.com/office/drawing/2014/main" val="549405463"/>
                  </a:ext>
                </a:extLst>
              </a:tr>
              <a:tr h="706378">
                <a:tc>
                  <a:txBody>
                    <a:bodyPr/>
                    <a:lstStyle/>
                    <a:p>
                      <a:r>
                        <a:rPr lang="ru-RU" sz="1300"/>
                        <a:t>Сложности во взаимодействии пользователей с интерфейсом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Низкая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Внедрение проработанной системы обучения пользователей, подробная </a:t>
                      </a:r>
                      <a:r>
                        <a:rPr lang="ru-RU" sz="1300" dirty="0"/>
                        <a:t>проработка </a:t>
                      </a:r>
                      <a:r>
                        <a:rPr lang="en-US" sz="1300" dirty="0"/>
                        <a:t>UI</a:t>
                      </a:r>
                      <a:endParaRPr lang="ru-RU" sz="1300" dirty="0"/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/>
                        <a:t>Средняя</a:t>
                      </a:r>
                    </a:p>
                  </a:txBody>
                  <a:tcPr marL="61294" marR="61294" marT="30647" marB="30647"/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Технический директор</a:t>
                      </a:r>
                    </a:p>
                    <a:p>
                      <a:endParaRPr lang="ru-RU" sz="1300" dirty="0"/>
                    </a:p>
                  </a:txBody>
                  <a:tcPr marL="61294" marR="61294" marT="30647" marB="30647"/>
                </a:tc>
                <a:extLst>
                  <a:ext uri="{0D108BD9-81ED-4DB2-BD59-A6C34878D82A}">
                    <a16:rowId xmlns:a16="http://schemas.microsoft.com/office/drawing/2014/main" val="708157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58777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1101</Words>
  <Application>Microsoft Office PowerPoint</Application>
  <PresentationFormat>Широкоэкранный</PresentationFormat>
  <Paragraphs>284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Georgia</vt:lpstr>
      <vt:lpstr>Calibri</vt:lpstr>
      <vt:lpstr>Helvetica Neue</vt:lpstr>
      <vt:lpstr>Gilroy UltraLight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Мартыненко Анна Михайловна</cp:lastModifiedBy>
  <cp:revision>29</cp:revision>
  <dcterms:modified xsi:type="dcterms:W3CDTF">2023-07-04T17:25:46Z</dcterms:modified>
</cp:coreProperties>
</file>