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3" r:id="rId2"/>
    <p:sldId id="256" r:id="rId3"/>
    <p:sldId id="257" r:id="rId4"/>
    <p:sldId id="258" r:id="rId5"/>
    <p:sldId id="259" r:id="rId6"/>
    <p:sldId id="260" r:id="rId7"/>
    <p:sldId id="266" r:id="rId8"/>
    <p:sldId id="264" r:id="rId9"/>
    <p:sldId id="265" r:id="rId10"/>
    <p:sldId id="267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1" d="100"/>
          <a:sy n="51" d="100"/>
        </p:scale>
        <p:origin x="8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144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18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93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44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08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" y="3370004"/>
            <a:ext cx="14630400" cy="18005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000" b="1" dirty="0">
                <a:solidFill>
                  <a:srgbClr val="312F2B"/>
                </a:solidFill>
                <a:latin typeface="Lucida Sans Unicode" panose="020B0602030504020204" pitchFamily="34" charset="0"/>
                <a:ea typeface="Gelasio" pitchFamily="34" charset="-122"/>
                <a:cs typeface="Lucida Sans Unicode" panose="020B0602030504020204" pitchFamily="34" charset="0"/>
              </a:rPr>
              <a:t>HR – Bot</a:t>
            </a:r>
            <a:r>
              <a:rPr lang="ru-RU" sz="4000" b="1" dirty="0">
                <a:solidFill>
                  <a:srgbClr val="312F2B"/>
                </a:solidFill>
                <a:latin typeface="Lucida Sans Unicode" panose="020B0602030504020204" pitchFamily="34" charset="0"/>
                <a:ea typeface="Gelasio" pitchFamily="34" charset="-122"/>
                <a:cs typeface="Lucida Sans Unicode" panose="020B0602030504020204" pitchFamily="34" charset="0"/>
              </a:rPr>
              <a:t>: </a:t>
            </a:r>
          </a:p>
          <a:p>
            <a:pPr marL="0" indent="0" algn="ctr">
              <a:lnSpc>
                <a:spcPts val="5468"/>
              </a:lnSpc>
              <a:buNone/>
            </a:pPr>
            <a:r>
              <a:rPr lang="ru-RU" sz="4000" b="1" dirty="0">
                <a:solidFill>
                  <a:srgbClr val="312F2B"/>
                </a:solidFill>
                <a:latin typeface="Lucida Sans Unicode" panose="020B0602030504020204" pitchFamily="34" charset="0"/>
                <a:ea typeface="Gelasio" pitchFamily="34" charset="-122"/>
                <a:cs typeface="Lucida Sans Unicode" panose="020B0602030504020204" pitchFamily="34" charset="0"/>
              </a:rPr>
              <a:t>Умный помощник в управлении персоналом</a:t>
            </a:r>
            <a:endParaRPr lang="en-US" sz="40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1555313" y="2361248"/>
            <a:ext cx="46101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1555313" y="2930604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987862" y="4078843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12" name="Text 8"/>
          <p:cNvSpPr/>
          <p:nvPr/>
        </p:nvSpPr>
        <p:spPr>
          <a:xfrm>
            <a:off x="1555313" y="4113490"/>
            <a:ext cx="56997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13" name="Text 9"/>
          <p:cNvSpPr/>
          <p:nvPr/>
        </p:nvSpPr>
        <p:spPr>
          <a:xfrm>
            <a:off x="1555313" y="4682847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6" name="Text 12"/>
          <p:cNvSpPr/>
          <p:nvPr/>
        </p:nvSpPr>
        <p:spPr>
          <a:xfrm>
            <a:off x="1555313" y="5865733"/>
            <a:ext cx="60350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17" name="Text 13"/>
          <p:cNvSpPr/>
          <p:nvPr/>
        </p:nvSpPr>
        <p:spPr>
          <a:xfrm>
            <a:off x="1555313" y="6435090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4D7851-A588-1F16-EB61-50C1337AFAEF}"/>
              </a:ext>
            </a:extLst>
          </p:cNvPr>
          <p:cNvSpPr txBox="1"/>
          <p:nvPr/>
        </p:nvSpPr>
        <p:spPr>
          <a:xfrm>
            <a:off x="9519781" y="6955511"/>
            <a:ext cx="44843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Группа: Киселева, Самородова, Полюшина,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Кутукова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Брук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0394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2815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3281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1652" y="609838"/>
            <a:ext cx="7480697" cy="2494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549"/>
              </a:lnSpc>
              <a:buNone/>
            </a:pPr>
            <a:r>
              <a:rPr lang="en-US" sz="5239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История развития искусственного интеллекта (ИИ)</a:t>
            </a:r>
            <a:endParaRPr lang="en-US" sz="5239" dirty="0"/>
          </a:p>
        </p:txBody>
      </p:sp>
      <p:sp>
        <p:nvSpPr>
          <p:cNvPr id="6" name="Text 2"/>
          <p:cNvSpPr/>
          <p:nvPr/>
        </p:nvSpPr>
        <p:spPr>
          <a:xfrm>
            <a:off x="831652" y="3437453"/>
            <a:ext cx="7480697" cy="35480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4"/>
              </a:lnSpc>
              <a:buNone/>
            </a:pPr>
            <a:r>
              <a:rPr lang="en-US" sz="1746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История ИИ начинается в 1956 году на конференции Дартмутского колледжа. С тех пор ИИ прошел долгий путь, проходя через различные этапы развития. В последние годы произошел значительный прорыв благодаря доступности больших объемов данных и улучшению вычислительных возможностей. Машинное обучение, глубокое обучение и нейронные сети стали основными методами в области ИИ. Это позволило создавать системы, способные обрабатывать сложные задачи, такие как распознавание речи и образов, анализ текста, игры в шахматы и го, автоматическое вождение автомобилей и многое другое.</a:t>
            </a:r>
            <a:endParaRPr lang="en-US" sz="1746" dirty="0"/>
          </a:p>
        </p:txBody>
      </p:sp>
      <p:sp>
        <p:nvSpPr>
          <p:cNvPr id="9" name="Text 5"/>
          <p:cNvSpPr/>
          <p:nvPr/>
        </p:nvSpPr>
        <p:spPr>
          <a:xfrm>
            <a:off x="1186458" y="7124163"/>
            <a:ext cx="1866900" cy="3880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56"/>
              </a:lnSpc>
              <a:buNone/>
            </a:pPr>
            <a:endParaRPr lang="en-US" sz="218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90798" y="300644"/>
            <a:ext cx="962603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Применение ИИ в различных областях</a:t>
            </a:r>
            <a:endParaRPr lang="en-US" sz="4374" dirty="0"/>
          </a:p>
        </p:txBody>
      </p:sp>
      <p:sp>
        <p:nvSpPr>
          <p:cNvPr id="6" name="Shape 2"/>
          <p:cNvSpPr/>
          <p:nvPr/>
        </p:nvSpPr>
        <p:spPr>
          <a:xfrm>
            <a:off x="4490798" y="1276995"/>
            <a:ext cx="9306401" cy="1396722"/>
          </a:xfrm>
          <a:prstGeom prst="roundRect">
            <a:avLst>
              <a:gd name="adj" fmla="val 7159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726779" y="1481761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Медицина</a:t>
            </a:r>
            <a:endParaRPr lang="en-US" sz="2187" dirty="0"/>
          </a:p>
        </p:txBody>
      </p:sp>
      <p:sp>
        <p:nvSpPr>
          <p:cNvPr id="8" name="Text 4"/>
          <p:cNvSpPr/>
          <p:nvPr/>
        </p:nvSpPr>
        <p:spPr>
          <a:xfrm>
            <a:off x="4726781" y="2068186"/>
            <a:ext cx="88344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Используется для точного диагноза и прогнозирования болезней.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4490797" y="2898356"/>
            <a:ext cx="9306401" cy="1396722"/>
          </a:xfrm>
          <a:prstGeom prst="roundRect">
            <a:avLst>
              <a:gd name="adj" fmla="val 7159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726781" y="3135871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Финансы</a:t>
            </a:r>
            <a:endParaRPr lang="en-US" sz="2187" dirty="0"/>
          </a:p>
        </p:txBody>
      </p:sp>
      <p:sp>
        <p:nvSpPr>
          <p:cNvPr id="11" name="Text 7"/>
          <p:cNvSpPr/>
          <p:nvPr/>
        </p:nvSpPr>
        <p:spPr>
          <a:xfrm>
            <a:off x="4726778" y="3651344"/>
            <a:ext cx="88344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Повышает точность анализа данных и прогнозирования финансовых рынков.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453843" y="4503999"/>
            <a:ext cx="9306401" cy="1396722"/>
          </a:xfrm>
          <a:prstGeom prst="roundRect">
            <a:avLst>
              <a:gd name="adj" fmla="val 7159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726781" y="4751267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Транспорт</a:t>
            </a:r>
            <a:endParaRPr lang="en-US" sz="2187" dirty="0"/>
          </a:p>
        </p:txBody>
      </p:sp>
      <p:sp>
        <p:nvSpPr>
          <p:cNvPr id="14" name="Text 10"/>
          <p:cNvSpPr/>
          <p:nvPr/>
        </p:nvSpPr>
        <p:spPr>
          <a:xfrm>
            <a:off x="4726779" y="5238198"/>
            <a:ext cx="88344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Обеспечивает автоматическое управление транспортными средствами.</a:t>
            </a:r>
            <a:endParaRPr lang="en-US" sz="17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480609-B879-F0DC-513E-FBD61CEE0BD8}"/>
              </a:ext>
            </a:extLst>
          </p:cNvPr>
          <p:cNvSpPr txBox="1"/>
          <p:nvPr/>
        </p:nvSpPr>
        <p:spPr>
          <a:xfrm>
            <a:off x="4490798" y="6125360"/>
            <a:ext cx="926944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HR боты используются для автоматизации рутинных задач в области управления персоналом, таких как сбор информации о кандидатах, планирование интервью и обучение новых сотрудников. Искусственный интеллект позволяет ботам анализировать данные, принимать решения и взаимодействовать с людьми на основе натурального языка.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1906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759273" y="654963"/>
            <a:ext cx="9111734" cy="11989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720"/>
              </a:lnSpc>
              <a:buNone/>
            </a:pPr>
            <a:r>
              <a:rPr lang="en-US" sz="3776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Шаги для создания HR бота с использованием ИИ</a:t>
            </a:r>
            <a:endParaRPr lang="en-US" sz="3776" dirty="0"/>
          </a:p>
        </p:txBody>
      </p:sp>
      <p:sp>
        <p:nvSpPr>
          <p:cNvPr id="5" name="Shape 2"/>
          <p:cNvSpPr/>
          <p:nvPr/>
        </p:nvSpPr>
        <p:spPr>
          <a:xfrm>
            <a:off x="7295912" y="2237542"/>
            <a:ext cx="38338" cy="5337096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6" name="Shape 3"/>
          <p:cNvSpPr/>
          <p:nvPr/>
        </p:nvSpPr>
        <p:spPr>
          <a:xfrm>
            <a:off x="7530882" y="2583894"/>
            <a:ext cx="671274" cy="38338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7" name="Shape 4"/>
          <p:cNvSpPr/>
          <p:nvPr/>
        </p:nvSpPr>
        <p:spPr>
          <a:xfrm>
            <a:off x="7099280" y="2387322"/>
            <a:ext cx="431602" cy="431602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1906">
            <a:solidFill>
              <a:srgbClr val="D1D1C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254061" y="2423279"/>
            <a:ext cx="121920" cy="35968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32"/>
              </a:lnSpc>
              <a:buNone/>
            </a:pPr>
            <a:r>
              <a:rPr lang="en-US" sz="2266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266" dirty="0"/>
          </a:p>
        </p:txBody>
      </p:sp>
      <p:sp>
        <p:nvSpPr>
          <p:cNvPr id="9" name="Text 6"/>
          <p:cNvSpPr/>
          <p:nvPr/>
        </p:nvSpPr>
        <p:spPr>
          <a:xfrm>
            <a:off x="8370094" y="2429351"/>
            <a:ext cx="2636520" cy="2996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60"/>
              </a:lnSpc>
              <a:buNone/>
            </a:pPr>
            <a:r>
              <a:rPr lang="en-US" sz="1888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Сбор и анализ данных</a:t>
            </a:r>
            <a:endParaRPr lang="en-US" sz="1888" dirty="0"/>
          </a:p>
        </p:txBody>
      </p:sp>
      <p:sp>
        <p:nvSpPr>
          <p:cNvPr id="10" name="Text 7"/>
          <p:cNvSpPr/>
          <p:nvPr/>
        </p:nvSpPr>
        <p:spPr>
          <a:xfrm>
            <a:off x="8370094" y="2920841"/>
            <a:ext cx="3500914" cy="6136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17"/>
              </a:lnSpc>
              <a:buNone/>
            </a:pPr>
            <a:r>
              <a:rPr lang="en-US" sz="151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Исследование данных о кандидатах и сотрудниках.</a:t>
            </a:r>
            <a:endParaRPr lang="en-US" sz="1510" dirty="0"/>
          </a:p>
        </p:txBody>
      </p:sp>
      <p:sp>
        <p:nvSpPr>
          <p:cNvPr id="11" name="Shape 8"/>
          <p:cNvSpPr/>
          <p:nvPr/>
        </p:nvSpPr>
        <p:spPr>
          <a:xfrm>
            <a:off x="6428006" y="3542943"/>
            <a:ext cx="671274" cy="38338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12" name="Shape 9"/>
          <p:cNvSpPr/>
          <p:nvPr/>
        </p:nvSpPr>
        <p:spPr>
          <a:xfrm>
            <a:off x="7099280" y="3346371"/>
            <a:ext cx="431602" cy="431602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1906">
            <a:solidFill>
              <a:srgbClr val="D1D1C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235011" y="3382328"/>
            <a:ext cx="160020" cy="35968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32"/>
              </a:lnSpc>
              <a:buNone/>
            </a:pPr>
            <a:r>
              <a:rPr lang="en-US" sz="2266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266" dirty="0"/>
          </a:p>
        </p:txBody>
      </p:sp>
      <p:sp>
        <p:nvSpPr>
          <p:cNvPr id="14" name="Text 11"/>
          <p:cNvSpPr/>
          <p:nvPr/>
        </p:nvSpPr>
        <p:spPr>
          <a:xfrm>
            <a:off x="2759273" y="3388400"/>
            <a:ext cx="3500795" cy="5993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360"/>
              </a:lnSpc>
              <a:buNone/>
            </a:pPr>
            <a:r>
              <a:rPr lang="en-US" sz="1888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Разработка моделей машинного обучения</a:t>
            </a:r>
            <a:endParaRPr lang="en-US" sz="1888" dirty="0"/>
          </a:p>
        </p:txBody>
      </p:sp>
      <p:sp>
        <p:nvSpPr>
          <p:cNvPr id="15" name="Text 12"/>
          <p:cNvSpPr/>
          <p:nvPr/>
        </p:nvSpPr>
        <p:spPr>
          <a:xfrm>
            <a:off x="2759273" y="4179570"/>
            <a:ext cx="3500795" cy="6136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417"/>
              </a:lnSpc>
              <a:buNone/>
            </a:pPr>
            <a:r>
              <a:rPr lang="en-US" sz="151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Создание моделей для обработки данных и принятия решений.</a:t>
            </a:r>
            <a:endParaRPr lang="en-US" sz="1510" dirty="0"/>
          </a:p>
        </p:txBody>
      </p:sp>
      <p:sp>
        <p:nvSpPr>
          <p:cNvPr id="16" name="Shape 13"/>
          <p:cNvSpPr/>
          <p:nvPr/>
        </p:nvSpPr>
        <p:spPr>
          <a:xfrm>
            <a:off x="7530882" y="4533067"/>
            <a:ext cx="671274" cy="38338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17" name="Shape 14"/>
          <p:cNvSpPr/>
          <p:nvPr/>
        </p:nvSpPr>
        <p:spPr>
          <a:xfrm>
            <a:off x="7099280" y="4336494"/>
            <a:ext cx="431602" cy="431602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1906">
            <a:solidFill>
              <a:srgbClr val="D1D1C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235011" y="4372451"/>
            <a:ext cx="160020" cy="35968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32"/>
              </a:lnSpc>
              <a:buNone/>
            </a:pPr>
            <a:r>
              <a:rPr lang="en-US" sz="2266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266" dirty="0"/>
          </a:p>
        </p:txBody>
      </p:sp>
      <p:sp>
        <p:nvSpPr>
          <p:cNvPr id="19" name="Text 16"/>
          <p:cNvSpPr/>
          <p:nvPr/>
        </p:nvSpPr>
        <p:spPr>
          <a:xfrm>
            <a:off x="8370094" y="4378523"/>
            <a:ext cx="2209800" cy="2996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60"/>
              </a:lnSpc>
              <a:buNone/>
            </a:pPr>
            <a:r>
              <a:rPr lang="en-US" sz="1888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Обучение моделей</a:t>
            </a:r>
            <a:endParaRPr lang="en-US" sz="1888" dirty="0"/>
          </a:p>
        </p:txBody>
      </p:sp>
      <p:sp>
        <p:nvSpPr>
          <p:cNvPr id="20" name="Text 17"/>
          <p:cNvSpPr/>
          <p:nvPr/>
        </p:nvSpPr>
        <p:spPr>
          <a:xfrm>
            <a:off x="8370094" y="4870013"/>
            <a:ext cx="3500914" cy="6136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17"/>
              </a:lnSpc>
              <a:buNone/>
            </a:pPr>
            <a:r>
              <a:rPr lang="en-US" sz="151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Тренировка моделей на имеющихся данных.</a:t>
            </a:r>
            <a:endParaRPr lang="en-US" sz="1510" dirty="0"/>
          </a:p>
        </p:txBody>
      </p:sp>
      <p:sp>
        <p:nvSpPr>
          <p:cNvPr id="21" name="Shape 18"/>
          <p:cNvSpPr/>
          <p:nvPr/>
        </p:nvSpPr>
        <p:spPr>
          <a:xfrm>
            <a:off x="6428006" y="5523190"/>
            <a:ext cx="671274" cy="38338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22" name="Shape 19"/>
          <p:cNvSpPr/>
          <p:nvPr/>
        </p:nvSpPr>
        <p:spPr>
          <a:xfrm>
            <a:off x="7099280" y="5326618"/>
            <a:ext cx="431602" cy="431602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1906">
            <a:solidFill>
              <a:srgbClr val="D1D1C7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235011" y="5362575"/>
            <a:ext cx="160020" cy="35968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32"/>
              </a:lnSpc>
              <a:buNone/>
            </a:pPr>
            <a:r>
              <a:rPr lang="en-US" sz="2266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4</a:t>
            </a:r>
            <a:endParaRPr lang="en-US" sz="2266" dirty="0"/>
          </a:p>
        </p:txBody>
      </p:sp>
      <p:sp>
        <p:nvSpPr>
          <p:cNvPr id="24" name="Text 21"/>
          <p:cNvSpPr/>
          <p:nvPr/>
        </p:nvSpPr>
        <p:spPr>
          <a:xfrm>
            <a:off x="2762488" y="5368647"/>
            <a:ext cx="3497580" cy="2996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360"/>
              </a:lnSpc>
              <a:buNone/>
            </a:pPr>
            <a:r>
              <a:rPr lang="en-US" sz="1888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Тестирование и оптимизация</a:t>
            </a:r>
            <a:endParaRPr lang="en-US" sz="1888" dirty="0"/>
          </a:p>
        </p:txBody>
      </p:sp>
      <p:sp>
        <p:nvSpPr>
          <p:cNvPr id="25" name="Text 22"/>
          <p:cNvSpPr/>
          <p:nvPr/>
        </p:nvSpPr>
        <p:spPr>
          <a:xfrm>
            <a:off x="2759273" y="5860137"/>
            <a:ext cx="3500795" cy="6136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417"/>
              </a:lnSpc>
              <a:buNone/>
            </a:pPr>
            <a:r>
              <a:rPr lang="en-US" sz="151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Проверка функциональности и улучшение производительности.</a:t>
            </a:r>
            <a:endParaRPr lang="en-US" sz="1510" dirty="0"/>
          </a:p>
        </p:txBody>
      </p:sp>
      <p:sp>
        <p:nvSpPr>
          <p:cNvPr id="26" name="Shape 23"/>
          <p:cNvSpPr/>
          <p:nvPr/>
        </p:nvSpPr>
        <p:spPr>
          <a:xfrm>
            <a:off x="7530882" y="6386393"/>
            <a:ext cx="671274" cy="38338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27" name="Shape 24"/>
          <p:cNvSpPr/>
          <p:nvPr/>
        </p:nvSpPr>
        <p:spPr>
          <a:xfrm>
            <a:off x="7099280" y="6189821"/>
            <a:ext cx="431602" cy="431602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1906">
            <a:solidFill>
              <a:srgbClr val="D1D1C7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238821" y="6225778"/>
            <a:ext cx="152400" cy="35968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32"/>
              </a:lnSpc>
              <a:buNone/>
            </a:pPr>
            <a:r>
              <a:rPr lang="en-US" sz="2266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5</a:t>
            </a:r>
            <a:endParaRPr lang="en-US" sz="2266" dirty="0"/>
          </a:p>
        </p:txBody>
      </p:sp>
      <p:sp>
        <p:nvSpPr>
          <p:cNvPr id="29" name="Text 26"/>
          <p:cNvSpPr/>
          <p:nvPr/>
        </p:nvSpPr>
        <p:spPr>
          <a:xfrm>
            <a:off x="8370094" y="6231850"/>
            <a:ext cx="2346960" cy="2996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60"/>
              </a:lnSpc>
              <a:buNone/>
            </a:pPr>
            <a:r>
              <a:rPr lang="en-US" sz="1888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Интеграция с ботом</a:t>
            </a:r>
            <a:endParaRPr lang="en-US" sz="1888" dirty="0"/>
          </a:p>
        </p:txBody>
      </p:sp>
      <p:sp>
        <p:nvSpPr>
          <p:cNvPr id="30" name="Text 27"/>
          <p:cNvSpPr/>
          <p:nvPr/>
        </p:nvSpPr>
        <p:spPr>
          <a:xfrm>
            <a:off x="8370094" y="6723340"/>
            <a:ext cx="3500914" cy="6136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17"/>
              </a:lnSpc>
              <a:buNone/>
            </a:pPr>
            <a:r>
              <a:rPr lang="en-US" sz="151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Подключение моделей ИИ к боту для автоматизации процессов.</a:t>
            </a:r>
            <a:endParaRPr lang="en-US" sz="15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2357080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Проблема</a:t>
            </a:r>
            <a:endParaRPr lang="en-US" sz="4374" dirty="0"/>
          </a:p>
        </p:txBody>
      </p:sp>
      <p:sp>
        <p:nvSpPr>
          <p:cNvPr id="6" name="Text 2"/>
          <p:cNvSpPr/>
          <p:nvPr/>
        </p:nvSpPr>
        <p:spPr>
          <a:xfrm>
            <a:off x="833199" y="3384709"/>
            <a:ext cx="7477601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 крупных компаниях очень большой поток сотрудников. HR-специалисты зачастую не справляются с таким объемом работы и не успевают отвечать всем кандидатам вовремя. Кроме того, многие организации дают будущим сотрудникам тестовые задания и менеджеры тратят много времени на проверку таких заданий. Также в корпорациях часто нет сплоченности между сотрудниками, многие даже не знакомы между собой.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1083707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Решение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1010722" y="2326600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8" name="Text 4"/>
          <p:cNvSpPr/>
          <p:nvPr/>
        </p:nvSpPr>
        <p:spPr>
          <a:xfrm>
            <a:off x="1555313" y="2361248"/>
            <a:ext cx="46101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1555313" y="2930604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987862" y="4078843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12" name="Text 8"/>
          <p:cNvSpPr/>
          <p:nvPr/>
        </p:nvSpPr>
        <p:spPr>
          <a:xfrm>
            <a:off x="1555313" y="4113490"/>
            <a:ext cx="56997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13" name="Text 9"/>
          <p:cNvSpPr/>
          <p:nvPr/>
        </p:nvSpPr>
        <p:spPr>
          <a:xfrm>
            <a:off x="1555313" y="4682847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6" name="Text 12"/>
          <p:cNvSpPr/>
          <p:nvPr/>
        </p:nvSpPr>
        <p:spPr>
          <a:xfrm>
            <a:off x="1555313" y="5865733"/>
            <a:ext cx="60350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17" name="Text 13"/>
          <p:cNvSpPr/>
          <p:nvPr/>
        </p:nvSpPr>
        <p:spPr>
          <a:xfrm>
            <a:off x="1555313" y="6435090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CC2F10-9436-F823-00B3-1E9F7271E804}"/>
              </a:ext>
            </a:extLst>
          </p:cNvPr>
          <p:cNvSpPr txBox="1"/>
          <p:nvPr/>
        </p:nvSpPr>
        <p:spPr>
          <a:xfrm>
            <a:off x="833199" y="1912798"/>
            <a:ext cx="9398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Мы предлагаем создать </a:t>
            </a:r>
            <a:r>
              <a:rPr lang="ru-RU" sz="24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hr</a:t>
            </a:r>
            <a:r>
              <a:rPr lang="ru-RU" sz="24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-бота со встроенным ИИ, который будет помогать как кандидатам, так и сотрудникам компании. И, кроме того, упростит работу HR-специалистов.</a:t>
            </a:r>
            <a:endParaRPr lang="ru-RU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93DA10-1878-77DC-ED95-FBED79668311}"/>
              </a:ext>
            </a:extLst>
          </p:cNvPr>
          <p:cNvSpPr txBox="1"/>
          <p:nvPr/>
        </p:nvSpPr>
        <p:spPr>
          <a:xfrm>
            <a:off x="833200" y="3641407"/>
            <a:ext cx="432752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Факт 1: </a:t>
            </a:r>
          </a:p>
          <a:p>
            <a:r>
              <a:rPr lang="ru-RU" sz="20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Наш </a:t>
            </a:r>
            <a:r>
              <a:rPr lang="ru-RU" sz="20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hr</a:t>
            </a:r>
            <a:r>
              <a:rPr lang="ru-RU" sz="20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-бот с встроенным ИИ обеспечивает более оперативную и персонализированную связь с кандидатами, облегчая процесс отбора и анкетирования. Это значительно сокращает время отклика и улучшает общее впечатление кандидатов о компании, что способствует увеличению притока талантливых специалистов.</a:t>
            </a:r>
            <a:endParaRPr lang="en-US" sz="20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sz="20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1E87CD-7041-DEE9-2F02-224CDE418A71}"/>
              </a:ext>
            </a:extLst>
          </p:cNvPr>
          <p:cNvSpPr txBox="1"/>
          <p:nvPr/>
        </p:nvSpPr>
        <p:spPr>
          <a:xfrm>
            <a:off x="5736922" y="3646974"/>
            <a:ext cx="451413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Факт 2:</a:t>
            </a:r>
          </a:p>
          <a:p>
            <a:r>
              <a:rPr lang="ru-RU" sz="20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Наш </a:t>
            </a:r>
            <a:r>
              <a:rPr lang="ru-RU" sz="20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hr</a:t>
            </a:r>
            <a:r>
              <a:rPr lang="ru-RU" sz="20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-бот позволяет сотрудникам легче получать информацию, участвовать в опросах и мотивационных программах, способствуя повышению вовлеченности и созданию более сплоченного рабочего сообщества. Это приводит к улучшению коллективной эффективности и снижению затрат на внутреннее обучение и мотивацию персон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1083707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dirty="0">
                <a:solidFill>
                  <a:srgbClr val="312F2B"/>
                </a:solidFill>
                <a:ea typeface="Gelasio" pitchFamily="34" charset="-122"/>
              </a:rPr>
              <a:t>Возможности  бота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1010722" y="2326600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8" name="Text 4"/>
          <p:cNvSpPr/>
          <p:nvPr/>
        </p:nvSpPr>
        <p:spPr>
          <a:xfrm>
            <a:off x="1555313" y="2361248"/>
            <a:ext cx="46101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1555313" y="2930604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987862" y="4078843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12" name="Text 8"/>
          <p:cNvSpPr/>
          <p:nvPr/>
        </p:nvSpPr>
        <p:spPr>
          <a:xfrm>
            <a:off x="1555313" y="4113490"/>
            <a:ext cx="56997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13" name="Text 9"/>
          <p:cNvSpPr/>
          <p:nvPr/>
        </p:nvSpPr>
        <p:spPr>
          <a:xfrm>
            <a:off x="1555313" y="4682847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6" name="Text 12"/>
          <p:cNvSpPr/>
          <p:nvPr/>
        </p:nvSpPr>
        <p:spPr>
          <a:xfrm>
            <a:off x="1555313" y="5865733"/>
            <a:ext cx="60350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17" name="Text 13"/>
          <p:cNvSpPr/>
          <p:nvPr/>
        </p:nvSpPr>
        <p:spPr>
          <a:xfrm>
            <a:off x="1555313" y="6435090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93DA10-1878-77DC-ED95-FBED79668311}"/>
              </a:ext>
            </a:extLst>
          </p:cNvPr>
          <p:cNvSpPr txBox="1"/>
          <p:nvPr/>
        </p:nvSpPr>
        <p:spPr>
          <a:xfrm>
            <a:off x="833198" y="2200185"/>
            <a:ext cx="939840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Отбор кандидатов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Анкетирование кандидатов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Мотивация кандидатов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Генерация и проверка тестовых заданий с помощью ИИ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Опросы для сотрудников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Мотивация сотрудников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Сбор статистики с помощью ИИ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8. Тестирование сотрудников с помощью ИИ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9. Генерация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квизов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игр для сотрудников с помощью ИИ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10. Информирование сотрудников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7172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2815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3281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63672" y="1227621"/>
            <a:ext cx="7786255" cy="2494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549"/>
              </a:lnSpc>
              <a:buNone/>
            </a:pPr>
            <a:r>
              <a:rPr lang="ru-RU" sz="5239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Целевая аудитория:</a:t>
            </a:r>
            <a:endParaRPr lang="en-US" sz="5239" dirty="0"/>
          </a:p>
        </p:txBody>
      </p:sp>
      <p:sp>
        <p:nvSpPr>
          <p:cNvPr id="6" name="Text 2"/>
          <p:cNvSpPr/>
          <p:nvPr/>
        </p:nvSpPr>
        <p:spPr>
          <a:xfrm>
            <a:off x="563672" y="3437453"/>
            <a:ext cx="8091814" cy="35480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u-RU" sz="24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Мы ориентируемся на крупные и средние компании, которые нуждаются в подборе персонала и хотят увеличить эффективность работы. Мы предполагаем, что наши клиенты готовы платить за эффективное решение проблемы, так как это повышает продуктивность и прибыль компании.</a:t>
            </a:r>
          </a:p>
        </p:txBody>
      </p:sp>
      <p:sp>
        <p:nvSpPr>
          <p:cNvPr id="9" name="Text 5"/>
          <p:cNvSpPr/>
          <p:nvPr/>
        </p:nvSpPr>
        <p:spPr>
          <a:xfrm>
            <a:off x="1186458" y="7124163"/>
            <a:ext cx="1866900" cy="3880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56"/>
              </a:lnSpc>
              <a:buNone/>
            </a:pPr>
            <a:endParaRPr lang="en-US" sz="2183" dirty="0"/>
          </a:p>
        </p:txBody>
      </p:sp>
    </p:spTree>
    <p:extLst>
      <p:ext uri="{BB962C8B-B14F-4D97-AF65-F5344CB8AC3E}">
        <p14:creationId xmlns:p14="http://schemas.microsoft.com/office/powerpoint/2010/main" val="2530119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3">
            <a:extLst>
              <a:ext uri="{FF2B5EF4-FFF2-40B4-BE49-F238E27FC236}">
                <a16:creationId xmlns:a16="http://schemas.microsoft.com/office/drawing/2014/main" id="{8B7D5852-A21E-CD7C-9464-335FED1C8AA9}"/>
              </a:ext>
            </a:extLst>
          </p:cNvPr>
          <p:cNvSpPr/>
          <p:nvPr/>
        </p:nvSpPr>
        <p:spPr>
          <a:xfrm>
            <a:off x="7481650" y="4836914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22" name="Shape 3">
            <a:extLst>
              <a:ext uri="{FF2B5EF4-FFF2-40B4-BE49-F238E27FC236}">
                <a16:creationId xmlns:a16="http://schemas.microsoft.com/office/drawing/2014/main" id="{4C0DD6E9-CF8F-9E61-58AB-45990B39A064}"/>
              </a:ext>
            </a:extLst>
          </p:cNvPr>
          <p:cNvSpPr/>
          <p:nvPr/>
        </p:nvSpPr>
        <p:spPr>
          <a:xfrm>
            <a:off x="2065973" y="4795242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16ACF860-CD69-67BB-B464-29F92340C6AE}"/>
              </a:ext>
            </a:extLst>
          </p:cNvPr>
          <p:cNvSpPr/>
          <p:nvPr/>
        </p:nvSpPr>
        <p:spPr>
          <a:xfrm>
            <a:off x="7450479" y="201846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21" name="Shape 3">
            <a:extLst>
              <a:ext uri="{FF2B5EF4-FFF2-40B4-BE49-F238E27FC236}">
                <a16:creationId xmlns:a16="http://schemas.microsoft.com/office/drawing/2014/main" id="{63C74186-5F5E-58F6-2E22-8F8E1ABCCFE6}"/>
              </a:ext>
            </a:extLst>
          </p:cNvPr>
          <p:cNvSpPr/>
          <p:nvPr/>
        </p:nvSpPr>
        <p:spPr>
          <a:xfrm>
            <a:off x="2042726" y="2018467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664488"/>
            <a:ext cx="594360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b="1" dirty="0">
                <a:ea typeface="Inconsolata" pitchFamily="34" charset="-122"/>
              </a:rPr>
              <a:t>Каналы:</a:t>
            </a:r>
            <a:endParaRPr lang="en-US" sz="4374" dirty="0"/>
          </a:p>
        </p:txBody>
      </p:sp>
      <p:sp>
        <p:nvSpPr>
          <p:cNvPr id="6" name="Text 4"/>
          <p:cNvSpPr/>
          <p:nvPr/>
        </p:nvSpPr>
        <p:spPr>
          <a:xfrm>
            <a:off x="2204085" y="2018467"/>
            <a:ext cx="1676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5"/>
          <p:cNvSpPr/>
          <p:nvPr/>
        </p:nvSpPr>
        <p:spPr>
          <a:xfrm>
            <a:off x="2760107" y="2053114"/>
            <a:ext cx="30099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Онлайн-платформы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2760107" y="2622471"/>
            <a:ext cx="4444008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Мы планируем использовать онлайн-платформы для бизнеса, такие как CRM-системы и платформы управления персоналом, для коммуникации с нашей целевой аудиентией.</a:t>
            </a:r>
          </a:p>
        </p:txBody>
      </p:sp>
      <p:sp>
        <p:nvSpPr>
          <p:cNvPr id="10" name="Text 8"/>
          <p:cNvSpPr/>
          <p:nvPr/>
        </p:nvSpPr>
        <p:spPr>
          <a:xfrm>
            <a:off x="7592378" y="2018467"/>
            <a:ext cx="1676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9"/>
          <p:cNvSpPr/>
          <p:nvPr/>
        </p:nvSpPr>
        <p:spPr>
          <a:xfrm>
            <a:off x="8148399" y="2053114"/>
            <a:ext cx="26441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Социальные сети</a:t>
            </a:r>
            <a:endParaRPr lang="en-US" sz="2187" dirty="0"/>
          </a:p>
        </p:txBody>
      </p:sp>
      <p:sp>
        <p:nvSpPr>
          <p:cNvPr id="12" name="Text 10"/>
          <p:cNvSpPr/>
          <p:nvPr/>
        </p:nvSpPr>
        <p:spPr>
          <a:xfrm>
            <a:off x="8148399" y="2622471"/>
            <a:ext cx="444400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Мы будем активно присутствовать в социальных сетях, чтобы привлекать внимание и взаимодействовать с потенциальными клиентами.</a:t>
            </a:r>
          </a:p>
        </p:txBody>
      </p:sp>
      <p:sp>
        <p:nvSpPr>
          <p:cNvPr id="14" name="Text 12"/>
          <p:cNvSpPr/>
          <p:nvPr/>
        </p:nvSpPr>
        <p:spPr>
          <a:xfrm>
            <a:off x="2204085" y="4836914"/>
            <a:ext cx="1676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3"/>
          <p:cNvSpPr/>
          <p:nvPr/>
        </p:nvSpPr>
        <p:spPr>
          <a:xfrm>
            <a:off x="2760107" y="4871561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Личный сайт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2760107" y="5440918"/>
            <a:ext cx="4444008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Мы разработаем привлекательный и информативный личный сайт, чтобы представить наш продукт и обеспечить возможность ознакомиться с дополнительной информацией.</a:t>
            </a:r>
          </a:p>
        </p:txBody>
      </p:sp>
      <p:sp>
        <p:nvSpPr>
          <p:cNvPr id="18" name="Text 16"/>
          <p:cNvSpPr/>
          <p:nvPr/>
        </p:nvSpPr>
        <p:spPr>
          <a:xfrm>
            <a:off x="7592378" y="4836914"/>
            <a:ext cx="16764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latin typeface="Inconsolata" pitchFamily="34" charset="0"/>
                <a:ea typeface="Inconsolata" pitchFamily="34" charset="-122"/>
              </a:rPr>
              <a:t>4</a:t>
            </a:r>
            <a:endParaRPr lang="en-US" sz="2624" dirty="0"/>
          </a:p>
        </p:txBody>
      </p:sp>
      <p:sp>
        <p:nvSpPr>
          <p:cNvPr id="19" name="Text 17"/>
          <p:cNvSpPr/>
          <p:nvPr/>
        </p:nvSpPr>
        <p:spPr>
          <a:xfrm>
            <a:off x="8148399" y="4871561"/>
            <a:ext cx="4444008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Профессиональные сообщества</a:t>
            </a:r>
            <a:endParaRPr lang="en-US" sz="2187" dirty="0"/>
          </a:p>
        </p:txBody>
      </p:sp>
      <p:sp>
        <p:nvSpPr>
          <p:cNvPr id="20" name="Text 18"/>
          <p:cNvSpPr/>
          <p:nvPr/>
        </p:nvSpPr>
        <p:spPr>
          <a:xfrm>
            <a:off x="8148399" y="5788104"/>
            <a:ext cx="4444008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Мы войдем в </a:t>
            </a:r>
            <a:r>
              <a:rPr lang="en-US" sz="175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профессиональные</a:t>
            </a:r>
            <a:r>
              <a:rPr lang="en-US" sz="175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75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сообщества</a:t>
            </a:r>
            <a:r>
              <a:rPr lang="ru-RU" sz="175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а также будем принимать </a:t>
            </a:r>
            <a:r>
              <a:rPr lang="en-US" sz="175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участие</a:t>
            </a:r>
            <a:r>
              <a:rPr lang="en-US" sz="175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в отраслевых мероприятиях, чтобы дать возможность нашей целевой аудитории узнать о нашем продукте.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" y="3717578"/>
            <a:ext cx="14630400" cy="791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000" b="1" dirty="0">
                <a:solidFill>
                  <a:srgbClr val="312F2B"/>
                </a:solidFill>
                <a:latin typeface="Lucida Sans Unicode" panose="020B0602030504020204" pitchFamily="34" charset="0"/>
                <a:ea typeface="Gelasio" pitchFamily="34" charset="-122"/>
                <a:cs typeface="Lucida Sans Unicode" panose="020B0602030504020204" pitchFamily="34" charset="0"/>
              </a:rPr>
              <a:t>C</a:t>
            </a:r>
            <a:r>
              <a:rPr lang="ru-RU" sz="4000" b="1" dirty="0">
                <a:solidFill>
                  <a:srgbClr val="312F2B"/>
                </a:solidFill>
                <a:latin typeface="Lucida Sans Unicode" panose="020B0602030504020204" pitchFamily="34" charset="0"/>
                <a:ea typeface="Gelasio" pitchFamily="34" charset="-122"/>
                <a:cs typeface="Lucida Sans Unicode" panose="020B0602030504020204" pitchFamily="34" charset="0"/>
              </a:rPr>
              <a:t>ПАСИБО ЗА ВНИМАНИЕ!</a:t>
            </a:r>
            <a:endParaRPr lang="en-US" sz="40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1555313" y="2361248"/>
            <a:ext cx="46101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1555313" y="2930604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987862" y="4078843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12" name="Text 8"/>
          <p:cNvSpPr/>
          <p:nvPr/>
        </p:nvSpPr>
        <p:spPr>
          <a:xfrm>
            <a:off x="1555313" y="4113490"/>
            <a:ext cx="56997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13" name="Text 9"/>
          <p:cNvSpPr/>
          <p:nvPr/>
        </p:nvSpPr>
        <p:spPr>
          <a:xfrm>
            <a:off x="1555313" y="4682847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6" name="Text 12"/>
          <p:cNvSpPr/>
          <p:nvPr/>
        </p:nvSpPr>
        <p:spPr>
          <a:xfrm>
            <a:off x="1555313" y="5865733"/>
            <a:ext cx="60350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17" name="Text 13"/>
          <p:cNvSpPr/>
          <p:nvPr/>
        </p:nvSpPr>
        <p:spPr>
          <a:xfrm>
            <a:off x="1555313" y="6435090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046441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656</Words>
  <Application>Microsoft Office PowerPoint</Application>
  <PresentationFormat>Произвольный</PresentationFormat>
  <Paragraphs>78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Gelasio</vt:lpstr>
      <vt:lpstr>Inconsolata</vt:lpstr>
      <vt:lpstr>Lato</vt:lpstr>
      <vt:lpstr>Lucida Sans Unicode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Алиса Полюшина</cp:lastModifiedBy>
  <cp:revision>2</cp:revision>
  <dcterms:created xsi:type="dcterms:W3CDTF">2023-11-17T19:23:01Z</dcterms:created>
  <dcterms:modified xsi:type="dcterms:W3CDTF">2023-11-17T20:58:22Z</dcterms:modified>
</cp:coreProperties>
</file>