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0" r:id="rId2"/>
    <p:sldId id="289" r:id="rId3"/>
    <p:sldId id="288" r:id="rId4"/>
    <p:sldId id="301" r:id="rId5"/>
    <p:sldId id="279" r:id="rId6"/>
    <p:sldId id="283" r:id="rId7"/>
    <p:sldId id="282" r:id="rId8"/>
    <p:sldId id="285" r:id="rId9"/>
    <p:sldId id="286" r:id="rId10"/>
    <p:sldId id="287" r:id="rId11"/>
    <p:sldId id="302" r:id="rId12"/>
    <p:sldId id="280" r:id="rId1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20419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06:54.71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9 15,'0'-4,"-4"-1,-1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06:54.71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06:54.714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06:54.71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16:00.350"/>
    </inkml:context>
    <inkml:brush xml:id="br0">
      <inkml:brushProperty name="width" value="0.025" units="cm"/>
      <inkml:brushProperty name="height" value="0.025" units="cm"/>
      <inkml:brushProperty name="color" value="#4472C4"/>
      <inkml:brushProperty name="ignorePressure" value="1"/>
    </inkml:brush>
  </inkml:definitions>
  <inkml:trace contextRef="#ctx0" brushRef="#br0">1 0,'67'68,"-40"-41,-23-23,-9-9,-24-24,28 27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16:00.351"/>
    </inkml:context>
    <inkml:brush xml:id="br0">
      <inkml:brushProperty name="width" value="0.025" units="cm"/>
      <inkml:brushProperty name="height" value="0.025" units="cm"/>
      <inkml:brushProperty name="color" value="#4472C4"/>
      <inkml:brushProperty name="ignorePressure" value="1"/>
    </inkml:brush>
  </inkml:definitions>
  <inkml:trace contextRef="#ctx0" brushRef="#br0">0 0,'1'0,"2"0,2 0,1 0,2 0,1 0,0 0,2 0,-1 0,0 0,-1 0,0 0,-1 0,0 0,-1 0,1 0,-3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16:00.352"/>
    </inkml:context>
    <inkml:brush xml:id="br0">
      <inkml:brushProperty name="width" value="0.025" units="cm"/>
      <inkml:brushProperty name="height" value="0.025" units="cm"/>
      <inkml:brushProperty name="color" value="#4472C4"/>
      <inkml:brushProperty name="ignorePressure" value="1"/>
    </inkml:brush>
  </inkml:definitions>
  <inkml:trace contextRef="#ctx0" brushRef="#br0">1 0,'171'0,"-163"0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8:16:00.353"/>
    </inkml:context>
    <inkml:brush xml:id="br0">
      <inkml:brushProperty name="width" value="0.025" units="cm"/>
      <inkml:brushProperty name="height" value="0.025" units="cm"/>
      <inkml:brushProperty name="color" value="#4472C4"/>
      <inkml:brushProperty name="ignorePressure" value="1"/>
    </inkml:brush>
  </inkml:definitions>
  <inkml:trace contextRef="#ctx0" brushRef="#br0">1 0,'2'0,"4"0,2 0,3 0,1 0,1 0,-2 0,0 0,-3 0,0 0,0 0,-2 0,2 0,-2 0,1 0,-1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FA17E-90CB-42B0-A177-D8F27F09B5CE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29189-853A-4D0F-95BF-E3B874D40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7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29189-853A-4D0F-95BF-E3B874D406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7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29189-853A-4D0F-95BF-E3B874D406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8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29189-853A-4D0F-95BF-E3B874D406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201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29189-853A-4D0F-95BF-E3B874D4064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9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29189-853A-4D0F-95BF-E3B874D4064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27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6ABDF-132F-71E7-7D65-39AC3BAA7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1CF65C-7440-6FD2-71B7-EF204ED88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7BEE2-2B17-61E0-52C1-C26209CB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12A7-54AB-4864-8243-CD61F46E0EFB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F490FA-431B-5C21-5DA1-18C4861B8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C901B-4B95-09FA-3798-2130195D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F481E-A7EE-4643-A453-DC72C038D8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8091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E6E9A-0354-AB03-F052-7A8BBF62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507B95-CE19-BC27-C7A8-6E3F565E3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6A4D29-B780-9D5E-4C64-40F12DBB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7705D-BF53-4BB0-8756-F3559B232473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63519-CDD9-2108-176A-95BC634F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B53B-E3F0-C529-68F8-28329466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4263-C21D-4123-BE32-7829432D20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05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16B226-3423-B032-5468-DDDE1F10E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D2CAA8-92FB-425F-F5A1-49B967CF2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E0CA52-980E-385B-025A-8C8F4263A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4C8F4-0304-4878-8AE1-48475462B20B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149C5D-A4E0-C7F7-3626-A6DD8556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64A29-AC91-0EBC-9E6D-89480910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6343D-B79F-44A4-9646-E6247CBAC4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5826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8311D-BB86-BD49-818F-C2C9A8EF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FB49A1-CAA8-5AC1-8F3F-4509D8498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C92203-21B3-5F39-0DCE-42C86CB2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B4A1B-0CCE-46D6-B0ED-EB45C7936419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092379-A109-7A9B-EB9F-E02ED67F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659D0B-30BF-3BF2-E8FB-56A48D6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B4D4A-DF6F-4149-ADA3-857919A3A3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028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D9A44-2853-F395-464E-65E403C98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66F9AC-A298-CBBC-3BC7-66ED289A5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B0EB0-FC4A-8485-5931-9C8BEA8C3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B454D-200F-46BB-AA35-4F57DF8C4D21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9919C4-445A-FEA4-B940-57369415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FF6648-3A53-10A5-A370-F4BFAADD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355E6-E40D-4D73-AC6E-907E5FAFDF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759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97883-0976-4801-9318-1F34D0DF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EDCE0E-3714-718F-0DD0-F498CB21F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FAF031-493A-B744-04FA-BA9CB27C5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AF847E9-0366-59AF-1C11-E7B6B637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67D4-72BB-4074-913F-2B4701313D0D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52C6E7A-63A4-5F68-E6CE-35480FDB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74ADF2D-5B97-A5D8-E9B7-C14D8110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C0927-A6CA-48C5-B211-0C2CD2C396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54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00805-3FB1-82C7-7183-1481F502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018CB-216E-2B26-5703-0233A39C6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18AC4A-F201-743B-D88A-263F75080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B1806E-A7FE-0FAA-2B8B-35FABB711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4D19DF-8B88-AF68-99BE-AB535C7563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37EB8F0-1E43-3233-78BE-1DEC746B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9C577-9D51-40B7-9C0D-0004956C5055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7188935-379F-3F98-186E-25A059EE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C5EC900-41F5-5A74-E567-C63AB777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CFFAE-0D60-45AC-A6E6-BA71BB6E8D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749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09ACF-7031-BF09-AB06-E5CBBC20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9049F7A3-30C8-2628-CB62-583F9FC9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FEE1-99E5-4187-8FCD-B28D17222170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A6FC710-5B05-C1BB-20F7-4DA51790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927C370-63BA-0DE5-1BFF-3D2F426B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CD397D-AF83-4286-ADBE-FCE32C38BD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496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42BD8B3D-9F6B-3A05-4F9F-5D1CD134F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130B3-3F39-4F38-9AC6-A9A29F455AEF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3989EDF-3685-F6BD-3FBC-A5F53A0D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41DE19F-8C12-5C98-4171-289E85294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9835B-F0F1-4EC3-AFF3-5FDE292D90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832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798B6-E2AF-3527-D653-E45BE2CC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111B3B-ED94-52EB-16EE-525101457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7D6B4B-A357-4553-A155-B0C9FDA12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B4CB060-FA5C-20AA-4009-2A0A5255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875A7-C0B3-4811-9DB0-7E7AACECF78B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6AB5E28-A10F-DA59-4937-DB0DCDFAE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F66B808-A592-CAA8-4B87-8D733F27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47DE-233E-4A95-852C-882DFECAB4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8821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432A4-A1F5-1EEA-9C0C-9AEC4311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502826-24FA-8A92-7C3A-C3A12B6B9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90E9A2-3002-6F7E-A184-D6D601F13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971E6F5-246F-9D44-A051-C45C2CA4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00B5A-1FDD-4320-A436-DC6B88A0D86E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4B3A987-3320-7513-05C1-13B198DB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6876849-3A64-4A8C-53FA-A7255D7A6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BA29F-4F72-4A60-889A-5786E4535C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6062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A596533-3976-E7FD-95BE-C70590A7E9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E4BF5097-A631-A2D6-A935-3DEE3CAEF6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94FD4-912B-32BD-41B9-8CD6AB25F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AE4ACB-E1D7-4A46-88CC-81841383B4A5}" type="datetimeFigureOut">
              <a:rPr lang="ru-RU"/>
              <a:pPr>
                <a:defRPr/>
              </a:pPr>
              <a:t>28.04.2026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38F6F4-72B5-E62F-3E83-2FF05D877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8A9D4-C464-1728-2E80-136FE8FF8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358856E-C0B2-4472-AE14-0E4F644247E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ekimenko.a.a@yandex.ru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hyperlink" Target="https://t.me/anastasiaek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vk.ru/anastasiekimenochka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microsoft.com/office/2007/relationships/hdphoto" Target="../media/hdphoto4.wdp"/><Relationship Id="rId3" Type="http://schemas.openxmlformats.org/officeDocument/2006/relationships/image" Target="../media/image1.jpg"/><Relationship Id="rId21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0.png"/><Relationship Id="rId18" Type="http://schemas.openxmlformats.org/officeDocument/2006/relationships/customXml" Target="../ink/ink5.xml"/><Relationship Id="rId3" Type="http://schemas.openxmlformats.org/officeDocument/2006/relationships/image" Target="../media/image31.jpeg"/><Relationship Id="rId21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customXml" Target="../ink/ink2.xml"/><Relationship Id="rId17" Type="http://schemas.openxmlformats.org/officeDocument/2006/relationships/image" Target="../media/image34.jpeg"/><Relationship Id="rId25" Type="http://schemas.openxmlformats.org/officeDocument/2006/relationships/image" Target="../media/image35.png"/><Relationship Id="rId2" Type="http://schemas.openxmlformats.org/officeDocument/2006/relationships/image" Target="../media/image1.jpg"/><Relationship Id="rId16" Type="http://schemas.openxmlformats.org/officeDocument/2006/relationships/image" Target="../media/image290.png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91.png"/><Relationship Id="rId24" Type="http://schemas.openxmlformats.org/officeDocument/2006/relationships/customXml" Target="../ink/ink8.xml"/><Relationship Id="rId5" Type="http://schemas.openxmlformats.org/officeDocument/2006/relationships/image" Target="../media/image4.png"/><Relationship Id="rId15" Type="http://schemas.openxmlformats.org/officeDocument/2006/relationships/customXml" Target="../ink/ink4.xml"/><Relationship Id="rId23" Type="http://schemas.openxmlformats.org/officeDocument/2006/relationships/image" Target="../media/image34.png"/><Relationship Id="rId10" Type="http://schemas.openxmlformats.org/officeDocument/2006/relationships/customXml" Target="../ink/ink1.xml"/><Relationship Id="rId19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3.jpeg"/><Relationship Id="rId14" Type="http://schemas.openxmlformats.org/officeDocument/2006/relationships/customXml" Target="../ink/ink3.xml"/><Relationship Id="rId22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jpe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8.wdp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microsoft.com/office/2007/relationships/hdphoto" Target="../media/hdphoto7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8AC905-BFE4-9C8D-086F-0B1218B00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-20781"/>
            <a:ext cx="1223115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5156C4-59D1-AD7D-6F38-ADEFA3068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397" flipH="1">
            <a:off x="9278758" y="3498472"/>
            <a:ext cx="2572284" cy="2739897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6E3DDFC-4EB8-BACC-488D-4FD32E4F279E}"/>
              </a:ext>
            </a:extLst>
          </p:cNvPr>
          <p:cNvSpPr/>
          <p:nvPr/>
        </p:nvSpPr>
        <p:spPr>
          <a:xfrm>
            <a:off x="541989" y="292831"/>
            <a:ext cx="6912911" cy="992600"/>
          </a:xfrm>
          <a:prstGeom prst="roundRect">
            <a:avLst>
              <a:gd name="adj" fmla="val 50000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D30A80-14BF-FDE5-CAEC-F531E79FA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8" y="501588"/>
            <a:ext cx="2068286" cy="5733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2DA512-CE04-3A0E-BAB2-E38278416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09" y="519008"/>
            <a:ext cx="1670087" cy="543094"/>
          </a:xfrm>
          <a:prstGeom prst="rect">
            <a:avLst/>
          </a:prstGeom>
        </p:spPr>
      </p:pic>
      <p:pic>
        <p:nvPicPr>
          <p:cNvPr id="2" name="Рисунок 11">
            <a:extLst>
              <a:ext uri="{FF2B5EF4-FFF2-40B4-BE49-F238E27FC236}">
                <a16:creationId xmlns:a16="http://schemas.microsoft.com/office/drawing/2014/main" id="{6C4799AE-8F7F-34C2-A9DA-FEE7CFEAF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39" y="488792"/>
            <a:ext cx="573310" cy="57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65D3B6D-ABD4-FDB4-8097-46132F2EF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29" y="2720975"/>
            <a:ext cx="82210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000" b="1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ArtConnect</a:t>
            </a:r>
            <a:r>
              <a:rPr lang="ru-RU" sz="4000" b="1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 </a:t>
            </a:r>
          </a:p>
          <a:p>
            <a:pPr eaLnBrk="1" hangingPunct="1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цифровая экосистема для креативных индустрий и народных промыслов</a:t>
            </a:r>
            <a:endParaRPr lang="ru-RU" altLang="ru-RU" sz="32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1E58687-7247-4166-8EC0-BBCAF1C31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29" y="4437467"/>
            <a:ext cx="87915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Автор проекта: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Екименко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Анастасия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Андреевна</a:t>
            </a:r>
            <a:r>
              <a:rPr lang="ru-RU" alt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</a:p>
          <a:p>
            <a:pPr eaLnBrk="1" hangingPunct="1"/>
            <a:r>
              <a:rPr lang="ru-RU" alt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Название образовательной организации: </a:t>
            </a:r>
            <a:r>
              <a:rPr lang="ru-RU" sz="1600" b="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НИЯУ МИФИ</a:t>
            </a:r>
            <a:endParaRPr lang="ru-RU" alt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eaLnBrk="1" hangingPunct="1"/>
            <a:r>
              <a:rPr lang="ru-RU" alt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Направление подготовки/профиль: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С</a:t>
            </a:r>
            <a:r>
              <a:rPr lang="ru-RU" sz="1600" b="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истемный анализ и управление</a:t>
            </a:r>
            <a:endParaRPr lang="ru-RU" alt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eaLnBrk="1" hangingPunct="1"/>
            <a:r>
              <a:rPr lang="ru-RU" alt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Курс:</a:t>
            </a:r>
            <a:r>
              <a:rPr lang="ru-RU" sz="1600" b="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2 курс магистратуры </a:t>
            </a:r>
            <a:endParaRPr lang="ru-RU" alt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eaLnBrk="1" hangingPunct="1"/>
            <a:endParaRPr lang="ru-RU" altLang="ru-RU" sz="1600" dirty="0">
              <a:solidFill>
                <a:schemeClr val="bg1"/>
              </a:solidFill>
              <a:latin typeface="Montserrat" panose="00000500000000000000" pitchFamily="50" charset="-52"/>
            </a:endParaRPr>
          </a:p>
          <a:p>
            <a:pPr eaLnBrk="1" hangingPunct="1"/>
            <a:endParaRPr lang="ru-RU" altLang="ru-RU" sz="1600" dirty="0">
              <a:solidFill>
                <a:schemeClr val="bg1"/>
              </a:solidFill>
              <a:latin typeface="Montserrat" panose="00000500000000000000" pitchFamily="50" charset="-52"/>
            </a:endParaRPr>
          </a:p>
          <a:p>
            <a:pPr eaLnBrk="1" hangingPunct="1"/>
            <a:endParaRPr lang="ru-RU" altLang="ru-RU" sz="1600" dirty="0">
              <a:solidFill>
                <a:schemeClr val="bg1"/>
              </a:solidFill>
              <a:latin typeface="Montserrat" panose="00000500000000000000" pitchFamily="50" charset="-52"/>
            </a:endParaRPr>
          </a:p>
        </p:txBody>
      </p:sp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A57807D6-4465-1F64-9BD2-175FEFF64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29" y="2136200"/>
            <a:ext cx="994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160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Проект – победитель всероссийского конкурса «Лифт в будущее» фонда «Система</a:t>
            </a:r>
          </a:p>
          <a:p>
            <a:pPr eaLnBrk="1" hangingPunct="1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Номинация: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Технологии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 в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креативных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индустриях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 и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народных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 </a:t>
            </a:r>
            <a:r>
              <a:rPr lang="en-US" sz="1600" i="0" u="none" strike="noStrike" cap="none" dirty="0" err="1">
                <a:solidFill>
                  <a:schemeClr val="bg1"/>
                </a:solidFill>
                <a:latin typeface="Montserrat" panose="00000500000000000000" pitchFamily="2" charset="-52"/>
                <a:ea typeface="Manrope"/>
                <a:cs typeface="Times New Roman" panose="02020603050405020304" pitchFamily="18" charset="0"/>
                <a:sym typeface="Manrope"/>
              </a:rPr>
              <a:t>промыслах</a:t>
            </a:r>
            <a:r>
              <a:rPr lang="ru-RU" altLang="ru-RU" sz="1600" dirty="0">
                <a:solidFill>
                  <a:schemeClr val="bg1"/>
                </a:solidFill>
                <a:latin typeface="Montserrat" panose="00000500000000000000" pitchFamily="50" charset="-52"/>
              </a:rPr>
              <a:t>   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D19BD6-7C01-CC31-9243-30B554AF9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425517"/>
            <a:ext cx="962873" cy="66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9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-19741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343711" y="940756"/>
            <a:ext cx="11623456" cy="5798669"/>
          </a:xfrm>
          <a:prstGeom prst="roundRect">
            <a:avLst>
              <a:gd name="adj" fmla="val 22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sp>
        <p:nvSpPr>
          <p:cNvPr id="21" name="Google Shape;216;p21">
            <a:extLst>
              <a:ext uri="{FF2B5EF4-FFF2-40B4-BE49-F238E27FC236}">
                <a16:creationId xmlns:a16="http://schemas.microsoft.com/office/drawing/2014/main" id="{810ACC8B-B3C6-43E4-A4FE-2C99885BA96F}"/>
              </a:ext>
            </a:extLst>
          </p:cNvPr>
          <p:cNvSpPr txBox="1"/>
          <p:nvPr/>
        </p:nvSpPr>
        <p:spPr>
          <a:xfrm>
            <a:off x="1735494" y="3685281"/>
            <a:ext cx="6357073" cy="266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0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A</a:t>
            </a:r>
            <a:r>
              <a:rPr lang="ru-RU" sz="2400" dirty="0">
                <a:solidFill>
                  <a:srgbClr val="0070C0"/>
                </a:solidFill>
                <a:latin typeface="Montserrat" panose="00000500000000000000" pitchFamily="2" charset="-52"/>
              </a:rPr>
              <a:t>rtConnect решит ключевую проблему современной культуры - разрыв между интересом и участием.</a:t>
            </a:r>
          </a:p>
          <a:p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</a:rPr>
              <a:t>Платформа создаст цифровую инфраструктуру для сохранения культурного наследия и развития креативных индустрий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23" name="Google Shape;218;p21">
            <a:extLst>
              <a:ext uri="{FF2B5EF4-FFF2-40B4-BE49-F238E27FC236}">
                <a16:creationId xmlns:a16="http://schemas.microsoft.com/office/drawing/2014/main" id="{A84CED16-0816-4F93-8B9E-F7A1B29F9FD5}"/>
              </a:ext>
            </a:extLst>
          </p:cNvPr>
          <p:cNvSpPr txBox="1"/>
          <p:nvPr/>
        </p:nvSpPr>
        <p:spPr>
          <a:xfrm>
            <a:off x="1631298" y="2299849"/>
            <a:ext cx="892907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Заключение</a:t>
            </a:r>
            <a:endParaRPr lang="ru-RU" sz="4800" dirty="0">
              <a:solidFill>
                <a:srgbClr val="0070C0"/>
              </a:solidFill>
              <a:latin typeface="Adana script" panose="02000500090000020003" pitchFamily="2" charset="0"/>
            </a:endParaRPr>
          </a:p>
        </p:txBody>
      </p:sp>
      <p:pic>
        <p:nvPicPr>
          <p:cNvPr id="26" name="Picture 6" descr="изображение вырезки">
            <a:extLst>
              <a:ext uri="{FF2B5EF4-FFF2-40B4-BE49-F238E27FC236}">
                <a16:creationId xmlns:a16="http://schemas.microsoft.com/office/drawing/2014/main" id="{544FBA5B-0879-40EB-91A8-556B2963F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6083">
            <a:off x="5232426" y="1117115"/>
            <a:ext cx="1207457" cy="10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изображение вырезки">
            <a:extLst>
              <a:ext uri="{FF2B5EF4-FFF2-40B4-BE49-F238E27FC236}">
                <a16:creationId xmlns:a16="http://schemas.microsoft.com/office/drawing/2014/main" id="{C548E43F-7718-4C97-ACF7-8DCAA2ECA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b="59106"/>
          <a:stretch/>
        </p:blipFill>
        <p:spPr bwMode="auto">
          <a:xfrm flipV="1">
            <a:off x="421731" y="940756"/>
            <a:ext cx="3726107" cy="13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изображение вырезки">
            <a:extLst>
              <a:ext uri="{FF2B5EF4-FFF2-40B4-BE49-F238E27FC236}">
                <a16:creationId xmlns:a16="http://schemas.microsoft.com/office/drawing/2014/main" id="{F838B1C0-4E65-4D21-90B7-E101006F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0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изображение вырезки">
            <a:extLst>
              <a:ext uri="{FF2B5EF4-FFF2-40B4-BE49-F238E27FC236}">
                <a16:creationId xmlns:a16="http://schemas.microsoft.com/office/drawing/2014/main" id="{862BF03E-AF4D-4C7A-97FE-665E77266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10" b="59105"/>
          <a:stretch/>
        </p:blipFill>
        <p:spPr bwMode="auto">
          <a:xfrm flipV="1">
            <a:off x="4147838" y="939251"/>
            <a:ext cx="5169507" cy="18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изображение вырезки">
            <a:extLst>
              <a:ext uri="{FF2B5EF4-FFF2-40B4-BE49-F238E27FC236}">
                <a16:creationId xmlns:a16="http://schemas.microsoft.com/office/drawing/2014/main" id="{D686E94A-6A67-4C03-9817-F6B960A0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31" y="4942601"/>
            <a:ext cx="1605184" cy="19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D7679DA-DAD2-4AA5-A608-723A2E6DF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56864" y="2669107"/>
            <a:ext cx="5740161" cy="22804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F847650-1F7F-4832-A42C-96DD344E9B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7509" y="908326"/>
            <a:ext cx="2851394" cy="58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65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446038" y="820731"/>
            <a:ext cx="11556577" cy="5855418"/>
          </a:xfrm>
          <a:prstGeom prst="roundRect">
            <a:avLst>
              <a:gd name="adj" fmla="val 20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pic>
        <p:nvPicPr>
          <p:cNvPr id="22" name="Picture 4" descr="изображение вырезки">
            <a:extLst>
              <a:ext uri="{FF2B5EF4-FFF2-40B4-BE49-F238E27FC236}">
                <a16:creationId xmlns:a16="http://schemas.microsoft.com/office/drawing/2014/main" id="{34BB578C-D87D-44A8-ABD3-F572190C4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0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163;p17">
            <a:extLst>
              <a:ext uri="{FF2B5EF4-FFF2-40B4-BE49-F238E27FC236}">
                <a16:creationId xmlns:a16="http://schemas.microsoft.com/office/drawing/2014/main" id="{D3FCF113-3199-4ADA-A026-A4E6680C21C2}"/>
              </a:ext>
            </a:extLst>
          </p:cNvPr>
          <p:cNvSpPr txBox="1"/>
          <p:nvPr/>
        </p:nvSpPr>
        <p:spPr>
          <a:xfrm>
            <a:off x="1168840" y="4568043"/>
            <a:ext cx="30043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23" name="Google Shape;108;p14">
            <a:extLst>
              <a:ext uri="{FF2B5EF4-FFF2-40B4-BE49-F238E27FC236}">
                <a16:creationId xmlns:a16="http://schemas.microsoft.com/office/drawing/2014/main" id="{2B816E3A-259F-4D7A-98D4-0312AA287EAB}"/>
              </a:ext>
            </a:extLst>
          </p:cNvPr>
          <p:cNvSpPr txBox="1"/>
          <p:nvPr/>
        </p:nvSpPr>
        <p:spPr>
          <a:xfrm>
            <a:off x="1190108" y="251313"/>
            <a:ext cx="616496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i="0" u="none" strike="noStrike" cap="none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Квалификация команды</a:t>
            </a:r>
            <a:endParaRPr sz="16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tserrat "/>
            </a:endParaRPr>
          </a:p>
        </p:txBody>
      </p:sp>
      <p:pic>
        <p:nvPicPr>
          <p:cNvPr id="27" name="Picture 10" descr="изображение вырезки">
            <a:extLst>
              <a:ext uri="{FF2B5EF4-FFF2-40B4-BE49-F238E27FC236}">
                <a16:creationId xmlns:a16="http://schemas.microsoft.com/office/drawing/2014/main" id="{DAA8DE04-B283-4893-8EF8-88210B12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5009690"/>
            <a:ext cx="1605184" cy="19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7AE629F0-24AF-49A9-9B7E-BCEB1E9B7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709901"/>
              </p:ext>
            </p:extLst>
          </p:nvPr>
        </p:nvGraphicFramePr>
        <p:xfrm>
          <a:off x="1168840" y="1141569"/>
          <a:ext cx="10094772" cy="53051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3796">
                  <a:extLst>
                    <a:ext uri="{9D8B030D-6E8A-4147-A177-3AD203B41FA5}">
                      <a16:colId xmlns:a16="http://schemas.microsoft.com/office/drawing/2014/main" val="1561792806"/>
                    </a:ext>
                  </a:extLst>
                </a:gridCol>
                <a:gridCol w="1179505">
                  <a:extLst>
                    <a:ext uri="{9D8B030D-6E8A-4147-A177-3AD203B41FA5}">
                      <a16:colId xmlns:a16="http://schemas.microsoft.com/office/drawing/2014/main" val="2622013457"/>
                    </a:ext>
                  </a:extLst>
                </a:gridCol>
                <a:gridCol w="1241576">
                  <a:extLst>
                    <a:ext uri="{9D8B030D-6E8A-4147-A177-3AD203B41FA5}">
                      <a16:colId xmlns:a16="http://schemas.microsoft.com/office/drawing/2014/main" val="2288588292"/>
                    </a:ext>
                  </a:extLst>
                </a:gridCol>
                <a:gridCol w="7439895">
                  <a:extLst>
                    <a:ext uri="{9D8B030D-6E8A-4147-A177-3AD203B41FA5}">
                      <a16:colId xmlns:a16="http://schemas.microsoft.com/office/drawing/2014/main" val="277378104"/>
                    </a:ext>
                  </a:extLst>
                </a:gridCol>
              </a:tblGrid>
              <a:tr h="160312">
                <a:tc>
                  <a:txBody>
                    <a:bodyPr/>
                    <a:lstStyle/>
                    <a:p>
                      <a:r>
                        <a:rPr lang="ru-RU" sz="1050" dirty="0"/>
                        <a:t>№</a:t>
                      </a:r>
                    </a:p>
                  </a:txBody>
                  <a:tcPr marL="22902" marR="22902" marT="11451" marB="1145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Участник</a:t>
                      </a:r>
                    </a:p>
                  </a:txBody>
                  <a:tcPr marL="22902" marR="22902" marT="11451" marB="1145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Роль / Компетенции</a:t>
                      </a:r>
                    </a:p>
                  </a:txBody>
                  <a:tcPr marL="22902" marR="22902" marT="11451" marB="1145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Ключевые достижения и опыт</a:t>
                      </a:r>
                    </a:p>
                  </a:txBody>
                  <a:tcPr marL="22902" marR="22902" marT="11451" marB="1145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912147"/>
                  </a:ext>
                </a:extLst>
              </a:tr>
              <a:tr h="641250">
                <a:tc>
                  <a:txBody>
                    <a:bodyPr/>
                    <a:lstStyle/>
                    <a:p>
                      <a:r>
                        <a:rPr lang="ru-RU" sz="1050" dirty="0"/>
                        <a:t>1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Анастасия Екименко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Лидер, Бизнес-аналитик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Системный аналитик ДИТ Москвы. Студентка Высшей инженерной школы НИЯУ МИФИ. Победитель «IT-Core 2024» и «Лифт в будущее». Стипендиат фондов Потанина и Альфа-Банка.</a:t>
                      </a:r>
                    </a:p>
                  </a:txBody>
                  <a:tcPr marL="22902" marR="22902" marT="11451" marB="11451" anchor="ctr"/>
                </a:tc>
                <a:extLst>
                  <a:ext uri="{0D108BD9-81ED-4DB2-BD59-A6C34878D82A}">
                    <a16:rowId xmlns:a16="http://schemas.microsoft.com/office/drawing/2014/main" val="1754399749"/>
                  </a:ext>
                </a:extLst>
              </a:tr>
              <a:tr h="572544">
                <a:tc>
                  <a:txBody>
                    <a:bodyPr/>
                    <a:lstStyle/>
                    <a:p>
                      <a:r>
                        <a:rPr lang="ru-RU" sz="1050" dirty="0"/>
                        <a:t>2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Илья Барсуков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Системный аналитик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Аналитик АО АСЭ и «</a:t>
                      </a:r>
                      <a:r>
                        <a:rPr lang="ru-RU" sz="1600" dirty="0" err="1"/>
                        <a:t>Корус</a:t>
                      </a:r>
                      <a:r>
                        <a:rPr lang="ru-RU" sz="1600" dirty="0"/>
                        <a:t> Консалтинг». Студент ВИШ НИЯУ МИФИ. Стипендиат Потанина, выпускник курса </a:t>
                      </a:r>
                      <a:r>
                        <a:rPr lang="ru-RU" sz="1600" dirty="0" err="1"/>
                        <a:t>Сколтеха</a:t>
                      </a:r>
                      <a:r>
                        <a:rPr lang="ru-RU" sz="1600" dirty="0"/>
                        <a:t>. Победитель «IT-Core» по решению бизнес-задач.</a:t>
                      </a:r>
                    </a:p>
                  </a:txBody>
                  <a:tcPr marL="22902" marR="22902" marT="11451" marB="11451" anchor="ctr"/>
                </a:tc>
                <a:extLst>
                  <a:ext uri="{0D108BD9-81ED-4DB2-BD59-A6C34878D82A}">
                    <a16:rowId xmlns:a16="http://schemas.microsoft.com/office/drawing/2014/main" val="3634947626"/>
                  </a:ext>
                </a:extLst>
              </a:tr>
              <a:tr h="641250">
                <a:tc>
                  <a:txBody>
                    <a:bodyPr/>
                    <a:lstStyle/>
                    <a:p>
                      <a:r>
                        <a:rPr lang="ru-RU" sz="1050" dirty="0"/>
                        <a:t>3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Андрей Миронов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Разработчик </a:t>
                      </a:r>
                      <a:r>
                        <a:rPr lang="en-US" sz="1600"/>
                        <a:t>DevOps / Python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Разработчик в </a:t>
                      </a:r>
                      <a:r>
                        <a:rPr lang="ru-RU" sz="1600" dirty="0" err="1"/>
                        <a:t>Indital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Customs</a:t>
                      </a:r>
                      <a:r>
                        <a:rPr lang="ru-RU" sz="1600" dirty="0"/>
                        <a:t>. Победитель «ЛЦТ-2025», призёр AtomSkills-2025 по программной роботизации. Эксперт по внедрению ИИ в промышленную отчётность.</a:t>
                      </a:r>
                    </a:p>
                  </a:txBody>
                  <a:tcPr marL="22902" marR="22902" marT="11451" marB="11451" anchor="ctr"/>
                </a:tc>
                <a:extLst>
                  <a:ext uri="{0D108BD9-81ED-4DB2-BD59-A6C34878D82A}">
                    <a16:rowId xmlns:a16="http://schemas.microsoft.com/office/drawing/2014/main" val="3311359537"/>
                  </a:ext>
                </a:extLst>
              </a:tr>
              <a:tr h="641250">
                <a:tc>
                  <a:txBody>
                    <a:bodyPr/>
                    <a:lstStyle/>
                    <a:p>
                      <a:r>
                        <a:rPr lang="ru-RU" sz="1050" dirty="0"/>
                        <a:t>4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Александр Диков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ML-</a:t>
                      </a:r>
                      <a:r>
                        <a:rPr lang="ru-RU" sz="1600"/>
                        <a:t>инженер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Разработчик ИИ-решений в ИТЦ ДЖЭТ / Росатом. Преподаватель МИФИ по прикладному ИИ. Победитель </a:t>
                      </a:r>
                      <a:r>
                        <a:rPr lang="ru-RU" sz="1600" dirty="0" err="1"/>
                        <a:t>хакатонов</a:t>
                      </a:r>
                      <a:r>
                        <a:rPr lang="ru-RU" sz="1600" dirty="0"/>
                        <a:t> «ЛЦТ» и МФТИ. Участник школ Т-Банка, Сириус и S MILES 2025.</a:t>
                      </a:r>
                    </a:p>
                  </a:txBody>
                  <a:tcPr marL="22902" marR="22902" marT="11451" marB="11451" anchor="ctr"/>
                </a:tc>
                <a:extLst>
                  <a:ext uri="{0D108BD9-81ED-4DB2-BD59-A6C34878D82A}">
                    <a16:rowId xmlns:a16="http://schemas.microsoft.com/office/drawing/2014/main" val="2388168710"/>
                  </a:ext>
                </a:extLst>
              </a:tr>
              <a:tr h="916071">
                <a:tc>
                  <a:txBody>
                    <a:bodyPr/>
                    <a:lstStyle/>
                    <a:p>
                      <a:r>
                        <a:rPr lang="ru-RU" sz="1050" dirty="0"/>
                        <a:t>5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Владимир Зворыгин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Backend / ML Expert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Эксперт по машинному обучению АО «</a:t>
                      </a:r>
                      <a:r>
                        <a:rPr lang="ru-RU" sz="1600" dirty="0" err="1"/>
                        <a:t>Гринатом</a:t>
                      </a:r>
                      <a:r>
                        <a:rPr lang="ru-RU" sz="1600" dirty="0"/>
                        <a:t>». Победитель «ЛЦТ» и международного чемпионата «Хайтек» по ML &amp; Big Data. Участник программы профессиональной переподготовки «Технологическое предпринимательство» MGIMO Ventures.</a:t>
                      </a:r>
                    </a:p>
                  </a:txBody>
                  <a:tcPr marL="22902" marR="22902" marT="11451" marB="11451" anchor="ctr"/>
                </a:tc>
                <a:extLst>
                  <a:ext uri="{0D108BD9-81ED-4DB2-BD59-A6C34878D82A}">
                    <a16:rowId xmlns:a16="http://schemas.microsoft.com/office/drawing/2014/main" val="188369991"/>
                  </a:ext>
                </a:extLst>
              </a:tr>
              <a:tr h="778660">
                <a:tc>
                  <a:txBody>
                    <a:bodyPr/>
                    <a:lstStyle/>
                    <a:p>
                      <a:r>
                        <a:rPr lang="ru-RU" sz="1050" dirty="0"/>
                        <a:t>6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Антон </a:t>
                      </a:r>
                      <a:r>
                        <a:rPr lang="ru-RU" sz="1600" dirty="0" err="1"/>
                        <a:t>Светолобов</a:t>
                      </a:r>
                      <a:endParaRPr lang="ru-RU" sz="1600" dirty="0"/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ru-RU" sz="1600"/>
                        <a:t>Фронтенд-разработчик</a:t>
                      </a:r>
                    </a:p>
                  </a:txBody>
                  <a:tcPr marL="22902" marR="22902" marT="11451" marB="11451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Node.js </a:t>
                      </a:r>
                      <a:r>
                        <a:rPr lang="ru-RU" sz="1600" dirty="0"/>
                        <a:t>разработчик. Победитель </a:t>
                      </a:r>
                      <a:r>
                        <a:rPr lang="ru-RU" sz="1600" dirty="0" err="1"/>
                        <a:t>хакатона</a:t>
                      </a:r>
                      <a:r>
                        <a:rPr lang="ru-RU" sz="1600" dirty="0"/>
                        <a:t> «</a:t>
                      </a:r>
                      <a:r>
                        <a:rPr lang="ru-RU" sz="1600" dirty="0" err="1"/>
                        <a:t>Атомхак</a:t>
                      </a:r>
                      <a:r>
                        <a:rPr lang="ru-RU" sz="1600" dirty="0"/>
                        <a:t> 2025», участник «ВНЕДРЕЙД» и </a:t>
                      </a:r>
                      <a:r>
                        <a:rPr lang="en-US" sz="1600" dirty="0"/>
                        <a:t>Nuclear IT Hack. </a:t>
                      </a:r>
                      <a:r>
                        <a:rPr lang="ru-RU" sz="1600" dirty="0"/>
                        <a:t>В платформу АО «</a:t>
                      </a:r>
                      <a:r>
                        <a:rPr lang="ru-RU" sz="1600" dirty="0" err="1"/>
                        <a:t>Гринатом</a:t>
                      </a:r>
                      <a:r>
                        <a:rPr lang="ru-RU" sz="1600" dirty="0"/>
                        <a:t>» — «Мой голос» внедрил </a:t>
                      </a:r>
                      <a:r>
                        <a:rPr lang="en-US" sz="1600" dirty="0"/>
                        <a:t>WebSocket </a:t>
                      </a:r>
                      <a:r>
                        <a:rPr lang="ru-RU" sz="1600" dirty="0"/>
                        <a:t>для событий, переработал </a:t>
                      </a:r>
                      <a:r>
                        <a:rPr lang="en-US" sz="1600" dirty="0"/>
                        <a:t>Drag and Drop </a:t>
                      </a:r>
                      <a:r>
                        <a:rPr lang="ru-RU" sz="1600" dirty="0"/>
                        <a:t>компоненты.</a:t>
                      </a:r>
                    </a:p>
                  </a:txBody>
                  <a:tcPr marL="22902" marR="22902" marT="11451" marB="11451" anchor="ctr"/>
                </a:tc>
                <a:extLst>
                  <a:ext uri="{0D108BD9-81ED-4DB2-BD59-A6C34878D82A}">
                    <a16:rowId xmlns:a16="http://schemas.microsoft.com/office/drawing/2014/main" val="2547805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551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3AD20-C122-4B9A-262D-1CDF7431C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F7AF2-A188-5136-D29E-19881F54A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0"/>
            <a:ext cx="12231153" cy="685800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C854CE2-4F73-8B02-34A5-282702CF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99" y="1486813"/>
            <a:ext cx="99441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r>
              <a:rPr lang="ru-RU" altLang="ru-RU" sz="4800" dirty="0">
                <a:solidFill>
                  <a:schemeClr val="bg1"/>
                </a:solidFill>
                <a:latin typeface="Montserrat SemiBold" panose="00000700000000000000" pitchFamily="50" charset="-52"/>
              </a:rPr>
              <a:t>Спасибо за внимание!</a:t>
            </a:r>
          </a:p>
          <a:p>
            <a:pPr eaLnBrk="1" hangingPunct="1"/>
            <a:endParaRPr lang="ru-RU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r>
              <a:rPr lang="ru-RU" altLang="ru-RU" sz="2800" dirty="0">
                <a:solidFill>
                  <a:schemeClr val="bg1"/>
                </a:solidFill>
                <a:latin typeface="Montserrat SemiBold" panose="00000700000000000000" pitchFamily="50" charset="-52"/>
              </a:rPr>
              <a:t>Контактные данные:</a:t>
            </a:r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r>
              <a:rPr lang="en-US" altLang="ru-RU" sz="2800" dirty="0">
                <a:solidFill>
                  <a:schemeClr val="bg1"/>
                </a:solidFill>
                <a:latin typeface="Montserrat SemiBold" panose="00000700000000000000" pitchFamily="50" charset="-5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ekimenko.a.a@yandex.ru</a:t>
            </a:r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r>
              <a:rPr lang="en-US" altLang="ru-RU" sz="2800" dirty="0">
                <a:solidFill>
                  <a:schemeClr val="bg1"/>
                </a:solidFill>
                <a:latin typeface="Montserrat SemiBold" panose="00000700000000000000" pitchFamily="50" charset="-5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https://vk.ru/anastasiekimenochka</a:t>
            </a:r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r>
              <a:rPr lang="en-US" altLang="ru-RU" sz="2800" dirty="0">
                <a:solidFill>
                  <a:schemeClr val="bg1"/>
                </a:solidFill>
                <a:latin typeface="Montserrat SemiBold" panose="00000700000000000000" pitchFamily="50" charset="-5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https://t.me/anastasiaek</a:t>
            </a:r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pPr eaLnBrk="1" hangingPunct="1"/>
            <a:endParaRPr lang="en-US" alt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64C4D67-71A7-3F0C-A9A4-49C3D0B85CD6}"/>
              </a:ext>
            </a:extLst>
          </p:cNvPr>
          <p:cNvSpPr/>
          <p:nvPr/>
        </p:nvSpPr>
        <p:spPr>
          <a:xfrm>
            <a:off x="541989" y="292831"/>
            <a:ext cx="6912911" cy="992600"/>
          </a:xfrm>
          <a:prstGeom prst="roundRect">
            <a:avLst>
              <a:gd name="adj" fmla="val 50000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ACB8CD-F90E-1E2A-D92D-DF0BC8D29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8" y="501588"/>
            <a:ext cx="2068286" cy="5733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999C49-7E4B-4DCC-C07A-1F44F454F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509" y="519008"/>
            <a:ext cx="1670087" cy="543094"/>
          </a:xfrm>
          <a:prstGeom prst="rect">
            <a:avLst/>
          </a:prstGeom>
        </p:spPr>
      </p:pic>
      <p:pic>
        <p:nvPicPr>
          <p:cNvPr id="14" name="Рисунок 11">
            <a:extLst>
              <a:ext uri="{FF2B5EF4-FFF2-40B4-BE49-F238E27FC236}">
                <a16:creationId xmlns:a16="http://schemas.microsoft.com/office/drawing/2014/main" id="{7AF31667-88FB-90CD-A636-6A359B674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39" y="488792"/>
            <a:ext cx="573310" cy="57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80855A-E1E6-C4E3-33A5-0A67D4818F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425517"/>
            <a:ext cx="962873" cy="6603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3FC50E-8B53-4726-B9AB-7299DB2201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7866" b="-1"/>
          <a:stretch/>
        </p:blipFill>
        <p:spPr>
          <a:xfrm>
            <a:off x="8382294" y="-368710"/>
            <a:ext cx="3000349" cy="4207278"/>
          </a:xfrm>
          <a:prstGeom prst="roundRect">
            <a:avLst>
              <a:gd name="adj" fmla="val 9785"/>
            </a:avLst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25178-929A-CCB6-1C2C-A514296961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397" flipH="1">
            <a:off x="8796734" y="3310162"/>
            <a:ext cx="2711860" cy="28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056DE7-FCD6-5D1E-DA69-64B628A34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7CB3A7D-6A72-50B6-4FC8-DB41CE43ABD2}"/>
              </a:ext>
            </a:extLst>
          </p:cNvPr>
          <p:cNvSpPr/>
          <p:nvPr/>
        </p:nvSpPr>
        <p:spPr>
          <a:xfrm>
            <a:off x="228536" y="979251"/>
            <a:ext cx="11774079" cy="5696898"/>
          </a:xfrm>
          <a:prstGeom prst="roundRect">
            <a:avLst>
              <a:gd name="adj" fmla="val 22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D120CE-FD16-DC3A-A8A7-EE7FFBBA4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457199" y="1228795"/>
            <a:ext cx="11134644" cy="1073300"/>
          </a:xfrm>
          <a:prstGeom prst="roundRect">
            <a:avLst>
              <a:gd name="adj" fmla="val 11923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C99F4B-B6F7-7A37-B0FA-9E5232946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457199" y="3825672"/>
            <a:ext cx="8238976" cy="2708509"/>
          </a:xfrm>
          <a:prstGeom prst="roundRect">
            <a:avLst>
              <a:gd name="adj" fmla="val 10165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AE5B9D-08B3-00FA-0DDB-352C9DB2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457201" y="2470949"/>
            <a:ext cx="11134644" cy="1208574"/>
          </a:xfrm>
          <a:prstGeom prst="roundRect">
            <a:avLst>
              <a:gd name="adj" fmla="val 12207"/>
            </a:avLst>
          </a:prstGeom>
        </p:spPr>
      </p:pic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92353252-BF08-C7D6-3750-3BC886D3A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152" y="1400362"/>
            <a:ext cx="108364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Идея: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Создать цифровую экосистему, которая соединяет события, людей и мастеров, превращая интерес к культуре в реальное участие и сообщество.</a:t>
            </a:r>
            <a:r>
              <a:rPr lang="ru-RU" alt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       </a:t>
            </a:r>
          </a:p>
        </p:txBody>
      </p:sp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451977FF-3249-8252-CAAF-B401072E3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156" y="2553602"/>
            <a:ext cx="1057572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Цель: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Повысить вовлечённость и посещаемость культурных событий, ярмарок и мастер-классов народных промыслов через агрегацию мероприятий и социальный мэтчинг «Идём вместе».</a:t>
            </a:r>
            <a:r>
              <a:rPr lang="ru-RU" alt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    </a:t>
            </a:r>
          </a:p>
        </p:txBody>
      </p:sp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1D7D7B15-81A7-DAB9-A6A8-6DAD83F7A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23" y="3978779"/>
            <a:ext cx="7799469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000" b="1" dirty="0">
                <a:solidFill>
                  <a:schemeClr val="bg1"/>
                </a:solidFill>
                <a:latin typeface="Montserrat" panose="00000500000000000000" pitchFamily="50" charset="-52"/>
              </a:rPr>
              <a:t>Задачи </a:t>
            </a:r>
            <a:r>
              <a:rPr lang="en-US" altLang="ru-RU" sz="2000" b="1" dirty="0">
                <a:solidFill>
                  <a:schemeClr val="bg1"/>
                </a:solidFill>
                <a:latin typeface="Montserrat" panose="00000500000000000000" pitchFamily="50" charset="-52"/>
              </a:rPr>
              <a:t>MVP</a:t>
            </a:r>
            <a:r>
              <a:rPr lang="ru-RU" altLang="ru-RU" sz="2000" b="1" dirty="0">
                <a:solidFill>
                  <a:schemeClr val="bg1"/>
                </a:solidFill>
                <a:latin typeface="Montserrat" panose="00000500000000000000" pitchFamily="50" charset="-52"/>
              </a:rPr>
              <a:t>: </a:t>
            </a:r>
            <a:endParaRPr lang="en-US" altLang="ru-RU" sz="2000" b="1" dirty="0">
              <a:solidFill>
                <a:schemeClr val="bg1"/>
              </a:solidFill>
              <a:latin typeface="Montserrat" panose="00000500000000000000" pitchFamily="50" charset="-52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Агрегировать культурные события в единую базу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Реализовать профили и интересы пользователей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Реализовать механику «Идём вместе» + чат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Построить сквозной путь: событие → компания → билет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Провести апробацию и замер KPI</a:t>
            </a:r>
          </a:p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Montserrat" panose="00000500000000000000" pitchFamily="50" charset="-52"/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25F290-5271-1D65-15B1-84C415912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77" y="256735"/>
            <a:ext cx="1494197" cy="4141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A3A79A-C280-FA92-1557-66E5504EA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129" y="301940"/>
            <a:ext cx="1139398" cy="370520"/>
          </a:xfrm>
          <a:prstGeom prst="rect">
            <a:avLst/>
          </a:prstGeom>
        </p:spPr>
      </p:pic>
      <p:pic>
        <p:nvPicPr>
          <p:cNvPr id="15" name="Рисунок 11">
            <a:extLst>
              <a:ext uri="{FF2B5EF4-FFF2-40B4-BE49-F238E27FC236}">
                <a16:creationId xmlns:a16="http://schemas.microsoft.com/office/drawing/2014/main" id="{55E135B7-66F9-806D-D496-0DCA668F9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632" y="290075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A2EF2FB-7D69-0416-D9EA-BFC409EC1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799" y="215851"/>
            <a:ext cx="791286" cy="542697"/>
          </a:xfrm>
          <a:prstGeom prst="rect">
            <a:avLst/>
          </a:prstGeom>
        </p:spPr>
      </p:pic>
      <p:sp>
        <p:nvSpPr>
          <p:cNvPr id="17" name="Google Shape;108;p14">
            <a:extLst>
              <a:ext uri="{FF2B5EF4-FFF2-40B4-BE49-F238E27FC236}">
                <a16:creationId xmlns:a16="http://schemas.microsoft.com/office/drawing/2014/main" id="{500E0A17-E629-4A48-B192-A151818E236E}"/>
              </a:ext>
            </a:extLst>
          </p:cNvPr>
          <p:cNvSpPr txBox="1"/>
          <p:nvPr/>
        </p:nvSpPr>
        <p:spPr>
          <a:xfrm>
            <a:off x="505421" y="301940"/>
            <a:ext cx="651813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Идея, цель и задачи проекта</a:t>
            </a:r>
            <a:endParaRPr sz="16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tserrat 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593F8F-EDC5-48BA-8BF1-F8656DA8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16" y="3986314"/>
            <a:ext cx="2909471" cy="23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-954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341166" y="1102468"/>
            <a:ext cx="11741130" cy="5716499"/>
          </a:xfrm>
          <a:prstGeom prst="roundRect">
            <a:avLst>
              <a:gd name="adj" fmla="val 540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Montserrat "/>
            </a:endParaRPr>
          </a:p>
        </p:txBody>
      </p:sp>
      <p:pic>
        <p:nvPicPr>
          <p:cNvPr id="39" name="Google Shape;96;p14" descr="image.png">
            <a:extLst>
              <a:ext uri="{FF2B5EF4-FFF2-40B4-BE49-F238E27FC236}">
                <a16:creationId xmlns:a16="http://schemas.microsoft.com/office/drawing/2014/main" id="{620B5F07-9CD6-4566-BA25-0321F1473276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64244" y="2444885"/>
            <a:ext cx="2996431" cy="3603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Google Shape;96;p14" descr="image.png">
            <a:extLst>
              <a:ext uri="{FF2B5EF4-FFF2-40B4-BE49-F238E27FC236}">
                <a16:creationId xmlns:a16="http://schemas.microsoft.com/office/drawing/2014/main" id="{5409549E-3230-4F7E-95F2-B16992A07CB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699971" y="2444885"/>
            <a:ext cx="2996431" cy="3542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pic>
        <p:nvPicPr>
          <p:cNvPr id="16" name="Picture 8" descr="изображение вырезки">
            <a:extLst>
              <a:ext uri="{FF2B5EF4-FFF2-40B4-BE49-F238E27FC236}">
                <a16:creationId xmlns:a16="http://schemas.microsoft.com/office/drawing/2014/main" id="{00DAE867-369B-4FD2-9567-1D79CEEC0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b="59106"/>
          <a:stretch/>
        </p:blipFill>
        <p:spPr bwMode="auto">
          <a:xfrm flipV="1">
            <a:off x="455503" y="947527"/>
            <a:ext cx="3726107" cy="135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96;p14" descr="image.png">
            <a:extLst>
              <a:ext uri="{FF2B5EF4-FFF2-40B4-BE49-F238E27FC236}">
                <a16:creationId xmlns:a16="http://schemas.microsoft.com/office/drawing/2014/main" id="{FA5E5548-2464-48D5-8B15-BDA508D4881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46110" y="2444885"/>
            <a:ext cx="2996431" cy="3515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Google Shape;99;p14">
            <a:extLst>
              <a:ext uri="{FF2B5EF4-FFF2-40B4-BE49-F238E27FC236}">
                <a16:creationId xmlns:a16="http://schemas.microsoft.com/office/drawing/2014/main" id="{2DDDF099-C20C-4ADD-8379-9819DDAD47B6}"/>
              </a:ext>
            </a:extLst>
          </p:cNvPr>
          <p:cNvSpPr txBox="1"/>
          <p:nvPr/>
        </p:nvSpPr>
        <p:spPr>
          <a:xfrm>
            <a:off x="1294022" y="3076226"/>
            <a:ext cx="25003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Montserrat "/>
                <a:ea typeface="Merriweather"/>
                <a:cs typeface="Merriweather"/>
                <a:sym typeface="Merriweather"/>
              </a:rPr>
              <a:t>Кризис наследия</a:t>
            </a:r>
            <a:endParaRPr dirty="0">
              <a:solidFill>
                <a:srgbClr val="0070C0"/>
              </a:solidFill>
              <a:latin typeface="Montserrat "/>
            </a:endParaRPr>
          </a:p>
        </p:txBody>
      </p:sp>
      <p:sp>
        <p:nvSpPr>
          <p:cNvPr id="20" name="Google Shape;100;p14">
            <a:extLst>
              <a:ext uri="{FF2B5EF4-FFF2-40B4-BE49-F238E27FC236}">
                <a16:creationId xmlns:a16="http://schemas.microsoft.com/office/drawing/2014/main" id="{1ACDC101-3767-4E06-A8DC-1781A953A10A}"/>
              </a:ext>
            </a:extLst>
          </p:cNvPr>
          <p:cNvSpPr txBox="1"/>
          <p:nvPr/>
        </p:nvSpPr>
        <p:spPr>
          <a:xfrm>
            <a:off x="1319582" y="3414992"/>
            <a:ext cx="24491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70%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традиционных ремёсел находятся под угрозой исчезновения. Средний возраст мастеров превышает </a:t>
            </a:r>
            <a:r>
              <a:rPr lang="en-US" sz="1500" b="1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60 лет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"/>
            </a:endParaRPr>
          </a:p>
        </p:txBody>
      </p:sp>
      <p:sp>
        <p:nvSpPr>
          <p:cNvPr id="27" name="Google Shape;101;p14">
            <a:extLst>
              <a:ext uri="{FF2B5EF4-FFF2-40B4-BE49-F238E27FC236}">
                <a16:creationId xmlns:a16="http://schemas.microsoft.com/office/drawing/2014/main" id="{CA779850-CD0A-44EA-AEA5-C00E3F9434FE}"/>
              </a:ext>
            </a:extLst>
          </p:cNvPr>
          <p:cNvSpPr txBox="1"/>
          <p:nvPr/>
        </p:nvSpPr>
        <p:spPr>
          <a:xfrm>
            <a:off x="5038041" y="3035735"/>
            <a:ext cx="232029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0070C0"/>
                </a:solidFill>
                <a:latin typeface="Montserrat "/>
                <a:ea typeface="Merriweather"/>
                <a:cs typeface="Merriweather"/>
                <a:sym typeface="Merriweather"/>
              </a:rPr>
              <a:t>Разобщённость</a:t>
            </a:r>
            <a:endParaRPr dirty="0">
              <a:solidFill>
                <a:srgbClr val="0070C0"/>
              </a:solidFill>
              <a:latin typeface="Montserrat "/>
            </a:endParaRPr>
          </a:p>
        </p:txBody>
      </p:sp>
      <p:sp>
        <p:nvSpPr>
          <p:cNvPr id="28" name="Google Shape;102;p14">
            <a:extLst>
              <a:ext uri="{FF2B5EF4-FFF2-40B4-BE49-F238E27FC236}">
                <a16:creationId xmlns:a16="http://schemas.microsoft.com/office/drawing/2014/main" id="{FAE2B14B-4620-4D16-B375-74B592310308}"/>
              </a:ext>
            </a:extLst>
          </p:cNvPr>
          <p:cNvSpPr txBox="1"/>
          <p:nvPr/>
        </p:nvSpPr>
        <p:spPr>
          <a:xfrm>
            <a:off x="4810383" y="3405304"/>
            <a:ext cx="278796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65%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культурных мероприятий проводится в крупных городах.</a:t>
            </a:r>
            <a:r>
              <a:rPr lang="ru-RU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</a:t>
            </a:r>
          </a:p>
          <a:p>
            <a:pPr marR="0" lvl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</a:t>
            </a:r>
            <a:r>
              <a:rPr lang="en-US" sz="1500" b="1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40%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людей не посещают события из-за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отсутствия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компании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"/>
            </a:endParaRPr>
          </a:p>
        </p:txBody>
      </p:sp>
      <p:sp>
        <p:nvSpPr>
          <p:cNvPr id="29" name="Google Shape;103;p14">
            <a:extLst>
              <a:ext uri="{FF2B5EF4-FFF2-40B4-BE49-F238E27FC236}">
                <a16:creationId xmlns:a16="http://schemas.microsoft.com/office/drawing/2014/main" id="{6286C9E1-2F85-471D-BE46-D07EC13AC884}"/>
              </a:ext>
            </a:extLst>
          </p:cNvPr>
          <p:cNvSpPr txBox="1"/>
          <p:nvPr/>
        </p:nvSpPr>
        <p:spPr>
          <a:xfrm>
            <a:off x="8413576" y="2918657"/>
            <a:ext cx="30470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0070C0"/>
                </a:solidFill>
                <a:latin typeface="Montserrat "/>
                <a:ea typeface="Merriweather"/>
                <a:cs typeface="Merriweather"/>
                <a:sym typeface="Merriweather"/>
              </a:rPr>
              <a:t>Психологический барьер</a:t>
            </a:r>
            <a:endParaRPr dirty="0">
              <a:solidFill>
                <a:srgbClr val="0070C0"/>
              </a:solidFill>
              <a:latin typeface="Montserrat "/>
            </a:endParaRPr>
          </a:p>
        </p:txBody>
      </p:sp>
      <p:sp>
        <p:nvSpPr>
          <p:cNvPr id="30" name="Google Shape;104;p14">
            <a:extLst>
              <a:ext uri="{FF2B5EF4-FFF2-40B4-BE49-F238E27FC236}">
                <a16:creationId xmlns:a16="http://schemas.microsoft.com/office/drawing/2014/main" id="{D848DDE2-174F-4A47-9822-0AAFAA99DB36}"/>
              </a:ext>
            </a:extLst>
          </p:cNvPr>
          <p:cNvSpPr txBox="1"/>
          <p:nvPr/>
        </p:nvSpPr>
        <p:spPr>
          <a:xfrm>
            <a:off x="8692923" y="3585503"/>
            <a:ext cx="266244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75%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творческих людей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стесняются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</a:t>
            </a:r>
            <a:r>
              <a:rPr lang="ru-RU" sz="1500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показывать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</a:t>
            </a: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свои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работы. </a:t>
            </a: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Низкий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уровень цифровизации (</a:t>
            </a:r>
            <a:r>
              <a:rPr lang="en-US" sz="1500" b="1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15%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)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усугубляет</a:t>
            </a:r>
            <a:r>
              <a:rPr lang="en-US" sz="1500" b="0" i="0" u="none" strike="noStrike" cap="none" dirty="0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"/>
                <a:ea typeface="Manrope"/>
                <a:cs typeface="Manrope"/>
                <a:sym typeface="Manrope"/>
              </a:rPr>
              <a:t>проблему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"/>
            </a:endParaRPr>
          </a:p>
        </p:txBody>
      </p:sp>
      <p:pic>
        <p:nvPicPr>
          <p:cNvPr id="31" name="Google Shape;105;p14" descr="image.png">
            <a:extLst>
              <a:ext uri="{FF2B5EF4-FFF2-40B4-BE49-F238E27FC236}">
                <a16:creationId xmlns:a16="http://schemas.microsoft.com/office/drawing/2014/main" id="{0EFA1B92-036A-43E1-A8D3-30A812E6B01B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190795" y="2601531"/>
            <a:ext cx="512398" cy="41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06;p14" descr="image.png">
            <a:extLst>
              <a:ext uri="{FF2B5EF4-FFF2-40B4-BE49-F238E27FC236}">
                <a16:creationId xmlns:a16="http://schemas.microsoft.com/office/drawing/2014/main" id="{C1380516-F440-47A6-9463-584A4B2940AA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907666" y="2592551"/>
            <a:ext cx="413915" cy="36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07;p14" descr="image.png">
            <a:extLst>
              <a:ext uri="{FF2B5EF4-FFF2-40B4-BE49-F238E27FC236}">
                <a16:creationId xmlns:a16="http://schemas.microsoft.com/office/drawing/2014/main" id="{94BC0EE2-378B-458E-B8BF-BBA0A518F3B0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9733427" y="2556742"/>
            <a:ext cx="535556" cy="38659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08;p14">
            <a:extLst>
              <a:ext uri="{FF2B5EF4-FFF2-40B4-BE49-F238E27FC236}">
                <a16:creationId xmlns:a16="http://schemas.microsoft.com/office/drawing/2014/main" id="{0FD1B3A7-26A5-471F-958F-75D4453855F2}"/>
              </a:ext>
            </a:extLst>
          </p:cNvPr>
          <p:cNvSpPr txBox="1"/>
          <p:nvPr/>
        </p:nvSpPr>
        <p:spPr>
          <a:xfrm>
            <a:off x="1046110" y="284056"/>
            <a:ext cx="40695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i="0" u="none" strike="noStrike" cap="none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Актуальность</a:t>
            </a:r>
            <a:endParaRPr sz="16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tserrat "/>
            </a:endParaRPr>
          </a:p>
        </p:txBody>
      </p:sp>
      <p:pic>
        <p:nvPicPr>
          <p:cNvPr id="35" name="Picture 4" descr="изображение вырезки">
            <a:extLst>
              <a:ext uri="{FF2B5EF4-FFF2-40B4-BE49-F238E27FC236}">
                <a16:creationId xmlns:a16="http://schemas.microsoft.com/office/drawing/2014/main" id="{63F6A2EC-EF11-4E46-9CC7-0388557A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" y="0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изображение вырезки">
            <a:extLst>
              <a:ext uri="{FF2B5EF4-FFF2-40B4-BE49-F238E27FC236}">
                <a16:creationId xmlns:a16="http://schemas.microsoft.com/office/drawing/2014/main" id="{4A6591AE-5AB7-4D4E-BCFB-BACCCBB8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31" y="4942601"/>
            <a:ext cx="1605184" cy="19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изображение вырезки">
            <a:extLst>
              <a:ext uri="{FF2B5EF4-FFF2-40B4-BE49-F238E27FC236}">
                <a16:creationId xmlns:a16="http://schemas.microsoft.com/office/drawing/2014/main" id="{8F75A229-33EE-48A0-9ABA-E5E427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370" y="6079067"/>
            <a:ext cx="562532" cy="6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изображение вырезки">
            <a:extLst>
              <a:ext uri="{FF2B5EF4-FFF2-40B4-BE49-F238E27FC236}">
                <a16:creationId xmlns:a16="http://schemas.microsoft.com/office/drawing/2014/main" id="{614DB923-DA59-4013-B500-42630CA1F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r="32203" b="59106"/>
          <a:stretch/>
        </p:blipFill>
        <p:spPr bwMode="auto">
          <a:xfrm flipV="1">
            <a:off x="9106795" y="929167"/>
            <a:ext cx="2975502" cy="135909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изображение вырезки">
            <a:extLst>
              <a:ext uri="{FF2B5EF4-FFF2-40B4-BE49-F238E27FC236}">
                <a16:creationId xmlns:a16="http://schemas.microsoft.com/office/drawing/2014/main" id="{A0B29162-F0BF-4F08-847E-CD0B371F5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10" b="59105"/>
          <a:stretch/>
        </p:blipFill>
        <p:spPr bwMode="auto">
          <a:xfrm flipV="1">
            <a:off x="4167882" y="934187"/>
            <a:ext cx="5169507" cy="18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770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444571" y="1006113"/>
            <a:ext cx="11522596" cy="5659088"/>
          </a:xfrm>
          <a:prstGeom prst="roundRect">
            <a:avLst>
              <a:gd name="adj" fmla="val 21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sp>
        <p:nvSpPr>
          <p:cNvPr id="31" name="Google Shape;134;p16">
            <a:extLst>
              <a:ext uri="{FF2B5EF4-FFF2-40B4-BE49-F238E27FC236}">
                <a16:creationId xmlns:a16="http://schemas.microsoft.com/office/drawing/2014/main" id="{74D35CC4-561B-40C6-8632-87CA6321555F}"/>
              </a:ext>
            </a:extLst>
          </p:cNvPr>
          <p:cNvSpPr txBox="1"/>
          <p:nvPr/>
        </p:nvSpPr>
        <p:spPr>
          <a:xfrm>
            <a:off x="1460866" y="1302626"/>
            <a:ext cx="9688217" cy="4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cs typeface="Arial" panose="020B0604020202020204" pitchFamily="34" charset="0"/>
                <a:sym typeface="Manrope"/>
              </a:rPr>
              <a:t>Почему существующие решения не работают?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41" name="Picture 4" descr="изображение вырезки">
            <a:extLst>
              <a:ext uri="{FF2B5EF4-FFF2-40B4-BE49-F238E27FC236}">
                <a16:creationId xmlns:a16="http://schemas.microsoft.com/office/drawing/2014/main" id="{7DDFF20B-A7DB-4C7C-A47F-A257F7B9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0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oogle Shape;108;p14">
            <a:extLst>
              <a:ext uri="{FF2B5EF4-FFF2-40B4-BE49-F238E27FC236}">
                <a16:creationId xmlns:a16="http://schemas.microsoft.com/office/drawing/2014/main" id="{D71D552B-C1FA-40D4-936F-5388364DC69F}"/>
              </a:ext>
            </a:extLst>
          </p:cNvPr>
          <p:cNvSpPr txBox="1"/>
          <p:nvPr/>
        </p:nvSpPr>
        <p:spPr>
          <a:xfrm>
            <a:off x="1111167" y="389923"/>
            <a:ext cx="40695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i="0" u="none" strike="noStrike" cap="none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Проблематика</a:t>
            </a:r>
            <a:endParaRPr sz="16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-52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D7AE62F-0F25-4D40-927B-42A11152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1708358" y="5555373"/>
            <a:ext cx="8220340" cy="972421"/>
          </a:xfrm>
          <a:prstGeom prst="roundRect">
            <a:avLst>
              <a:gd name="adj" fmla="val 10165"/>
            </a:avLst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0B29EED-20DE-4BD4-8DFB-30467A0185A4}"/>
              </a:ext>
            </a:extLst>
          </p:cNvPr>
          <p:cNvSpPr txBox="1"/>
          <p:nvPr/>
        </p:nvSpPr>
        <p:spPr>
          <a:xfrm>
            <a:off x="2071096" y="5576720"/>
            <a:ext cx="7790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</a:rPr>
              <a:t>Нет механизма совместного </a:t>
            </a:r>
            <a:r>
              <a:rPr lang="ru-RU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культурного 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2" charset="-52"/>
              </a:rPr>
              <a:t>взаимодействия в одном приложении</a:t>
            </a:r>
          </a:p>
        </p:txBody>
      </p:sp>
      <p:pic>
        <p:nvPicPr>
          <p:cNvPr id="60" name="Google Shape;96;p14" descr="image.png">
            <a:extLst>
              <a:ext uri="{FF2B5EF4-FFF2-40B4-BE49-F238E27FC236}">
                <a16:creationId xmlns:a16="http://schemas.microsoft.com/office/drawing/2014/main" id="{45742610-307E-45FA-8BB1-C9E074B3B9D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19607" y="2085899"/>
            <a:ext cx="8860083" cy="3131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BC53950-E664-4CDD-ADB3-6DA81478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67" y="2109880"/>
            <a:ext cx="1582852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3267EC9-69CE-4DEB-8960-8BDFB9820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6500" y1="50317" x2="36250" y2="53492"/>
                        <a14:foregroundMark x1="44583" y1="46032" x2="42833" y2="54286"/>
                        <a14:foregroundMark x1="45083" y1="43968" x2="39667" y2="57778"/>
                        <a14:foregroundMark x1="39667" y1="57778" x2="34333" y2="56190"/>
                        <a14:foregroundMark x1="34333" y1="56190" x2="40083" y2="59206"/>
                        <a14:foregroundMark x1="40083" y1="59206" x2="36583" y2="64127"/>
                        <a14:foregroundMark x1="36583" y1="64127" x2="35667" y2="67937"/>
                        <a14:foregroundMark x1="33000" y1="48571" x2="32167" y2="70000"/>
                        <a14:foregroundMark x1="32167" y1="51746" x2="32917" y2="67143"/>
                        <a14:foregroundMark x1="32667" y1="51270" x2="32500" y2="65079"/>
                        <a14:foregroundMark x1="56500" y1="40635" x2="47583" y2="55397"/>
                        <a14:foregroundMark x1="55083" y1="38571" x2="50167" y2="48413"/>
                        <a14:foregroundMark x1="50167" y1="48413" x2="41583" y2="50794"/>
                        <a14:foregroundMark x1="41583" y1="50794" x2="41583" y2="52222"/>
                        <a14:foregroundMark x1="44417" y1="45238" x2="34917" y2="55714"/>
                        <a14:foregroundMark x1="45000" y1="54921" x2="41833" y2="62857"/>
                        <a14:foregroundMark x1="47333" y1="57778" x2="43333" y2="63492"/>
                        <a14:foregroundMark x1="50333" y1="40159" x2="46583" y2="49524"/>
                        <a14:foregroundMark x1="52417" y1="40794" x2="47917" y2="50159"/>
                        <a14:foregroundMark x1="58417" y1="44286" x2="55917" y2="53968"/>
                        <a14:foregroundMark x1="54917" y1="52063" x2="47750" y2="54286"/>
                        <a14:foregroundMark x1="60833" y1="41429" x2="67750" y2="43968"/>
                        <a14:foregroundMark x1="67750" y1="43968" x2="66750" y2="40476"/>
                        <a14:foregroundMark x1="66583" y1="41111" x2="65750" y2="33651"/>
                        <a14:foregroundMark x1="67083" y1="36984" x2="67667" y2="48571"/>
                        <a14:foregroundMark x1="67667" y1="48571" x2="67500" y2="49524"/>
                        <a14:foregroundMark x1="61083" y1="42857" x2="62167" y2="52381"/>
                        <a14:foregroundMark x1="67667" y1="37778" x2="67333" y2="51270"/>
                        <a14:foregroundMark x1="67667" y1="40000" x2="67583" y2="50635"/>
                        <a14:foregroundMark x1="33083" y1="51905" x2="33083" y2="60476"/>
                        <a14:foregroundMark x1="33083" y1="60476" x2="32667" y2="5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140" y="4070956"/>
            <a:ext cx="1605184" cy="8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0FF359C-031B-4837-A50E-D3CFBDEA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150" y="2950337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D144B1BF-1141-4CDF-B6AC-725EC5050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543749"/>
              </p:ext>
            </p:extLst>
          </p:nvPr>
        </p:nvGraphicFramePr>
        <p:xfrm>
          <a:off x="1345079" y="2182190"/>
          <a:ext cx="8786565" cy="2791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7242">
                  <a:extLst>
                    <a:ext uri="{9D8B030D-6E8A-4147-A177-3AD203B41FA5}">
                      <a16:colId xmlns:a16="http://schemas.microsoft.com/office/drawing/2014/main" val="1934206725"/>
                    </a:ext>
                  </a:extLst>
                </a:gridCol>
                <a:gridCol w="1497400">
                  <a:extLst>
                    <a:ext uri="{9D8B030D-6E8A-4147-A177-3AD203B41FA5}">
                      <a16:colId xmlns:a16="http://schemas.microsoft.com/office/drawing/2014/main" val="4124262018"/>
                    </a:ext>
                  </a:extLst>
                </a:gridCol>
                <a:gridCol w="1465173">
                  <a:extLst>
                    <a:ext uri="{9D8B030D-6E8A-4147-A177-3AD203B41FA5}">
                      <a16:colId xmlns:a16="http://schemas.microsoft.com/office/drawing/2014/main" val="3658821088"/>
                    </a:ext>
                  </a:extLst>
                </a:gridCol>
                <a:gridCol w="1792283">
                  <a:extLst>
                    <a:ext uri="{9D8B030D-6E8A-4147-A177-3AD203B41FA5}">
                      <a16:colId xmlns:a16="http://schemas.microsoft.com/office/drawing/2014/main" val="998411490"/>
                    </a:ext>
                  </a:extLst>
                </a:gridCol>
                <a:gridCol w="1794467">
                  <a:extLst>
                    <a:ext uri="{9D8B030D-6E8A-4147-A177-3AD203B41FA5}">
                      <a16:colId xmlns:a16="http://schemas.microsoft.com/office/drawing/2014/main" val="1566794149"/>
                    </a:ext>
                  </a:extLst>
                </a:gridCol>
              </a:tblGrid>
              <a:tr h="546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Решение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Montserrat" panose="00000500000000000000" pitchFamily="2" charset="-52"/>
                        </a:rPr>
                        <a:t>Найти событие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Montserrat" panose="00000500000000000000" pitchFamily="2" charset="-52"/>
                        </a:rPr>
                        <a:t>Найти людей</a:t>
                      </a:r>
                      <a:endParaRPr lang="ru-RU" sz="18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Найти уникальную вещь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Montserrat" panose="00000500000000000000" pitchFamily="2" charset="-52"/>
                        </a:rPr>
                        <a:t>Научиться новому</a:t>
                      </a:r>
                      <a:endParaRPr lang="ru-RU" sz="18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9398415"/>
                  </a:ext>
                </a:extLst>
              </a:tr>
              <a:tr h="35084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Афиши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51441"/>
                  </a:ext>
                </a:extLst>
              </a:tr>
              <a:tr h="35084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Соцсети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603554"/>
                  </a:ext>
                </a:extLst>
              </a:tr>
              <a:tr h="35084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Курсы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530120"/>
                  </a:ext>
                </a:extLst>
              </a:tr>
              <a:tr h="413989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Маркетплейсы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FF0000"/>
                          </a:solidFill>
                          <a:latin typeface="Montserrat" panose="00000500000000000000" pitchFamily="2" charset="-52"/>
                        </a:rPr>
                        <a:t>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858269"/>
                  </a:ext>
                </a:extLst>
              </a:tr>
              <a:tr h="350842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ArtConnect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ontserrat" panose="00000500000000000000" pitchFamily="2" charset="-52"/>
                        </a:rPr>
                        <a:t>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92537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F34736-FDC2-4B50-ABB0-FBA9AD4D7C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202773" y="5144504"/>
            <a:ext cx="2054114" cy="2054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7F000A-4780-4C32-9AF0-8AFF301B2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89" y="2042745"/>
            <a:ext cx="1770470" cy="9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709A2AD-01E4-48C7-AE12-794EE7E4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633" y="2981702"/>
            <a:ext cx="961762" cy="96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9F02470-64B2-4640-9AD5-C4A0E588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9917" y1="52063" x2="59917" y2="5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429" y="4082008"/>
            <a:ext cx="1636169" cy="85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978451F-55F5-42F0-BB34-7FD66799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533" y="4964823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7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2527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460443" y="833466"/>
            <a:ext cx="11522596" cy="5845277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1D28BBC-E500-4F91-A066-6AD5C6E0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42432" y="2583929"/>
            <a:ext cx="5740161" cy="228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BA9D39-4F8B-4193-B94A-A94B1DED2A63}"/>
              </a:ext>
            </a:extLst>
          </p:cNvPr>
          <p:cNvSpPr txBox="1"/>
          <p:nvPr/>
        </p:nvSpPr>
        <p:spPr>
          <a:xfrm>
            <a:off x="1164734" y="1101136"/>
            <a:ext cx="64878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u="none" strike="noStrike" cap="none" dirty="0" err="1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Концепция</a:t>
            </a:r>
            <a:r>
              <a:rPr lang="en-US" sz="4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: </a:t>
            </a:r>
            <a:r>
              <a:rPr lang="en-US" sz="4400" b="1" i="0" u="none" strike="noStrike" cap="none" dirty="0" err="1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Экосистема</a:t>
            </a:r>
            <a:r>
              <a:rPr lang="en-US" sz="4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 </a:t>
            </a:r>
            <a:r>
              <a:rPr lang="ru-RU" sz="4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«</a:t>
            </a:r>
            <a:r>
              <a:rPr lang="en-US" sz="4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Всё в </a:t>
            </a:r>
            <a:r>
              <a:rPr lang="en-US" sz="4400" b="1" i="0" u="none" strike="noStrike" cap="none" dirty="0" err="1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одном</a:t>
            </a:r>
            <a:r>
              <a:rPr lang="ru-RU" sz="4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»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CCD0A6-12F2-409A-B8E2-4DAD684AED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9213" y="835013"/>
            <a:ext cx="2851394" cy="5863528"/>
          </a:xfrm>
          <a:prstGeom prst="rect">
            <a:avLst/>
          </a:prstGeom>
        </p:spPr>
      </p:pic>
      <p:sp>
        <p:nvSpPr>
          <p:cNvPr id="31" name="Google Shape;134;p16">
            <a:extLst>
              <a:ext uri="{FF2B5EF4-FFF2-40B4-BE49-F238E27FC236}">
                <a16:creationId xmlns:a16="http://schemas.microsoft.com/office/drawing/2014/main" id="{74D35CC4-561B-40C6-8632-87CA6321555F}"/>
              </a:ext>
            </a:extLst>
          </p:cNvPr>
          <p:cNvSpPr txBox="1"/>
          <p:nvPr/>
        </p:nvSpPr>
        <p:spPr>
          <a:xfrm>
            <a:off x="1386788" y="1851571"/>
            <a:ext cx="5596949" cy="73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anrope"/>
                <a:cs typeface="Arial" panose="020B0604020202020204" pitchFamily="34" charset="0"/>
                <a:sym typeface="Manrope"/>
              </a:rPr>
              <a:t>Платформа ArtConnect работает по принципу </a:t>
            </a:r>
            <a:endParaRPr lang="ru-RU" i="0" u="none" strike="noStrike" cap="none" dirty="0">
              <a:solidFill>
                <a:srgbClr val="0070C0"/>
              </a:solidFill>
              <a:latin typeface="Montserrat" panose="00000500000000000000" pitchFamily="2" charset="-52"/>
              <a:ea typeface="Manrope"/>
              <a:cs typeface="Arial" panose="020B0604020202020204" pitchFamily="34" charset="0"/>
              <a:sym typeface="Manrope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anrope"/>
                <a:cs typeface="Arial" panose="020B0604020202020204" pitchFamily="34" charset="0"/>
                <a:sym typeface="Manrope"/>
              </a:rPr>
              <a:t>«Всё в одном месте»:</a:t>
            </a:r>
            <a:endParaRPr sz="2400" b="1" dirty="0">
              <a:solidFill>
                <a:srgbClr val="0070C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3" name="Google Shape;136;p16">
            <a:extLst>
              <a:ext uri="{FF2B5EF4-FFF2-40B4-BE49-F238E27FC236}">
                <a16:creationId xmlns:a16="http://schemas.microsoft.com/office/drawing/2014/main" id="{5794BC58-3AD0-48AE-B732-2E448AD4F5D0}"/>
              </a:ext>
            </a:extLst>
          </p:cNvPr>
          <p:cNvSpPr txBox="1"/>
          <p:nvPr/>
        </p:nvSpPr>
        <p:spPr>
          <a:xfrm>
            <a:off x="1698183" y="2739895"/>
            <a:ext cx="4953000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Мероприятия: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Афиша и поиск попутчиков.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34" name="Google Shape;137;p16">
            <a:extLst>
              <a:ext uri="{FF2B5EF4-FFF2-40B4-BE49-F238E27FC236}">
                <a16:creationId xmlns:a16="http://schemas.microsoft.com/office/drawing/2014/main" id="{14A477BB-ABA1-4B43-AE06-E45B6C6EC40C}"/>
              </a:ext>
            </a:extLst>
          </p:cNvPr>
          <p:cNvSpPr txBox="1"/>
          <p:nvPr/>
        </p:nvSpPr>
        <p:spPr>
          <a:xfrm>
            <a:off x="1698183" y="3265711"/>
            <a:ext cx="495300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Общение: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Профили, чаты и тематические группы.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35" name="Google Shape;138;p16">
            <a:extLst>
              <a:ext uri="{FF2B5EF4-FFF2-40B4-BE49-F238E27FC236}">
                <a16:creationId xmlns:a16="http://schemas.microsoft.com/office/drawing/2014/main" id="{C128EA9E-09DB-4AF6-BD53-B774ABFF85DB}"/>
              </a:ext>
            </a:extLst>
          </p:cNvPr>
          <p:cNvSpPr txBox="1"/>
          <p:nvPr/>
        </p:nvSpPr>
        <p:spPr>
          <a:xfrm>
            <a:off x="1716777" y="4043946"/>
            <a:ext cx="4953000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Обучение: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Курсы и мастер-классы от мастеров.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36" name="Google Shape;139;p16">
            <a:extLst>
              <a:ext uri="{FF2B5EF4-FFF2-40B4-BE49-F238E27FC236}">
                <a16:creationId xmlns:a16="http://schemas.microsoft.com/office/drawing/2014/main" id="{DF1DCFEA-E9F4-4544-9B55-1DDCC8726AEE}"/>
              </a:ext>
            </a:extLst>
          </p:cNvPr>
          <p:cNvSpPr txBox="1"/>
          <p:nvPr/>
        </p:nvSpPr>
        <p:spPr>
          <a:xfrm>
            <a:off x="1716777" y="4562250"/>
            <a:ext cx="4953000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Магазин: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Маркетплейс для продажи изделий.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37" name="Google Shape;141;p16">
            <a:extLst>
              <a:ext uri="{FF2B5EF4-FFF2-40B4-BE49-F238E27FC236}">
                <a16:creationId xmlns:a16="http://schemas.microsoft.com/office/drawing/2014/main" id="{6B6A8C80-DBF1-48F5-AE91-20E7988BC768}"/>
              </a:ext>
            </a:extLst>
          </p:cNvPr>
          <p:cNvSpPr txBox="1"/>
          <p:nvPr/>
        </p:nvSpPr>
        <p:spPr>
          <a:xfrm>
            <a:off x="1337326" y="2528598"/>
            <a:ext cx="4365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38" name="Google Shape;142;p16">
            <a:extLst>
              <a:ext uri="{FF2B5EF4-FFF2-40B4-BE49-F238E27FC236}">
                <a16:creationId xmlns:a16="http://schemas.microsoft.com/office/drawing/2014/main" id="{440E2D56-1427-42CD-841B-FF7EC17B2F18}"/>
              </a:ext>
            </a:extLst>
          </p:cNvPr>
          <p:cNvSpPr txBox="1"/>
          <p:nvPr/>
        </p:nvSpPr>
        <p:spPr>
          <a:xfrm>
            <a:off x="1320026" y="3069872"/>
            <a:ext cx="4365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39" name="Google Shape;143;p16">
            <a:extLst>
              <a:ext uri="{FF2B5EF4-FFF2-40B4-BE49-F238E27FC236}">
                <a16:creationId xmlns:a16="http://schemas.microsoft.com/office/drawing/2014/main" id="{B718E9D0-25C6-4CD2-9180-4C85C10CBADD}"/>
              </a:ext>
            </a:extLst>
          </p:cNvPr>
          <p:cNvSpPr txBox="1"/>
          <p:nvPr/>
        </p:nvSpPr>
        <p:spPr>
          <a:xfrm>
            <a:off x="1334828" y="3821629"/>
            <a:ext cx="4365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40" name="Google Shape;144;p16">
            <a:extLst>
              <a:ext uri="{FF2B5EF4-FFF2-40B4-BE49-F238E27FC236}">
                <a16:creationId xmlns:a16="http://schemas.microsoft.com/office/drawing/2014/main" id="{6E7D9128-C196-4422-BA1F-57409459A2E2}"/>
              </a:ext>
            </a:extLst>
          </p:cNvPr>
          <p:cNvSpPr txBox="1"/>
          <p:nvPr/>
        </p:nvSpPr>
        <p:spPr>
          <a:xfrm>
            <a:off x="1334209" y="4323795"/>
            <a:ext cx="4365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D6D1976-C2F5-4281-9090-D5AA91E46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83358" y="5191049"/>
            <a:ext cx="1544104" cy="158722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67DF6A6-523E-4E30-817A-7E87CB5A0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54210" y="1090463"/>
            <a:ext cx="1544104" cy="158722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F2A6505-946B-4DED-A9C2-6D3982CBB24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5623" y="3860883"/>
            <a:ext cx="1544104" cy="158722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97D9BEB-CD28-4BED-A31C-14527A03C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5789" y="2485497"/>
            <a:ext cx="1544104" cy="158722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DDDBB56-706A-446C-92C6-5B8188AD030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29059" y="688418"/>
            <a:ext cx="955343" cy="98201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38902FB-A148-466B-9A7D-7A89361DF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1407" y="2115783"/>
            <a:ext cx="955343" cy="98201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E772B86-786F-400D-84C6-ACD98FDD2FC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43427" y="3502215"/>
            <a:ext cx="955343" cy="98201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A075DE6-885A-439F-A721-9A19F141D2B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3870" y="4714970"/>
            <a:ext cx="955343" cy="98201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32E582C-131D-4A5D-B309-8A0FD011229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81742" y="2219467"/>
            <a:ext cx="955343" cy="98201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E09B520-B468-43BE-9D00-D605EFF47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9531" y="3494175"/>
            <a:ext cx="955343" cy="98201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F729E0C-FB6B-46F6-9A1A-9E28EFD7869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06066" y="4850692"/>
            <a:ext cx="955343" cy="98201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6784B2-D3A4-4B5B-94B2-8638C0B73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93151" y="5755574"/>
            <a:ext cx="955343" cy="982019"/>
          </a:xfrm>
          <a:prstGeom prst="rect">
            <a:avLst/>
          </a:prstGeom>
        </p:spPr>
      </p:pic>
      <p:pic>
        <p:nvPicPr>
          <p:cNvPr id="41" name="Picture 4" descr="изображение вырезки">
            <a:extLst>
              <a:ext uri="{FF2B5EF4-FFF2-40B4-BE49-F238E27FC236}">
                <a16:creationId xmlns:a16="http://schemas.microsoft.com/office/drawing/2014/main" id="{7DDFF20B-A7DB-4C7C-A47F-A257F7B9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0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C01F58A-D023-4C8A-B520-F4F411981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1764325" y="5203660"/>
            <a:ext cx="4726888" cy="1119760"/>
          </a:xfrm>
          <a:prstGeom prst="roundRect">
            <a:avLst>
              <a:gd name="adj" fmla="val 10165"/>
            </a:avLst>
          </a:prstGeom>
        </p:spPr>
      </p:pic>
      <p:sp>
        <p:nvSpPr>
          <p:cNvPr id="32" name="Google Shape;135;p16">
            <a:extLst>
              <a:ext uri="{FF2B5EF4-FFF2-40B4-BE49-F238E27FC236}">
                <a16:creationId xmlns:a16="http://schemas.microsoft.com/office/drawing/2014/main" id="{8CCB0402-962F-423B-8ED8-533F1B3112DE}"/>
              </a:ext>
            </a:extLst>
          </p:cNvPr>
          <p:cNvSpPr txBox="1"/>
          <p:nvPr/>
        </p:nvSpPr>
        <p:spPr>
          <a:xfrm>
            <a:off x="1888312" y="5256761"/>
            <a:ext cx="4528268" cy="997625"/>
          </a:xfrm>
          <a:prstGeom prst="roundRect">
            <a:avLst>
              <a:gd name="adj" fmla="val 5954"/>
            </a:avLst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Экосистема </a:t>
            </a:r>
            <a:r>
              <a:rPr lang="en-US" sz="1400" b="1" i="0" u="none" strike="noStrike" cap="non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ArtConnect</a:t>
            </a:r>
            <a:r>
              <a:rPr lang="ru-RU" sz="1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сможет объединить в одном приложении творцов, мастеров, художников и учителей со всей России</a:t>
            </a:r>
            <a:endParaRPr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56" name="Google Shape;108;p14">
            <a:extLst>
              <a:ext uri="{FF2B5EF4-FFF2-40B4-BE49-F238E27FC236}">
                <a16:creationId xmlns:a16="http://schemas.microsoft.com/office/drawing/2014/main" id="{D71D552B-C1FA-40D4-936F-5388364DC69F}"/>
              </a:ext>
            </a:extLst>
          </p:cNvPr>
          <p:cNvSpPr txBox="1"/>
          <p:nvPr/>
        </p:nvSpPr>
        <p:spPr>
          <a:xfrm>
            <a:off x="1190108" y="251313"/>
            <a:ext cx="532587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i="0" u="none" strike="noStrike" cap="none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Решение - Концепция</a:t>
            </a:r>
            <a:endParaRPr sz="16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tserrat 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9BC553-EB3D-4554-BD62-77171E2AED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993">
            <a:off x="-218894" y="5024393"/>
            <a:ext cx="2000281" cy="200028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4845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446038" y="820731"/>
            <a:ext cx="11556577" cy="5855418"/>
          </a:xfrm>
          <a:prstGeom prst="roundRect">
            <a:avLst>
              <a:gd name="adj" fmla="val 20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pic>
        <p:nvPicPr>
          <p:cNvPr id="14" name="Picture 2" descr="Изображение пина-истории">
            <a:extLst>
              <a:ext uri="{FF2B5EF4-FFF2-40B4-BE49-F238E27FC236}">
                <a16:creationId xmlns:a16="http://schemas.microsoft.com/office/drawing/2014/main" id="{763D3B04-184C-473E-8E6F-95A56046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24508" y="1564487"/>
            <a:ext cx="7431886" cy="49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152;p17">
            <a:extLst>
              <a:ext uri="{FF2B5EF4-FFF2-40B4-BE49-F238E27FC236}">
                <a16:creationId xmlns:a16="http://schemas.microsoft.com/office/drawing/2014/main" id="{8515DA42-267E-467C-B421-A9F4DFAEA857}"/>
              </a:ext>
            </a:extLst>
          </p:cNvPr>
          <p:cNvSpPr txBox="1"/>
          <p:nvPr/>
        </p:nvSpPr>
        <p:spPr>
          <a:xfrm>
            <a:off x="1137411" y="1885519"/>
            <a:ext cx="7640543" cy="56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Это центральная функция, решающая проблему психологического барьера и одиночного посещения мероприятий.</a:t>
            </a:r>
            <a:endParaRPr sz="2000" dirty="0">
              <a:latin typeface="Montserrat" panose="00000500000000000000" pitchFamily="2" charset="-52"/>
            </a:endParaRPr>
          </a:p>
        </p:txBody>
      </p:sp>
      <p:sp>
        <p:nvSpPr>
          <p:cNvPr id="39" name="Google Shape;153;p17">
            <a:extLst>
              <a:ext uri="{FF2B5EF4-FFF2-40B4-BE49-F238E27FC236}">
                <a16:creationId xmlns:a16="http://schemas.microsoft.com/office/drawing/2014/main" id="{C8BF6004-4DB5-4E8E-AD10-119DF29489F8}"/>
              </a:ext>
            </a:extLst>
          </p:cNvPr>
          <p:cNvSpPr txBox="1"/>
          <p:nvPr/>
        </p:nvSpPr>
        <p:spPr>
          <a:xfrm>
            <a:off x="1137411" y="2583233"/>
            <a:ext cx="7294947" cy="36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Логика работы:</a:t>
            </a:r>
            <a:endParaRPr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41" name="Google Shape;155;p17">
            <a:extLst>
              <a:ext uri="{FF2B5EF4-FFF2-40B4-BE49-F238E27FC236}">
                <a16:creationId xmlns:a16="http://schemas.microsoft.com/office/drawing/2014/main" id="{1C1D1DC3-DBDE-48A8-B489-2E94B03BFC55}"/>
              </a:ext>
            </a:extLst>
          </p:cNvPr>
          <p:cNvSpPr txBox="1"/>
          <p:nvPr/>
        </p:nvSpPr>
        <p:spPr>
          <a:xfrm>
            <a:off x="1590463" y="3110634"/>
            <a:ext cx="6509435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1.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Пользователь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А выбирает событие и нажимает «Ищу попутчика».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42" name="Google Shape;156;p17">
            <a:extLst>
              <a:ext uri="{FF2B5EF4-FFF2-40B4-BE49-F238E27FC236}">
                <a16:creationId xmlns:a16="http://schemas.microsoft.com/office/drawing/2014/main" id="{BA0F987D-3787-464D-ADE4-EAA3154A34C3}"/>
              </a:ext>
            </a:extLst>
          </p:cNvPr>
          <p:cNvSpPr txBox="1"/>
          <p:nvPr/>
        </p:nvSpPr>
        <p:spPr>
          <a:xfrm>
            <a:off x="1590462" y="3788355"/>
            <a:ext cx="6509435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2.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Пользователь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Б видит карточку А и отправляет запрос.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43" name="Google Shape;157;p17">
            <a:extLst>
              <a:ext uri="{FF2B5EF4-FFF2-40B4-BE49-F238E27FC236}">
                <a16:creationId xmlns:a16="http://schemas.microsoft.com/office/drawing/2014/main" id="{568C740E-87AE-49FB-815B-8D0F8BD54BB5}"/>
              </a:ext>
            </a:extLst>
          </p:cNvPr>
          <p:cNvSpPr txBox="1"/>
          <p:nvPr/>
        </p:nvSpPr>
        <p:spPr>
          <a:xfrm>
            <a:off x="1590461" y="4309327"/>
            <a:ext cx="6509435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3.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Система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проверяет взаимное согласие.</a:t>
            </a:r>
            <a:endParaRPr dirty="0">
              <a:latin typeface="Montserrat" panose="00000500000000000000" pitchFamily="2" charset="-52"/>
            </a:endParaRPr>
          </a:p>
        </p:txBody>
      </p:sp>
      <p:pic>
        <p:nvPicPr>
          <p:cNvPr id="22" name="Picture 4" descr="изображение вырезки">
            <a:extLst>
              <a:ext uri="{FF2B5EF4-FFF2-40B4-BE49-F238E27FC236}">
                <a16:creationId xmlns:a16="http://schemas.microsoft.com/office/drawing/2014/main" id="{34BB578C-D87D-44A8-ABD3-F572190C4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0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58;p17">
            <a:extLst>
              <a:ext uri="{FF2B5EF4-FFF2-40B4-BE49-F238E27FC236}">
                <a16:creationId xmlns:a16="http://schemas.microsoft.com/office/drawing/2014/main" id="{E85670E9-ED84-471C-B93E-5BCB16A5A0B8}"/>
              </a:ext>
            </a:extLst>
          </p:cNvPr>
          <p:cNvSpPr txBox="1"/>
          <p:nvPr/>
        </p:nvSpPr>
        <p:spPr>
          <a:xfrm>
            <a:off x="1590460" y="4786230"/>
            <a:ext cx="6509435" cy="26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4. </a:t>
            </a:r>
            <a:r>
              <a:rPr lang="en-US" sz="1500" b="0" i="0" u="none" strike="noStrike" cap="none" dirty="0" err="1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После</a:t>
            </a:r>
            <a:r>
              <a:rPr lang="en-US" sz="15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подтверждения открывается приватный чат.</a:t>
            </a:r>
            <a:endParaRPr dirty="0">
              <a:latin typeface="Montserrat" panose="00000500000000000000" pitchFamily="2" charset="-52"/>
            </a:endParaRPr>
          </a:p>
        </p:txBody>
      </p:sp>
      <p:sp>
        <p:nvSpPr>
          <p:cNvPr id="45" name="Google Shape;160;p17">
            <a:extLst>
              <a:ext uri="{FF2B5EF4-FFF2-40B4-BE49-F238E27FC236}">
                <a16:creationId xmlns:a16="http://schemas.microsoft.com/office/drawing/2014/main" id="{CAF1E2DE-F41E-43DE-8681-A51FD5612B9A}"/>
              </a:ext>
            </a:extLst>
          </p:cNvPr>
          <p:cNvSpPr txBox="1"/>
          <p:nvPr/>
        </p:nvSpPr>
        <p:spPr>
          <a:xfrm>
            <a:off x="1164626" y="2885445"/>
            <a:ext cx="292262" cy="58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46" name="Google Shape;161;p17">
            <a:extLst>
              <a:ext uri="{FF2B5EF4-FFF2-40B4-BE49-F238E27FC236}">
                <a16:creationId xmlns:a16="http://schemas.microsoft.com/office/drawing/2014/main" id="{19722D74-8E7F-4899-940D-47DD929D61A7}"/>
              </a:ext>
            </a:extLst>
          </p:cNvPr>
          <p:cNvSpPr txBox="1"/>
          <p:nvPr/>
        </p:nvSpPr>
        <p:spPr>
          <a:xfrm>
            <a:off x="1160539" y="3569356"/>
            <a:ext cx="30043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47" name="Google Shape;162;p17">
            <a:extLst>
              <a:ext uri="{FF2B5EF4-FFF2-40B4-BE49-F238E27FC236}">
                <a16:creationId xmlns:a16="http://schemas.microsoft.com/office/drawing/2014/main" id="{9D3764A6-7B13-4A25-9928-6744CEC4E3FB}"/>
              </a:ext>
            </a:extLst>
          </p:cNvPr>
          <p:cNvSpPr txBox="1"/>
          <p:nvPr/>
        </p:nvSpPr>
        <p:spPr>
          <a:xfrm>
            <a:off x="1156453" y="4078575"/>
            <a:ext cx="30043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48" name="Google Shape;163;p17">
            <a:extLst>
              <a:ext uri="{FF2B5EF4-FFF2-40B4-BE49-F238E27FC236}">
                <a16:creationId xmlns:a16="http://schemas.microsoft.com/office/drawing/2014/main" id="{D3FCF113-3199-4ADA-A026-A4E6680C21C2}"/>
              </a:ext>
            </a:extLst>
          </p:cNvPr>
          <p:cNvSpPr txBox="1"/>
          <p:nvPr/>
        </p:nvSpPr>
        <p:spPr>
          <a:xfrm>
            <a:off x="1168840" y="4568043"/>
            <a:ext cx="30043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Manrope"/>
                <a:ea typeface="Manrope"/>
                <a:cs typeface="Manrope"/>
                <a:sym typeface="Manrope"/>
              </a:rPr>
              <a:t>→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49" name="Google Shape;164;p17">
            <a:extLst>
              <a:ext uri="{FF2B5EF4-FFF2-40B4-BE49-F238E27FC236}">
                <a16:creationId xmlns:a16="http://schemas.microsoft.com/office/drawing/2014/main" id="{2D4B5D79-FF99-4C54-8E17-F54693895E19}"/>
              </a:ext>
            </a:extLst>
          </p:cNvPr>
          <p:cNvSpPr txBox="1"/>
          <p:nvPr/>
        </p:nvSpPr>
        <p:spPr>
          <a:xfrm>
            <a:off x="1332168" y="1012728"/>
            <a:ext cx="87251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Ключевая функция: "Идём вместе</a:t>
            </a:r>
            <a:r>
              <a:rPr lang="ru-RU" sz="5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"</a:t>
            </a:r>
            <a:endParaRPr lang="ru-RU" sz="2800" dirty="0">
              <a:solidFill>
                <a:srgbClr val="0070C0"/>
              </a:solidFill>
              <a:latin typeface="Adana script" panose="02000500090000020003" pitchFamily="2" charset="0"/>
            </a:endParaRPr>
          </a:p>
        </p:txBody>
      </p:sp>
      <p:sp>
        <p:nvSpPr>
          <p:cNvPr id="23" name="Google Shape;108;p14">
            <a:extLst>
              <a:ext uri="{FF2B5EF4-FFF2-40B4-BE49-F238E27FC236}">
                <a16:creationId xmlns:a16="http://schemas.microsoft.com/office/drawing/2014/main" id="{2B816E3A-259F-4D7A-98D4-0312AA287EAB}"/>
              </a:ext>
            </a:extLst>
          </p:cNvPr>
          <p:cNvSpPr txBox="1"/>
          <p:nvPr/>
        </p:nvSpPr>
        <p:spPr>
          <a:xfrm>
            <a:off x="1190108" y="251313"/>
            <a:ext cx="554143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i="0" u="none" strike="noStrike" cap="none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Решение - Функционал </a:t>
            </a:r>
            <a:endParaRPr sz="16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tserrat "/>
            </a:endParaRPr>
          </a:p>
        </p:txBody>
      </p:sp>
      <p:pic>
        <p:nvPicPr>
          <p:cNvPr id="27" name="Picture 10" descr="изображение вырезки">
            <a:extLst>
              <a:ext uri="{FF2B5EF4-FFF2-40B4-BE49-F238E27FC236}">
                <a16:creationId xmlns:a16="http://schemas.microsoft.com/office/drawing/2014/main" id="{DAA8DE04-B283-4893-8EF8-88210B12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5009690"/>
            <a:ext cx="1605184" cy="19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388E060-23AD-49F1-B9EA-E0FB058F1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1764325" y="5203660"/>
            <a:ext cx="5518449" cy="1119760"/>
          </a:xfrm>
          <a:prstGeom prst="roundRect">
            <a:avLst>
              <a:gd name="adj" fmla="val 10165"/>
            </a:avLst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1EB1213-F9C7-436B-8489-2C125ACC5BE9}"/>
              </a:ext>
            </a:extLst>
          </p:cNvPr>
          <p:cNvSpPr txBox="1"/>
          <p:nvPr/>
        </p:nvSpPr>
        <p:spPr>
          <a:xfrm>
            <a:off x="1854931" y="5200802"/>
            <a:ext cx="5479423" cy="1025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Это современный цифровой формат, который вдохнов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ит</a:t>
            </a:r>
            <a:r>
              <a:rPr lang="ru-RU" sz="1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людей участвовать в культурной жизни - как в старых дружных коллективах!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148110-EC64-4FC3-8744-1CA576D2DB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24" b="96095" l="1956" r="91932">
                        <a14:foregroundMark x1="12714" y1="32308" x2="14914" y2="42485"/>
                        <a14:foregroundMark x1="10758" y1="29941" x2="15648" y2="47929"/>
                        <a14:foregroundMark x1="8068" y1="25444" x2="12469" y2="43905"/>
                        <a14:foregroundMark x1="18826" y1="84142" x2="22494" y2="84142"/>
                        <a14:foregroundMark x1="18093" y1="89467" x2="36675" y2="88994"/>
                        <a14:foregroundMark x1="36675" y1="88994" x2="66748" y2="89586"/>
                        <a14:foregroundMark x1="74083" y1="92071" x2="87042" y2="27574"/>
                        <a14:foregroundMark x1="62103" y1="54556" x2="46699" y2="68521"/>
                        <a14:foregroundMark x1="46699" y1="68521" x2="51589" y2="58462"/>
                        <a14:foregroundMark x1="4645" y1="5207" x2="51589" y2="1420"/>
                        <a14:foregroundMark x1="51589" y1="1420" x2="75795" y2="2012"/>
                        <a14:foregroundMark x1="75795" y1="2012" x2="88020" y2="7574"/>
                        <a14:foregroundMark x1="88020" y1="7574" x2="84841" y2="83314"/>
                        <a14:foregroundMark x1="84841" y1="83314" x2="81174" y2="92071"/>
                        <a14:foregroundMark x1="81174" y1="92071" x2="54768" y2="96450"/>
                        <a14:foregroundMark x1="54768" y1="96450" x2="24939" y2="95030"/>
                        <a14:foregroundMark x1="24939" y1="95030" x2="11736" y2="76686"/>
                        <a14:foregroundMark x1="11736" y1="76686" x2="7090" y2="4615"/>
                        <a14:foregroundMark x1="20538" y1="5207" x2="77995" y2="7456"/>
                        <a14:foregroundMark x1="77995" y1="7456" x2="92910" y2="14083"/>
                        <a14:foregroundMark x1="92910" y1="14083" x2="86797" y2="48757"/>
                        <a14:foregroundMark x1="86797" y1="48757" x2="93154" y2="58817"/>
                        <a14:foregroundMark x1="93154" y1="58817" x2="90709" y2="88994"/>
                        <a14:foregroundMark x1="90709" y1="88994" x2="79951" y2="96923"/>
                        <a14:foregroundMark x1="79951" y1="96923" x2="11247" y2="95976"/>
                        <a14:foregroundMark x1="11247" y1="95976" x2="7242" y2="90842"/>
                        <a14:foregroundMark x1="4093" y1="72054" x2="14181" y2="6391"/>
                        <a14:foregroundMark x1="14181" y1="6391" x2="24694" y2="5562"/>
                        <a14:foregroundMark x1="17115" y1="18935" x2="14914" y2="4497"/>
                        <a14:foregroundMark x1="14914" y1="4497" x2="35208" y2="2722"/>
                        <a14:foregroundMark x1="35208" y1="2722" x2="69438" y2="4142"/>
                        <a14:foregroundMark x1="69438" y1="4142" x2="84108" y2="6746"/>
                        <a14:foregroundMark x1="84108" y1="6746" x2="89487" y2="14320"/>
                        <a14:foregroundMark x1="89487" y1="14320" x2="77751" y2="19172"/>
                        <a14:foregroundMark x1="77751" y1="19172" x2="37408" y2="22012"/>
                        <a14:foregroundMark x1="37408" y1="22012" x2="19315" y2="20355"/>
                        <a14:foregroundMark x1="19315" y1="20355" x2="16626" y2="18817"/>
                        <a14:foregroundMark x1="63325" y1="23432" x2="40831" y2="21775"/>
                        <a14:foregroundMark x1="40831" y1="21775" x2="28606" y2="10296"/>
                        <a14:foregroundMark x1="28606" y1="10296" x2="54279" y2="8876"/>
                        <a14:foregroundMark x1="54279" y1="8876" x2="56235" y2="8876"/>
                        <a14:foregroundMark x1="69927" y1="15858" x2="58924" y2="22604"/>
                        <a14:foregroundMark x1="58924" y1="22604" x2="52323" y2="14911"/>
                        <a14:foregroundMark x1="52323" y1="14911" x2="59169" y2="11953"/>
                        <a14:foregroundMark x1="69438" y1="12544" x2="66993" y2="27219"/>
                        <a14:foregroundMark x1="91932" y1="31479" x2="91932" y2="41302"/>
                        <a14:foregroundMark x1="22494" y1="77870" x2="57457" y2="77278"/>
                        <a14:foregroundMark x1="57457" y1="77278" x2="65281" y2="77396"/>
                        <a14:foregroundMark x1="73594" y1="84497" x2="48411" y2="80947"/>
                        <a14:foregroundMark x1="48411" y1="80947" x2="46944" y2="81775"/>
                        <a14:foregroundMark x1="66015" y1="83432" x2="52078" y2="85444"/>
                        <a14:foregroundMark x1="52078" y1="85444" x2="31051" y2="80828"/>
                        <a14:foregroundMark x1="31051" y1="80828" x2="58680" y2="75266"/>
                        <a14:foregroundMark x1="58680" y1="75266" x2="71149" y2="82130"/>
                        <a14:foregroundMark x1="71149" y1="82130" x2="59413" y2="84852"/>
                        <a14:foregroundMark x1="58680" y1="81775" x2="67237" y2="79527"/>
                        <a14:foregroundMark x1="30562" y1="92544" x2="55257" y2="92544"/>
                        <a14:foregroundMark x1="55257" y1="92544" x2="67482" y2="92426"/>
                        <a14:foregroundMark x1="16137" y1="95503" x2="67971" y2="94438"/>
                        <a14:foregroundMark x1="67971" y1="94438" x2="76773" y2="95858"/>
                        <a14:foregroundMark x1="11980" y1="96095" x2="6234" y2="92336"/>
                        <a14:foregroundMark x1="4094" y1="82642" x2="5868" y2="71124"/>
                        <a14:backgroundMark x1="2200" y1="72071" x2="2689" y2="84852"/>
                        <a14:backgroundMark x1="2959" y1="90208" x2="3178" y2="91479"/>
                        <a14:backgroundMark x1="1711" y1="82959" x2="2789" y2="89222"/>
                        <a14:backgroundMark x1="2689" y1="84615" x2="2445" y2="92308"/>
                        <a14:backgroundMark x1="2689" y1="82604" x2="2200" y2="86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2169" y="846980"/>
            <a:ext cx="2821456" cy="58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0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-19578" y="-11716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208960" y="799776"/>
            <a:ext cx="11774079" cy="5921237"/>
          </a:xfrm>
          <a:prstGeom prst="roundRect">
            <a:avLst>
              <a:gd name="adj" fmla="val 54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sp>
        <p:nvSpPr>
          <p:cNvPr id="21" name="Google Shape;178;p18">
            <a:extLst>
              <a:ext uri="{FF2B5EF4-FFF2-40B4-BE49-F238E27FC236}">
                <a16:creationId xmlns:a16="http://schemas.microsoft.com/office/drawing/2014/main" id="{E4DDA85B-2E79-4F6A-A344-533F88C7074D}"/>
              </a:ext>
            </a:extLst>
          </p:cNvPr>
          <p:cNvSpPr txBox="1"/>
          <p:nvPr/>
        </p:nvSpPr>
        <p:spPr>
          <a:xfrm>
            <a:off x="1272428" y="2601750"/>
            <a:ext cx="5550693" cy="303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На данный момент реализованы: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✓ Описана архитектура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✓ Описана структура данных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✓ Подготовлен документ для разработки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✓ Готов интерактивный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UX-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прототип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→ В работе: бэкенд/агрегация/мэтчинг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-52"/>
              </a:rPr>
              <a:t>(с AI‑помощью и при поддержке научного руководителя)</a:t>
            </a: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Merriweather" panose="00000500000000000000" pitchFamily="2" charset="-52"/>
            </a:endParaRP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Merriweather" panose="00000500000000000000" pitchFamily="2" charset="-52"/>
            </a:endParaRPr>
          </a:p>
        </p:txBody>
      </p:sp>
      <p:sp>
        <p:nvSpPr>
          <p:cNvPr id="23" name="Google Shape;180;p18">
            <a:extLst>
              <a:ext uri="{FF2B5EF4-FFF2-40B4-BE49-F238E27FC236}">
                <a16:creationId xmlns:a16="http://schemas.microsoft.com/office/drawing/2014/main" id="{CA08FE9E-7F62-4B4E-9E01-E86A0A073923}"/>
              </a:ext>
            </a:extLst>
          </p:cNvPr>
          <p:cNvSpPr txBox="1"/>
          <p:nvPr/>
        </p:nvSpPr>
        <p:spPr>
          <a:xfrm>
            <a:off x="1332511" y="1004056"/>
            <a:ext cx="393489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Стадия реализации</a:t>
            </a:r>
            <a:endParaRPr sz="2800" dirty="0">
              <a:solidFill>
                <a:srgbClr val="0070C0"/>
              </a:solidFill>
              <a:latin typeface="Adana script" panose="02000500090000020003" pitchFamily="2" charset="0"/>
            </a:endParaRPr>
          </a:p>
        </p:txBody>
      </p:sp>
      <p:pic>
        <p:nvPicPr>
          <p:cNvPr id="36" name="Picture 4" descr="изображение вырезки">
            <a:extLst>
              <a:ext uri="{FF2B5EF4-FFF2-40B4-BE49-F238E27FC236}">
                <a16:creationId xmlns:a16="http://schemas.microsoft.com/office/drawing/2014/main" id="{05B09E10-EF61-4E69-B838-A0F0B0A5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82" y="-11716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EB6F4B2-5616-4C1B-B218-F2AAD0E8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80" y="5550081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67D9054-4530-477A-8955-E6190B661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96" y="5536363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4B2EC84-21FC-410E-98A3-4D376126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14" y="5545072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DC66E957-9799-453A-81F0-B6088CB2C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69" y="5541571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3B72A52D-5E18-4086-905A-149B0EE7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964" y="5576015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E8FB050D-27F4-466D-857E-A1BBFC36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559" y="5585059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B64674A-5063-44F8-B642-20A2EB238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537" y="5585059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33E40306-D805-4D1B-8517-2FB7AEE5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1863">
            <a:off x="9570576" y="5466487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F09A50E-DE3D-407C-89A9-FE77BE5CE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0663">
            <a:off x="10549651" y="5094926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2FA056A-A49C-4C29-B2C3-E899579C2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1212508" y="2001580"/>
            <a:ext cx="3934892" cy="493058"/>
          </a:xfrm>
          <a:prstGeom prst="roundRect">
            <a:avLst>
              <a:gd name="adj" fmla="val 10165"/>
            </a:avLst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B266AB-5C4E-4D9B-9975-B7CF9A6796C3}"/>
              </a:ext>
            </a:extLst>
          </p:cNvPr>
          <p:cNvSpPr txBox="1"/>
          <p:nvPr/>
        </p:nvSpPr>
        <p:spPr>
          <a:xfrm>
            <a:off x="1972796" y="2059645"/>
            <a:ext cx="4691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MVP </a:t>
            </a:r>
            <a:r>
              <a:rPr lang="ru-RU" sz="18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(1-й запуск)</a:t>
            </a:r>
            <a:endParaRPr lang="ru-RU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61DCA72-FA8C-4EAC-AE5E-8A0D6B83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6859910" y="1769106"/>
            <a:ext cx="4055299" cy="3191905"/>
          </a:xfrm>
          <a:prstGeom prst="roundRect">
            <a:avLst>
              <a:gd name="adj" fmla="val 10165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230BC-CD9C-4124-88FF-F01ABA24F295}"/>
              </a:ext>
            </a:extLst>
          </p:cNvPr>
          <p:cNvSpPr txBox="1"/>
          <p:nvPr/>
        </p:nvSpPr>
        <p:spPr>
          <a:xfrm>
            <a:off x="7065174" y="2036195"/>
            <a:ext cx="37843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Функциональный минимум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M</a:t>
            </a:r>
            <a:r>
              <a:rPr lang="en-US" sz="16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VP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:</a:t>
            </a:r>
          </a:p>
          <a:p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Агрегатор событий (интеграция по API).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Алгоритм подбора попутчиков по интересам.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Базовый чат и профиль пользователя.</a:t>
            </a:r>
          </a:p>
          <a:p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37" name="Google Shape;108;p14">
            <a:extLst>
              <a:ext uri="{FF2B5EF4-FFF2-40B4-BE49-F238E27FC236}">
                <a16:creationId xmlns:a16="http://schemas.microsoft.com/office/drawing/2014/main" id="{51EF7EFE-3F94-4922-8E2B-E7911414EF4A}"/>
              </a:ext>
            </a:extLst>
          </p:cNvPr>
          <p:cNvSpPr txBox="1"/>
          <p:nvPr/>
        </p:nvSpPr>
        <p:spPr>
          <a:xfrm>
            <a:off x="1190108" y="251313"/>
            <a:ext cx="554143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i="0" u="none" strike="noStrike" cap="none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tserrat "/>
                <a:ea typeface="Merriweather"/>
                <a:cs typeface="Merriweather"/>
                <a:sym typeface="Merriweather"/>
              </a:rPr>
              <a:t>Текущая реализация</a:t>
            </a:r>
            <a:endParaRPr sz="16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tserrat 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03A19A66-A713-4F7A-9B84-588E3812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38658" y="3949260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C75578EE-1E81-4F62-BCFC-BA939E27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28847" y="2753791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1963AE2-82E4-4198-8E46-584485E6FD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202773" y="5144504"/>
            <a:ext cx="2054114" cy="20541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9BD64F98-718F-4F42-8A25-39267D2D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38658" y="1629172"/>
            <a:ext cx="945590" cy="9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220090" y="795487"/>
            <a:ext cx="11774079" cy="5921237"/>
          </a:xfrm>
          <a:prstGeom prst="roundRect">
            <a:avLst>
              <a:gd name="adj" fmla="val 5402"/>
            </a:avLst>
          </a:prstGeom>
          <a:solidFill>
            <a:schemeClr val="bg1"/>
          </a:solidFill>
          <a:ln>
            <a:solidFill>
              <a:srgbClr val="2041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442CDF7-4DAB-418C-AF18-17CCF72B2BF5}"/>
              </a:ext>
            </a:extLst>
          </p:cNvPr>
          <p:cNvGrpSpPr/>
          <p:nvPr/>
        </p:nvGrpSpPr>
        <p:grpSpPr>
          <a:xfrm>
            <a:off x="472637" y="3386403"/>
            <a:ext cx="11246726" cy="422147"/>
            <a:chOff x="12032" y="56202"/>
            <a:chExt cx="12179968" cy="491316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83A3A797-5687-4D7A-B394-A1489CE7BA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21"/>
            <a:stretch/>
          </p:blipFill>
          <p:spPr bwMode="auto">
            <a:xfrm>
              <a:off x="12032" y="56202"/>
              <a:ext cx="4373479" cy="49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36A90582-BCC1-4B9B-9671-2ADF941AD8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66" b="-1"/>
            <a:stretch/>
          </p:blipFill>
          <p:spPr bwMode="auto">
            <a:xfrm>
              <a:off x="4385511" y="64946"/>
              <a:ext cx="4373479" cy="482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4D52CD17-60B4-4068-8819-4D3024EC10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65" r="21504"/>
            <a:stretch/>
          </p:blipFill>
          <p:spPr bwMode="auto">
            <a:xfrm>
              <a:off x="8758988" y="64946"/>
              <a:ext cx="3433012" cy="482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pic>
        <p:nvPicPr>
          <p:cNvPr id="43" name="Picture 10" descr="Пин содержит: Russia, russian flag, vector.">
            <a:extLst>
              <a:ext uri="{FF2B5EF4-FFF2-40B4-BE49-F238E27FC236}">
                <a16:creationId xmlns:a16="http://schemas.microsoft.com/office/drawing/2014/main" id="{251F40C3-127C-4501-A519-CDB5A124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183" y="2258249"/>
            <a:ext cx="968398" cy="11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87;p19">
            <a:extLst>
              <a:ext uri="{FF2B5EF4-FFF2-40B4-BE49-F238E27FC236}">
                <a16:creationId xmlns:a16="http://schemas.microsoft.com/office/drawing/2014/main" id="{2218007B-B49D-404A-957D-B58E4A4D8CEF}"/>
              </a:ext>
            </a:extLst>
          </p:cNvPr>
          <p:cNvSpPr txBox="1"/>
          <p:nvPr/>
        </p:nvSpPr>
        <p:spPr>
          <a:xfrm>
            <a:off x="216181" y="3750783"/>
            <a:ext cx="3480435" cy="315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Этап 1: MVP</a:t>
            </a:r>
            <a:endParaRPr sz="1400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46" name="Google Shape;188;p19">
            <a:extLst>
              <a:ext uri="{FF2B5EF4-FFF2-40B4-BE49-F238E27FC236}">
                <a16:creationId xmlns:a16="http://schemas.microsoft.com/office/drawing/2014/main" id="{7F8E86DE-4D20-4411-9284-A42365275470}"/>
              </a:ext>
            </a:extLst>
          </p:cNvPr>
          <p:cNvSpPr txBox="1"/>
          <p:nvPr/>
        </p:nvSpPr>
        <p:spPr>
          <a:xfrm>
            <a:off x="437325" y="4071410"/>
            <a:ext cx="3361871" cy="98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Запуск в 2-3 городах (Москва, </a:t>
            </a: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Санкт-Петербург</a:t>
            </a:r>
            <a:r>
              <a:rPr lang="en-US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). </a:t>
            </a: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Фокус на сервисе мероприятий и функции «Идём вместе»</a:t>
            </a:r>
            <a:endParaRPr sz="1200" dirty="0">
              <a:latin typeface="Montserrat" panose="00000500000000000000" pitchFamily="2" charset="-52"/>
            </a:endParaRPr>
          </a:p>
        </p:txBody>
      </p:sp>
      <p:sp>
        <p:nvSpPr>
          <p:cNvPr id="47" name="Google Shape;189;p19">
            <a:extLst>
              <a:ext uri="{FF2B5EF4-FFF2-40B4-BE49-F238E27FC236}">
                <a16:creationId xmlns:a16="http://schemas.microsoft.com/office/drawing/2014/main" id="{E3801C12-DA06-4351-A11C-EFF3DAA5C4DA}"/>
              </a:ext>
            </a:extLst>
          </p:cNvPr>
          <p:cNvSpPr txBox="1"/>
          <p:nvPr/>
        </p:nvSpPr>
        <p:spPr>
          <a:xfrm>
            <a:off x="4036907" y="1904599"/>
            <a:ext cx="3480435" cy="315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Этап 2: Регионы</a:t>
            </a:r>
            <a:endParaRPr sz="1400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48" name="Google Shape;190;p19">
            <a:extLst>
              <a:ext uri="{FF2B5EF4-FFF2-40B4-BE49-F238E27FC236}">
                <a16:creationId xmlns:a16="http://schemas.microsoft.com/office/drawing/2014/main" id="{9CE29678-0626-49DD-9DE2-7117D85DF267}"/>
              </a:ext>
            </a:extLst>
          </p:cNvPr>
          <p:cNvSpPr txBox="1"/>
          <p:nvPr/>
        </p:nvSpPr>
        <p:spPr>
          <a:xfrm>
            <a:off x="3432586" y="2397763"/>
            <a:ext cx="4797677" cy="73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Расширение на субъекты РФ. Подключение модулей «Обучение» и «Маркетплейс». Партнёрства с музеями.</a:t>
            </a:r>
            <a:endParaRPr sz="1200" dirty="0">
              <a:latin typeface="Montserrat" panose="00000500000000000000" pitchFamily="2" charset="-52"/>
            </a:endParaRPr>
          </a:p>
        </p:txBody>
      </p:sp>
      <p:sp>
        <p:nvSpPr>
          <p:cNvPr id="49" name="Google Shape;191;p19">
            <a:extLst>
              <a:ext uri="{FF2B5EF4-FFF2-40B4-BE49-F238E27FC236}">
                <a16:creationId xmlns:a16="http://schemas.microsoft.com/office/drawing/2014/main" id="{D67C0042-D52C-40B9-A037-78D559AFB064}"/>
              </a:ext>
            </a:extLst>
          </p:cNvPr>
          <p:cNvSpPr txBox="1"/>
          <p:nvPr/>
        </p:nvSpPr>
        <p:spPr>
          <a:xfrm>
            <a:off x="7917965" y="3761656"/>
            <a:ext cx="3480435" cy="315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erriweather"/>
                <a:cs typeface="Merriweather"/>
                <a:sym typeface="Merriweather"/>
              </a:rPr>
              <a:t>Этап 3: Федерация</a:t>
            </a:r>
            <a:endParaRPr sz="1400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50" name="Google Shape;192;p19">
            <a:extLst>
              <a:ext uri="{FF2B5EF4-FFF2-40B4-BE49-F238E27FC236}">
                <a16:creationId xmlns:a16="http://schemas.microsoft.com/office/drawing/2014/main" id="{822023B2-BE49-405F-AAFE-2829B89450EA}"/>
              </a:ext>
            </a:extLst>
          </p:cNvPr>
          <p:cNvSpPr txBox="1"/>
          <p:nvPr/>
        </p:nvSpPr>
        <p:spPr>
          <a:xfrm>
            <a:off x="7550765" y="4172591"/>
            <a:ext cx="4214834" cy="73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Создание единой федеральной сети. Полная интеграция сервисов. Внедрение ИИ-рекомендаций и геймификации.</a:t>
            </a:r>
            <a:endParaRPr sz="1200" dirty="0">
              <a:latin typeface="Montserrat" panose="00000500000000000000" pitchFamily="2" charset="-52"/>
            </a:endParaRPr>
          </a:p>
        </p:txBody>
      </p:sp>
      <p:sp>
        <p:nvSpPr>
          <p:cNvPr id="51" name="Google Shape;193;p19">
            <a:extLst>
              <a:ext uri="{FF2B5EF4-FFF2-40B4-BE49-F238E27FC236}">
                <a16:creationId xmlns:a16="http://schemas.microsoft.com/office/drawing/2014/main" id="{AC26E72C-6B9F-40EF-A67A-42B6C5103EF8}"/>
              </a:ext>
            </a:extLst>
          </p:cNvPr>
          <p:cNvSpPr/>
          <p:nvPr/>
        </p:nvSpPr>
        <p:spPr>
          <a:xfrm>
            <a:off x="1800945" y="3404749"/>
            <a:ext cx="261765" cy="26176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2041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B0F0"/>
              </a:solidFill>
              <a:latin typeface="Montserrat" panose="00000500000000000000" pitchFamily="2" charset="-52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96;p19">
            <a:extLst>
              <a:ext uri="{FF2B5EF4-FFF2-40B4-BE49-F238E27FC236}">
                <a16:creationId xmlns:a16="http://schemas.microsoft.com/office/drawing/2014/main" id="{9AF18D06-5B12-417A-A356-E76DE27B5151}"/>
              </a:ext>
            </a:extLst>
          </p:cNvPr>
          <p:cNvSpPr txBox="1"/>
          <p:nvPr/>
        </p:nvSpPr>
        <p:spPr>
          <a:xfrm>
            <a:off x="1653270" y="949623"/>
            <a:ext cx="107979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Стратегия развития (Дорожная карта)</a:t>
            </a:r>
            <a:endParaRPr sz="3200" dirty="0">
              <a:solidFill>
                <a:srgbClr val="0070C0"/>
              </a:solidFill>
              <a:latin typeface="Adana script" panose="02000500090000020003" pitchFamily="2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DC97889D-5BB2-4DD6-8711-6CA184710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"/>
          <a:stretch/>
        </p:blipFill>
        <p:spPr bwMode="auto">
          <a:xfrm>
            <a:off x="247091" y="5077882"/>
            <a:ext cx="3325765" cy="140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CDC68614-0EBE-4839-8ABF-0ABE54839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4" b="17350"/>
          <a:stretch/>
        </p:blipFill>
        <p:spPr bwMode="auto">
          <a:xfrm>
            <a:off x="4767471" y="3762948"/>
            <a:ext cx="2019305" cy="12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Рукописный ввод 68">
                <a:extLst>
                  <a:ext uri="{FF2B5EF4-FFF2-40B4-BE49-F238E27FC236}">
                    <a16:creationId xmlns:a16="http://schemas.microsoft.com/office/drawing/2014/main" id="{60C90297-9F18-434A-B020-04DD1F3A7F16}"/>
                  </a:ext>
                </a:extLst>
              </p14:cNvPr>
              <p14:cNvContentPartPr/>
              <p14:nvPr/>
            </p14:nvContentPartPr>
            <p14:xfrm>
              <a:off x="10270006" y="2746866"/>
              <a:ext cx="3600" cy="5760"/>
            </p14:xfrm>
          </p:contentPart>
        </mc:Choice>
        <mc:Fallback xmlns="">
          <p:pic>
            <p:nvPicPr>
              <p:cNvPr id="69" name="Рукописный ввод 68">
                <a:extLst>
                  <a:ext uri="{FF2B5EF4-FFF2-40B4-BE49-F238E27FC236}">
                    <a16:creationId xmlns:a16="http://schemas.microsoft.com/office/drawing/2014/main" id="{60C90297-9F18-434A-B020-04DD1F3A7F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65686" y="2742258"/>
                <a:ext cx="12240" cy="14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0" name="Рукописный ввод 69">
                <a:extLst>
                  <a:ext uri="{FF2B5EF4-FFF2-40B4-BE49-F238E27FC236}">
                    <a16:creationId xmlns:a16="http://schemas.microsoft.com/office/drawing/2014/main" id="{2EC7498A-5DD7-46ED-9A73-FA924F7AED09}"/>
                  </a:ext>
                </a:extLst>
              </p14:cNvPr>
              <p14:cNvContentPartPr/>
              <p14:nvPr/>
            </p14:nvContentPartPr>
            <p14:xfrm>
              <a:off x="10264606" y="2743626"/>
              <a:ext cx="360" cy="360"/>
            </p14:xfrm>
          </p:contentPart>
        </mc:Choice>
        <mc:Fallback xmlns="">
          <p:pic>
            <p:nvPicPr>
              <p:cNvPr id="70" name="Рукописный ввод 69">
                <a:extLst>
                  <a:ext uri="{FF2B5EF4-FFF2-40B4-BE49-F238E27FC236}">
                    <a16:creationId xmlns:a16="http://schemas.microsoft.com/office/drawing/2014/main" id="{2EC7498A-5DD7-46ED-9A73-FA924F7AED0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60286" y="273930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Рукописный ввод 70">
                <a:extLst>
                  <a:ext uri="{FF2B5EF4-FFF2-40B4-BE49-F238E27FC236}">
                    <a16:creationId xmlns:a16="http://schemas.microsoft.com/office/drawing/2014/main" id="{0F9BAF62-ED9D-49E6-AF0D-1558AB38A81C}"/>
                  </a:ext>
                </a:extLst>
              </p14:cNvPr>
              <p14:cNvContentPartPr/>
              <p14:nvPr/>
            </p14:nvContentPartPr>
            <p14:xfrm>
              <a:off x="10264606" y="2743626"/>
              <a:ext cx="360" cy="360"/>
            </p14:xfrm>
          </p:contentPart>
        </mc:Choice>
        <mc:Fallback xmlns="">
          <p:pic>
            <p:nvPicPr>
              <p:cNvPr id="71" name="Рукописный ввод 70">
                <a:extLst>
                  <a:ext uri="{FF2B5EF4-FFF2-40B4-BE49-F238E27FC236}">
                    <a16:creationId xmlns:a16="http://schemas.microsoft.com/office/drawing/2014/main" id="{0F9BAF62-ED9D-49E6-AF0D-1558AB38A8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60286" y="273930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2" name="Рукописный ввод 71">
                <a:extLst>
                  <a:ext uri="{FF2B5EF4-FFF2-40B4-BE49-F238E27FC236}">
                    <a16:creationId xmlns:a16="http://schemas.microsoft.com/office/drawing/2014/main" id="{15BA9D87-9D61-49C0-AB1D-78EECCD7F61F}"/>
                  </a:ext>
                </a:extLst>
              </p14:cNvPr>
              <p14:cNvContentPartPr/>
              <p14:nvPr/>
            </p14:nvContentPartPr>
            <p14:xfrm>
              <a:off x="-325154" y="279066"/>
              <a:ext cx="360" cy="360"/>
            </p14:xfrm>
          </p:contentPart>
        </mc:Choice>
        <mc:Fallback xmlns="">
          <p:pic>
            <p:nvPicPr>
              <p:cNvPr id="72" name="Рукописный ввод 71">
                <a:extLst>
                  <a:ext uri="{FF2B5EF4-FFF2-40B4-BE49-F238E27FC236}">
                    <a16:creationId xmlns:a16="http://schemas.microsoft.com/office/drawing/2014/main" id="{15BA9D87-9D61-49C0-AB1D-78EECCD7F6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329474" y="274746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Picture 2">
            <a:extLst>
              <a:ext uri="{FF2B5EF4-FFF2-40B4-BE49-F238E27FC236}">
                <a16:creationId xmlns:a16="http://schemas.microsoft.com/office/drawing/2014/main" id="{8405050A-2DC5-4204-9D1B-122AE1F51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"/>
          <a:stretch/>
        </p:blipFill>
        <p:spPr bwMode="auto">
          <a:xfrm>
            <a:off x="3572856" y="5085781"/>
            <a:ext cx="3325765" cy="140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DA7B520F-5518-4FA2-8B6F-36F8E3DFB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"/>
          <a:stretch/>
        </p:blipFill>
        <p:spPr bwMode="auto">
          <a:xfrm>
            <a:off x="6886509" y="5085781"/>
            <a:ext cx="3325765" cy="140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4636EAEC-D9C9-42FB-B4C8-F40F8B67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20" b="6278"/>
          <a:stretch/>
        </p:blipFill>
        <p:spPr bwMode="auto">
          <a:xfrm>
            <a:off x="10178964" y="5085781"/>
            <a:ext cx="1815205" cy="140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4D31B6DB-2095-49FB-BEF7-3731A598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8" y="1921755"/>
            <a:ext cx="1343528" cy="12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2" name="Рукописный ввод 81">
                <a:extLst>
                  <a:ext uri="{FF2B5EF4-FFF2-40B4-BE49-F238E27FC236}">
                    <a16:creationId xmlns:a16="http://schemas.microsoft.com/office/drawing/2014/main" id="{3EC09F55-D085-4F46-ABB9-12E0A3605EBB}"/>
                  </a:ext>
                </a:extLst>
              </p14:cNvPr>
              <p14:cNvContentPartPr/>
              <p14:nvPr/>
            </p14:nvContentPartPr>
            <p14:xfrm rot="19077884">
              <a:off x="1846530" y="2709639"/>
              <a:ext cx="35640" cy="35640"/>
            </p14:xfrm>
          </p:contentPart>
        </mc:Choice>
        <mc:Fallback xmlns="">
          <p:pic>
            <p:nvPicPr>
              <p:cNvPr id="82" name="Рукописный ввод 81">
                <a:extLst>
                  <a:ext uri="{FF2B5EF4-FFF2-40B4-BE49-F238E27FC236}">
                    <a16:creationId xmlns:a16="http://schemas.microsoft.com/office/drawing/2014/main" id="{3EC09F55-D085-4F46-ABB9-12E0A3605E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9077884">
                <a:off x="1842210" y="2705362"/>
                <a:ext cx="44280" cy="441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3" name="Рукописный ввод 82">
                <a:extLst>
                  <a:ext uri="{FF2B5EF4-FFF2-40B4-BE49-F238E27FC236}">
                    <a16:creationId xmlns:a16="http://schemas.microsoft.com/office/drawing/2014/main" id="{66E8083F-1DAE-424A-AFD5-60C569BBD02D}"/>
                  </a:ext>
                </a:extLst>
              </p14:cNvPr>
              <p14:cNvContentPartPr/>
              <p14:nvPr/>
            </p14:nvContentPartPr>
            <p14:xfrm>
              <a:off x="2200215" y="2388900"/>
              <a:ext cx="45719" cy="360"/>
            </p14:xfrm>
          </p:contentPart>
        </mc:Choice>
        <mc:Fallback xmlns="">
          <p:pic>
            <p:nvPicPr>
              <p:cNvPr id="83" name="Рукописный ввод 82">
                <a:extLst>
                  <a:ext uri="{FF2B5EF4-FFF2-40B4-BE49-F238E27FC236}">
                    <a16:creationId xmlns:a16="http://schemas.microsoft.com/office/drawing/2014/main" id="{66E8083F-1DAE-424A-AFD5-60C569BBD02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95895" y="2384580"/>
                <a:ext cx="54359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4" name="Рукописный ввод 83">
                <a:extLst>
                  <a:ext uri="{FF2B5EF4-FFF2-40B4-BE49-F238E27FC236}">
                    <a16:creationId xmlns:a16="http://schemas.microsoft.com/office/drawing/2014/main" id="{771923BF-D9ED-4E3B-8B9F-91948401CCAC}"/>
                  </a:ext>
                </a:extLst>
              </p14:cNvPr>
              <p14:cNvContentPartPr/>
              <p14:nvPr/>
            </p14:nvContentPartPr>
            <p14:xfrm>
              <a:off x="1580910" y="2388900"/>
              <a:ext cx="64800" cy="360"/>
            </p14:xfrm>
          </p:contentPart>
        </mc:Choice>
        <mc:Fallback xmlns="">
          <p:pic>
            <p:nvPicPr>
              <p:cNvPr id="84" name="Рукописный ввод 83">
                <a:extLst>
                  <a:ext uri="{FF2B5EF4-FFF2-40B4-BE49-F238E27FC236}">
                    <a16:creationId xmlns:a16="http://schemas.microsoft.com/office/drawing/2014/main" id="{771923BF-D9ED-4E3B-8B9F-91948401CCA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76590" y="2384580"/>
                <a:ext cx="7344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5" name="Рукописный ввод 84">
                <a:extLst>
                  <a:ext uri="{FF2B5EF4-FFF2-40B4-BE49-F238E27FC236}">
                    <a16:creationId xmlns:a16="http://schemas.microsoft.com/office/drawing/2014/main" id="{9C9724F8-40C8-402C-BC4C-5C3300AF75C9}"/>
                  </a:ext>
                </a:extLst>
              </p14:cNvPr>
              <p14:cNvContentPartPr/>
              <p14:nvPr/>
            </p14:nvContentPartPr>
            <p14:xfrm>
              <a:off x="1987707" y="1985753"/>
              <a:ext cx="49323" cy="360"/>
            </p14:xfrm>
          </p:contentPart>
        </mc:Choice>
        <mc:Fallback xmlns="">
          <p:pic>
            <p:nvPicPr>
              <p:cNvPr id="85" name="Рукописный ввод 84">
                <a:extLst>
                  <a:ext uri="{FF2B5EF4-FFF2-40B4-BE49-F238E27FC236}">
                    <a16:creationId xmlns:a16="http://schemas.microsoft.com/office/drawing/2014/main" id="{9C9724F8-40C8-402C-BC4C-5C3300AF75C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83418" y="1981433"/>
                <a:ext cx="57901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1" name="Google Shape;193;p19">
            <a:extLst>
              <a:ext uri="{FF2B5EF4-FFF2-40B4-BE49-F238E27FC236}">
                <a16:creationId xmlns:a16="http://schemas.microsoft.com/office/drawing/2014/main" id="{28EAA894-5867-4E5D-B9AD-9040F74AAAA0}"/>
              </a:ext>
            </a:extLst>
          </p:cNvPr>
          <p:cNvSpPr/>
          <p:nvPr/>
        </p:nvSpPr>
        <p:spPr>
          <a:xfrm>
            <a:off x="5703352" y="3404748"/>
            <a:ext cx="261765" cy="26176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2041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193;p19">
            <a:extLst>
              <a:ext uri="{FF2B5EF4-FFF2-40B4-BE49-F238E27FC236}">
                <a16:creationId xmlns:a16="http://schemas.microsoft.com/office/drawing/2014/main" id="{C2DCA8C8-8EE0-4F60-8F2A-D4D8ED63949D}"/>
              </a:ext>
            </a:extLst>
          </p:cNvPr>
          <p:cNvSpPr/>
          <p:nvPr/>
        </p:nvSpPr>
        <p:spPr>
          <a:xfrm>
            <a:off x="9581936" y="3404748"/>
            <a:ext cx="261765" cy="26176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2041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 panose="00000500000000000000" pitchFamily="2" charset="-52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84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BA2B-EBE7-F348-972A-90490BEBF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C0C534-9BE1-3F22-F52A-4E11325D2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40" r="732" b="1941"/>
          <a:stretch>
            <a:fillRect/>
          </a:stretch>
        </p:blipFill>
        <p:spPr>
          <a:xfrm>
            <a:off x="0" y="0"/>
            <a:ext cx="1223115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37E3C4A-3D1B-0F3B-2B92-8857FC914D7D}"/>
              </a:ext>
            </a:extLst>
          </p:cNvPr>
          <p:cNvSpPr/>
          <p:nvPr/>
        </p:nvSpPr>
        <p:spPr>
          <a:xfrm>
            <a:off x="289799" y="818188"/>
            <a:ext cx="11774079" cy="5921237"/>
          </a:xfrm>
          <a:prstGeom prst="roundRect">
            <a:avLst>
              <a:gd name="adj" fmla="val 54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Picture 4" descr="изображение вырезки">
            <a:extLst>
              <a:ext uri="{FF2B5EF4-FFF2-40B4-BE49-F238E27FC236}">
                <a16:creationId xmlns:a16="http://schemas.microsoft.com/office/drawing/2014/main" id="{A6AC5743-8C42-464F-9029-3DD22037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" y="0"/>
            <a:ext cx="135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94C68-595C-A913-6DF3-1B67BFCAC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59" y="159459"/>
            <a:ext cx="1494197" cy="41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DBB75-CF8E-A3B1-F17C-93EBB437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11" y="204664"/>
            <a:ext cx="1139398" cy="37052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E9E714F4-9757-0D99-EC30-30BBD5AB0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14" y="192799"/>
            <a:ext cx="414178" cy="41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0D988-41BD-7AC2-9FB6-CFED33DC5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881" y="118575"/>
            <a:ext cx="791286" cy="542697"/>
          </a:xfrm>
          <a:prstGeom prst="rect">
            <a:avLst/>
          </a:prstGeom>
        </p:spPr>
      </p:pic>
      <p:sp>
        <p:nvSpPr>
          <p:cNvPr id="34" name="Google Shape;202;p20">
            <a:extLst>
              <a:ext uri="{FF2B5EF4-FFF2-40B4-BE49-F238E27FC236}">
                <a16:creationId xmlns:a16="http://schemas.microsoft.com/office/drawing/2014/main" id="{53D21ED1-C581-42DE-87FE-8AF4AB39C1C7}"/>
              </a:ext>
            </a:extLst>
          </p:cNvPr>
          <p:cNvSpPr txBox="1"/>
          <p:nvPr/>
        </p:nvSpPr>
        <p:spPr>
          <a:xfrm>
            <a:off x="1740495" y="2104138"/>
            <a:ext cx="5171293" cy="142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Количественные метрики</a:t>
            </a:r>
            <a:r>
              <a:rPr lang="en-US" sz="1600" b="1" i="0" u="none" strike="noStrike" cap="none" dirty="0">
                <a:solidFill>
                  <a:srgbClr val="0070C0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:</a:t>
            </a:r>
            <a:endParaRPr lang="ru-RU" sz="1600" b="1" i="0" u="none" strike="noStrike" cap="none" dirty="0">
              <a:solidFill>
                <a:srgbClr val="0070C0"/>
              </a:solidFill>
              <a:latin typeface="Montserrat" panose="00000500000000000000" pitchFamily="2" charset="-52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Рост числа пользователей, увеличение посещаемости мероприятий, рост числа </a:t>
            </a:r>
            <a:r>
              <a:rPr lang="ru-RU" sz="1400" b="0" i="0" u="none" strike="noStrike" cap="none" dirty="0" err="1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коллабораций</a:t>
            </a:r>
            <a:r>
              <a:rPr lang="ru-RU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 и увеличение объёма продаж изделий народных промыслов.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35" name="Google Shape;203;p20">
            <a:extLst>
              <a:ext uri="{FF2B5EF4-FFF2-40B4-BE49-F238E27FC236}">
                <a16:creationId xmlns:a16="http://schemas.microsoft.com/office/drawing/2014/main" id="{D90BC5D2-2F84-4FE2-A805-AEA81E5B5152}"/>
              </a:ext>
            </a:extLst>
          </p:cNvPr>
          <p:cNvSpPr txBox="1"/>
          <p:nvPr/>
        </p:nvSpPr>
        <p:spPr>
          <a:xfrm>
            <a:off x="1740495" y="3548265"/>
            <a:ext cx="5304647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70C0"/>
                </a:solidFill>
                <a:latin typeface="Montserrat" panose="00000500000000000000" pitchFamily="2" charset="-52"/>
              </a:rPr>
              <a:t>Качественные:</a:t>
            </a:r>
          </a:p>
          <a:p>
            <a:pPr marR="0" lvl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Сохранение и актуализация культурного наследия через цифровые инструменты.</a:t>
            </a: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Формирование устойчивого и активного творческого комьюнити по всей стране.</a:t>
            </a: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cap="none" dirty="0">
                <a:solidFill>
                  <a:srgbClr val="334155"/>
                </a:solidFill>
                <a:latin typeface="Montserrat" panose="00000500000000000000" pitchFamily="2" charset="-52"/>
                <a:ea typeface="Manrope"/>
                <a:cs typeface="Manrope"/>
                <a:sym typeface="Manrope"/>
              </a:rPr>
              <a:t>Повышение доступности культурной жизни в регионах, снижение барьера «географической изоляции».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38" name="Google Shape;206;p20" descr="image.png">
            <a:extLst>
              <a:ext uri="{FF2B5EF4-FFF2-40B4-BE49-F238E27FC236}">
                <a16:creationId xmlns:a16="http://schemas.microsoft.com/office/drawing/2014/main" id="{2D84F365-A3C8-48DA-8E7A-9282205D57AE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248211" y="2111815"/>
            <a:ext cx="257175" cy="30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07;p20" descr="image.png">
            <a:extLst>
              <a:ext uri="{FF2B5EF4-FFF2-40B4-BE49-F238E27FC236}">
                <a16:creationId xmlns:a16="http://schemas.microsoft.com/office/drawing/2014/main" id="{A04E19DE-EFED-403F-B194-B4F21C0DC56A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262498" y="3663684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10;p20">
            <a:extLst>
              <a:ext uri="{FF2B5EF4-FFF2-40B4-BE49-F238E27FC236}">
                <a16:creationId xmlns:a16="http://schemas.microsoft.com/office/drawing/2014/main" id="{F591AFA0-29BD-4EDE-83AA-4946EEF61601}"/>
              </a:ext>
            </a:extLst>
          </p:cNvPr>
          <p:cNvSpPr txBox="1"/>
          <p:nvPr/>
        </p:nvSpPr>
        <p:spPr>
          <a:xfrm>
            <a:off x="1086056" y="951946"/>
            <a:ext cx="61648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0070C0"/>
                </a:solidFill>
                <a:latin typeface="Adana script" panose="02000500090000020003" pitchFamily="2" charset="0"/>
                <a:ea typeface="Merriweather"/>
                <a:cs typeface="Merriweather"/>
                <a:sym typeface="Merriweather"/>
              </a:rPr>
              <a:t>Ожидаемые результаты</a:t>
            </a:r>
            <a:endParaRPr sz="3600" dirty="0">
              <a:solidFill>
                <a:srgbClr val="0070C0"/>
              </a:solidFill>
              <a:latin typeface="Adana script" panose="02000500090000020003" pitchFamily="2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DEEF18D-8D19-467E-9487-E7568A7755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4235" y="1754964"/>
            <a:ext cx="4104814" cy="4652122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C2925C31-3F5C-4524-A0AD-1055F0EF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35" y="1411236"/>
            <a:ext cx="737083" cy="7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105705B8-918D-4645-B045-FBE97898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00" y="981242"/>
            <a:ext cx="737083" cy="7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D4344156-CF74-434D-9CDF-41BB50C5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87826" y="1313117"/>
            <a:ext cx="737083" cy="7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0E1336-C593-47BC-81B8-2082ECB528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993">
            <a:off x="-218894" y="5024393"/>
            <a:ext cx="2000281" cy="200028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719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для стипендиальной программы [Режим совместимости]" id="{53A90CAE-B0FB-4D8E-B51A-50627653144D}" vid="{6BEACD90-474E-4BA1-A60D-EA6830F4AE7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для стипендиальной программы (1) (2)</Template>
  <TotalTime>5586</TotalTime>
  <Words>920</Words>
  <Application>Microsoft Office PowerPoint</Application>
  <PresentationFormat>Широкоэкранный</PresentationFormat>
  <Paragraphs>165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Adana script</vt:lpstr>
      <vt:lpstr>Arial</vt:lpstr>
      <vt:lpstr>Calibri</vt:lpstr>
      <vt:lpstr>Calibri Light</vt:lpstr>
      <vt:lpstr>Manrope</vt:lpstr>
      <vt:lpstr>Merriweather</vt:lpstr>
      <vt:lpstr>Montserrat</vt:lpstr>
      <vt:lpstr>Montserrat 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Екименко</dc:creator>
  <cp:lastModifiedBy>Aleksandra Ekimenko</cp:lastModifiedBy>
  <cp:revision>55</cp:revision>
  <dcterms:created xsi:type="dcterms:W3CDTF">2025-12-01T09:32:47Z</dcterms:created>
  <dcterms:modified xsi:type="dcterms:W3CDTF">2026-04-28T10:12:59Z</dcterms:modified>
</cp:coreProperties>
</file>