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1" r:id="rId4"/>
    <p:sldId id="263" r:id="rId5"/>
    <p:sldId id="267" r:id="rId6"/>
    <p:sldId id="257" r:id="rId7"/>
    <p:sldId id="265" r:id="rId8"/>
    <p:sldId id="273" r:id="rId9"/>
    <p:sldId id="266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4" autoAdjust="0"/>
  </p:normalViewPr>
  <p:slideViewPr>
    <p:cSldViewPr>
      <p:cViewPr>
        <p:scale>
          <a:sx n="82" d="100"/>
          <a:sy n="82" d="100"/>
        </p:scale>
        <p:origin x="-1474" y="-36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1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4725144"/>
            <a:ext cx="6768752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6093296"/>
            <a:ext cx="6400800" cy="8885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88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31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77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31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95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62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5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73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7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00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75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9448" y="116632"/>
            <a:ext cx="61310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83965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13659-4D80-4017-86FD-D86DD0C79DEA}" type="datetimeFigureOut">
              <a:rPr lang="ru-RU" smtClean="0"/>
              <a:t>19.10.2024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5832-07E3-4FA2-98EA-4CB4DC75C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2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725145"/>
            <a:ext cx="6984776" cy="792088"/>
          </a:xfrm>
        </p:spPr>
        <p:txBody>
          <a:bodyPr/>
          <a:lstStyle/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Еданосцы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5373216"/>
            <a:ext cx="6984776" cy="1224136"/>
          </a:xfrm>
        </p:spPr>
        <p:txBody>
          <a:bodyPr>
            <a:normAutofit fontScale="47500" lnSpcReduction="20000"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Федеральное государственное автономное образовательное учреждение высшего образования «Самарский национальный исследовательский университет имени академика С.П. Королева»</a:t>
            </a: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Инициативная разработка</a:t>
            </a:r>
          </a:p>
        </p:txBody>
      </p:sp>
    </p:spTree>
    <p:extLst>
      <p:ext uri="{BB962C8B-B14F-4D97-AF65-F5344CB8AC3E}">
        <p14:creationId xmlns:p14="http://schemas.microsoft.com/office/powerpoint/2010/main" val="422111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6F41D5-1313-F89A-F69C-5B746DA29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124035"/>
            <a:ext cx="6454552" cy="115212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ПОЛЬЗОВАТЕЛЬ И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790583-3171-CBED-5EE5-EAEA9B694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5" y="1988840"/>
            <a:ext cx="5328592" cy="46085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Нашей целевой аудиторией являются люди-интроверты, которым сложно находиться в социуме. Они хотят посещать рестораны и кафе, но не могут, так как вынуждены взаимодействовать с </a:t>
            </a:r>
            <a:r>
              <a:rPr lang="ru-RU" sz="20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хостесом</a:t>
            </a:r>
            <a:r>
              <a:rPr lang="ru-RU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официантами. Несмотря на то, что уже существуют рестораны быстрого приготовления и кафе, где внедрены роботы, в данных местах им все равно приходится взаимодействовать с людьми, поэтому им крайне сложно, некомфортно находится в таких местах, а порой и вовсе они стараются не посещать их, а пользуются услугой доставки.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B9C23E7-A8F5-0945-BCBA-401717E192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149080"/>
            <a:ext cx="2268505" cy="22685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45642C3-91D4-9741-A4F9-8E1CC9C5F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020" y="1861676"/>
            <a:ext cx="2268505" cy="226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2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7431C35-C6A6-49B6-AD61-ECD4639DE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520" y="1608682"/>
            <a:ext cx="5544616" cy="5229200"/>
          </a:xfrm>
          <a:effectLst>
            <a:glow rad="127000">
              <a:schemeClr val="tx1"/>
            </a:glow>
          </a:effectLst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 сегодняшний день выявленная нами проблема хорошо решается в зарубежных странах: в США, Японии, Южной Корее. В России эта проблема решается косвенно и только в крупных городах. В Москве в таких заведениях как «Теремок» и «</a:t>
            </a:r>
            <a:r>
              <a:rPr lang="ru-RU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Кофемания</a:t>
            </a:r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 есть робот-кассир, который способен только принимать заказы, но не выносить их. А в Санкт-Петербурге наоборот — в «</a:t>
            </a:r>
            <a:r>
              <a:rPr lang="ru-RU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Бургерной</a:t>
            </a:r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 и «Пироговой» используются роботы для доставки блюд к столам. Мы же предлагаем объединить эти функции в один робот, который будет принимать заказы, доставлять их до столиков и рассчитывать гостей. </a:t>
            </a:r>
          </a:p>
          <a:p>
            <a:pPr algn="just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4427779-E284-6D46-8443-1ACAB2CE53FF}"/>
              </a:ext>
            </a:extLst>
          </p:cNvPr>
          <p:cNvSpPr txBox="1"/>
          <p:nvPr/>
        </p:nvSpPr>
        <p:spPr>
          <a:xfrm>
            <a:off x="2231740" y="273818"/>
            <a:ext cx="6912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ПРОБЛЕМА РЕШАЕТСЯ СЕЙЧАС?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66D5629-51FA-4F4B-9488-86299E0DC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1772816"/>
            <a:ext cx="2664296" cy="474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1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4427779-E284-6D46-8443-1ACAB2CE53FF}"/>
              </a:ext>
            </a:extLst>
          </p:cNvPr>
          <p:cNvSpPr txBox="1"/>
          <p:nvPr/>
        </p:nvSpPr>
        <p:spPr>
          <a:xfrm>
            <a:off x="2555776" y="179069"/>
            <a:ext cx="633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СТАТИСТИСТИЧЕСКИЕ ДАННЫЕ ПО ИСПОЛЬЗОВАНИЮ РОБОТОВ В РЕСТОРАННОЙ СФЕРЕ В РАЗНЫХ СТРАНАХ МИРА (В %)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1F2EA3-6E54-1A91-140E-C9F3A89E5261}"/>
              </a:ext>
            </a:extLst>
          </p:cNvPr>
          <p:cNvSpPr txBox="1"/>
          <p:nvPr/>
        </p:nvSpPr>
        <p:spPr>
          <a:xfrm>
            <a:off x="3534310" y="30719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DACB0E2-4747-8243-A471-F85924381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77" y="1844824"/>
            <a:ext cx="7684045" cy="452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06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53C03F-9642-805B-B83D-5867F90A6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3F89A7-19AD-E08F-F457-DBC3D0DC6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904" y="363020"/>
            <a:ext cx="4104456" cy="6292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ADF856-96E4-4549-8AF6-C345F9A369CC}"/>
              </a:ext>
            </a:extLst>
          </p:cNvPr>
          <p:cNvSpPr txBox="1"/>
          <p:nvPr/>
        </p:nvSpPr>
        <p:spPr>
          <a:xfrm>
            <a:off x="313226" y="1779686"/>
            <a:ext cx="533889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такой категории населения как интроверты, которым сложно взаимодействовать и </a:t>
            </a:r>
            <a:r>
              <a:rPr lang="ru-RU" sz="16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коммуницировать</a:t>
            </a:r>
            <a:r>
              <a:rPr lang="ru-RU" sz="1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 другими людьми, мы предлагаем посещать рестораны, столовые и иные виды заведений, где обслуживать будет робот-официант. С помощью него люди, которым трудно или неловко общаться с другими людьми, будут чувствовать себя комфортно. В отличие от обычных официантов, наш продукт лучше тем, что сможет создать такие условия, при которых люди, которые не могли посещать заведения для питания из-за неудобств, смогут посещать их. Так, каждый человек будет доволен, а также в отличие от традиционных решений, таких как привлечение дополнительного персонала, наш робот-официант может работать без перерывов, не требует зарплаты и минимизирует ошибки в заказах. Это решение также улучшает клиентский опыт, создавая элемент новизны и удобства в процессе обслуживания.</a:t>
            </a:r>
            <a:endParaRPr lang="ru-RU" sz="16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23BE886-0DEA-7F42-8E34-E06A8FBD0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867" y="1916832"/>
            <a:ext cx="2956511" cy="441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4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 flipV="1">
            <a:off x="2368550" y="2057400"/>
            <a:ext cx="381000" cy="3810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2292350" y="4724400"/>
            <a:ext cx="457200" cy="3048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2749550" y="2057400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2749550" y="5029200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2673350" y="2819400"/>
            <a:ext cx="6858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2749550" y="3581400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V="1">
            <a:off x="2673350" y="4267200"/>
            <a:ext cx="6858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04800" y="2205038"/>
            <a:ext cx="2673350" cy="2671762"/>
            <a:chOff x="140" y="1419"/>
            <a:chExt cx="1684" cy="1683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gray">
            <a:xfrm>
              <a:off x="140" y="1419"/>
              <a:ext cx="1684" cy="1683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gray">
            <a:xfrm>
              <a:off x="251" y="1528"/>
              <a:ext cx="1461" cy="1463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54118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gray">
            <a:xfrm>
              <a:off x="258" y="1536"/>
              <a:ext cx="1461" cy="1462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63529"/>
                    <a:invGamma/>
                  </a:schemeClr>
                </a:gs>
                <a:gs pos="100000">
                  <a:schemeClr val="folHlink">
                    <a:alpha val="0"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gray">
            <a:xfrm>
              <a:off x="323" y="1602"/>
              <a:ext cx="1317" cy="131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gray">
            <a:xfrm>
              <a:off x="344" y="1623"/>
              <a:ext cx="1276" cy="127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gray">
            <a:xfrm>
              <a:off x="360" y="1630"/>
              <a:ext cx="1246" cy="124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 dirty="0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gray">
            <a:xfrm>
              <a:off x="374" y="1642"/>
              <a:ext cx="1184" cy="116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gray">
            <a:xfrm rot="16200000">
              <a:off x="197" y="1875"/>
              <a:ext cx="1049" cy="75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r>
                <a:rPr lang="ru-RU" dirty="0"/>
                <a:t>АКТУАЛЬНОСТЬ</a:t>
              </a:r>
            </a:p>
          </p:txBody>
        </p:sp>
      </p:grpSp>
      <p:sp>
        <p:nvSpPr>
          <p:cNvPr id="21" name="AutoShape 20"/>
          <p:cNvSpPr>
            <a:spLocks noChangeArrowheads="1"/>
          </p:cNvSpPr>
          <p:nvPr/>
        </p:nvSpPr>
        <p:spPr bwMode="gray">
          <a:xfrm>
            <a:off x="3352800" y="182880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Привлечение клиентов</a:t>
            </a:r>
            <a:endParaRPr lang="ru-RU" dirty="0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gray">
          <a:xfrm>
            <a:off x="3352800" y="257810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Повышение производительности</a:t>
            </a:r>
            <a:endParaRPr lang="ru-RU" dirty="0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gray">
          <a:xfrm>
            <a:off x="3349625" y="332105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 Стабильное качество обслуживания</a:t>
            </a:r>
            <a:endParaRPr lang="ru-RU" dirty="0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gray">
          <a:xfrm>
            <a:off x="3263900" y="1946275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gray">
          <a:xfrm>
            <a:off x="3276600" y="2711450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gray">
          <a:xfrm>
            <a:off x="3276600" y="3467100"/>
            <a:ext cx="228600" cy="2286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AutoShape 29"/>
          <p:cNvSpPr>
            <a:spLocks noChangeArrowheads="1"/>
          </p:cNvSpPr>
          <p:nvPr/>
        </p:nvSpPr>
        <p:spPr bwMode="gray">
          <a:xfrm>
            <a:off x="3352800" y="4052888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4. С</a:t>
            </a:r>
            <a:r>
              <a:rPr lang="ru-RU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нижение затрат на персонал</a:t>
            </a:r>
            <a:endParaRPr lang="ru-RU" dirty="0"/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gray">
          <a:xfrm>
            <a:off x="3263900" y="4191000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AutoShape 32"/>
          <p:cNvSpPr>
            <a:spLocks noChangeArrowheads="1"/>
          </p:cNvSpPr>
          <p:nvPr/>
        </p:nvSpPr>
        <p:spPr bwMode="gray">
          <a:xfrm>
            <a:off x="3352800" y="4841875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4756150" y="4918075"/>
            <a:ext cx="29822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 Безопасность и гигиена</a:t>
            </a:r>
            <a:endParaRPr lang="en-US" dirty="0"/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gray">
          <a:xfrm>
            <a:off x="3276600" y="4975225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1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316676-4742-480E-BAAD-E10210FC8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904" y="363020"/>
            <a:ext cx="4104456" cy="6292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73794BA-FC8E-409E-A332-DEFEA6530529}"/>
              </a:ext>
            </a:extLst>
          </p:cNvPr>
          <p:cNvSpPr txBox="1"/>
          <p:nvPr/>
        </p:nvSpPr>
        <p:spPr>
          <a:xfrm>
            <a:off x="467544" y="1807318"/>
            <a:ext cx="8136904" cy="4687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1) Привлечение клиентов.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Использование роботов-официантов может стать оригинальной «фишкой» ресторана, привлекающей клиентов, особенно тех, кто интересуется технологиями. Это может повысить лояльность клиентов и увеличить поток посетителей, ведь существуют </a:t>
            </a:r>
            <a:r>
              <a:rPr lang="ru-RU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интроверты</a:t>
            </a:r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для которых важно отсутствие взаимодействия с людьми. </a:t>
            </a:r>
          </a:p>
          <a:p>
            <a:pPr algn="just"/>
            <a:endParaRPr lang="ru-RU" sz="1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2) Повышение производительности. Роботы способны работать без перерывов, обеспечивая непрерывное обслуживание в течение всего дня. Это особенно полезно в пиковые часы, когда требуется высокая скорость выполнения заказов.</a:t>
            </a:r>
          </a:p>
          <a:p>
            <a:pPr algn="just"/>
            <a:endParaRPr lang="ru-RU" sz="1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3) Стабильное качество обслуживания. Роботы выполняют задачи по заранее заданному алгоритму, что позволяет избежать ошибок, связанных с человеческим фактором, например, забывчивости или недочетов при обслуживании</a:t>
            </a:r>
          </a:p>
        </p:txBody>
      </p:sp>
    </p:spTree>
    <p:extLst>
      <p:ext uri="{BB962C8B-B14F-4D97-AF65-F5344CB8AC3E}">
        <p14:creationId xmlns:p14="http://schemas.microsoft.com/office/powerpoint/2010/main" val="137148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316676-4742-480E-BAAD-E10210FC8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904" y="363020"/>
            <a:ext cx="4104456" cy="6292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73794BA-FC8E-409E-A332-DEFEA6530529}"/>
              </a:ext>
            </a:extLst>
          </p:cNvPr>
          <p:cNvSpPr txBox="1"/>
          <p:nvPr/>
        </p:nvSpPr>
        <p:spPr>
          <a:xfrm>
            <a:off x="467544" y="1807318"/>
            <a:ext cx="813690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endParaRPr lang="ru-RU" sz="1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96130B8-A077-42B6-A15F-8D5359071C6C}"/>
              </a:ext>
            </a:extLst>
          </p:cNvPr>
          <p:cNvSpPr txBox="1"/>
          <p:nvPr/>
        </p:nvSpPr>
        <p:spPr>
          <a:xfrm>
            <a:off x="611560" y="2060848"/>
            <a:ext cx="75608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4) снижение затрат на персонал 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Роботы не требуют оплаты заработной платы, отпусков или социальных гарантий. Их внедрение может сократить расходы на содержание большого штата сотрудников, особенно в условиях роста минимальных заработных плат и нехватки рабочей силы. Так, около 15-20% ресторанов отмечают снижение затрат на персонал благодаря внедрению робототехники. </a:t>
            </a:r>
          </a:p>
          <a:p>
            <a:pPr algn="just"/>
            <a:endParaRPr lang="ru-RU" sz="1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5) Безопасность и гигиена. Роботы могут помочь снизить риск распространения инфекций, так как они минимизируют необходимость личного контакта между сотрудниками и клиентами. Это актуально в условиях эпидемий и повышенных требований к санитарным нормам.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37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2838F8-542B-4424-9EE8-8997138BD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50372899"/>
              </p:ext>
            </p:extLst>
          </p:nvPr>
        </p:nvGraphicFramePr>
        <p:xfrm>
          <a:off x="10404648" y="1124744"/>
          <a:ext cx="106838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23768"/>
                <a:gridCol w="219780"/>
                <a:gridCol w="208280"/>
                <a:gridCol w="208280"/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2248"/>
            <a:ext cx="1944216" cy="24676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723" y="1629467"/>
            <a:ext cx="2055196" cy="26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29467"/>
            <a:ext cx="2039311" cy="263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724" y="4172589"/>
            <a:ext cx="2016224" cy="2587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159933"/>
            <a:ext cx="2016225" cy="254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949" y="4172589"/>
            <a:ext cx="2016224" cy="257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195736" y="1844824"/>
            <a:ext cx="108012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Сергей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68144" y="1844824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Яна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7675" y="1809637"/>
            <a:ext cx="985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Надя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16324" y="4360992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Ангелина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02018" y="4259686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Вера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07675" y="4263686"/>
            <a:ext cx="1129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Даша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40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82a1eb4b3445f4778d5a0fecf13c9db99abbd50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611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Еданосцы</vt:lpstr>
      <vt:lpstr>ПОЛЬЗОВАТЕЛЬ И ПРОБЛЕМА</vt:lpstr>
      <vt:lpstr>Презентация PowerPoint</vt:lpstr>
      <vt:lpstr>Презентация PowerPoint</vt:lpstr>
      <vt:lpstr>решение</vt:lpstr>
      <vt:lpstr>АКТУАЛЬНОСТЬ</vt:lpstr>
      <vt:lpstr>актуальность</vt:lpstr>
      <vt:lpstr>актуальность</vt:lpstr>
      <vt:lpstr>КОМАНДА</vt:lpstr>
    </vt:vector>
  </TitlesOfParts>
  <Company>http://presentation-creation.ru</Company>
  <LinksUpToDate>false</LinksUpToDate>
  <SharedDoc>false</SharedDoc>
  <HyperlinkBase>http://presentation-creation.ru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"Андроид"</dc:title>
  <dc:creator>obstinate</dc:creator>
  <cp:keywords>шаблон презентации, тема презентации</cp:keywords>
  <dc:description>Шаблон презентации с сайта http://presentation-creation.ru</dc:description>
  <cp:lastModifiedBy>Пользователь</cp:lastModifiedBy>
  <cp:revision>28</cp:revision>
  <dcterms:created xsi:type="dcterms:W3CDTF">2017-12-25T08:18:45Z</dcterms:created>
  <dcterms:modified xsi:type="dcterms:W3CDTF">2024-10-19T12:23:38Z</dcterms:modified>
</cp:coreProperties>
</file>