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0" r:id="rId2"/>
  </p:sldMasterIdLst>
  <p:sldIdLst>
    <p:sldId id="257" r:id="rId3"/>
    <p:sldId id="268" r:id="rId4"/>
    <p:sldId id="260" r:id="rId5"/>
    <p:sldId id="262" r:id="rId6"/>
    <p:sldId id="259" r:id="rId7"/>
    <p:sldId id="263" r:id="rId8"/>
    <p:sldId id="265" r:id="rId9"/>
    <p:sldId id="273" r:id="rId10"/>
    <p:sldId id="270" r:id="rId11"/>
    <p:sldId id="272" r:id="rId12"/>
    <p:sldId id="274" r:id="rId13"/>
    <p:sldId id="275" r:id="rId14"/>
    <p:sldId id="258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8E8"/>
    <a:srgbClr val="F6F6F6"/>
    <a:srgbClr val="FAFAFA"/>
    <a:srgbClr val="CE9B49"/>
    <a:srgbClr val="1F7051"/>
    <a:srgbClr val="185F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75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806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6481" y="2181600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6481" y="4661275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81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464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167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299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930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377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693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167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078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927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028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12267448" cy="68580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862" y="2166347"/>
            <a:ext cx="4487684" cy="192229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37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862" y="4241459"/>
            <a:ext cx="4487684" cy="16558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chemeClr val="bg1"/>
                </a:solidFill>
              </a:defRPr>
            </a:lvl1pPr>
            <a:lvl2pPr marL="277109" indent="0" algn="ctr">
              <a:buNone/>
              <a:defRPr sz="1212"/>
            </a:lvl2pPr>
            <a:lvl3pPr marL="554218" indent="0" algn="ctr">
              <a:buNone/>
              <a:defRPr sz="1091"/>
            </a:lvl3pPr>
            <a:lvl4pPr marL="831327" indent="0" algn="ctr">
              <a:buNone/>
              <a:defRPr sz="970"/>
            </a:lvl4pPr>
            <a:lvl5pPr marL="1108436" indent="0" algn="ctr">
              <a:buNone/>
              <a:defRPr sz="970"/>
            </a:lvl5pPr>
            <a:lvl6pPr marL="1385545" indent="0" algn="ctr">
              <a:buNone/>
              <a:defRPr sz="970"/>
            </a:lvl6pPr>
            <a:lvl7pPr marL="1662654" indent="0" algn="ctr">
              <a:buNone/>
              <a:defRPr sz="970"/>
            </a:lvl7pPr>
            <a:lvl8pPr marL="1939762" indent="0" algn="ctr">
              <a:buNone/>
              <a:defRPr sz="970"/>
            </a:lvl8pPr>
            <a:lvl9pPr marL="2216871" indent="0" algn="ctr">
              <a:buNone/>
              <a:defRPr sz="97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5339" y="6287463"/>
            <a:ext cx="2230643" cy="3223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849">
                <a:solidFill>
                  <a:srgbClr val="20D7C0"/>
                </a:solidFill>
              </a:defRPr>
            </a:lvl1pPr>
            <a:lvl2pPr>
              <a:defRPr sz="849">
                <a:solidFill>
                  <a:schemeClr val="bg1"/>
                </a:solidFill>
              </a:defRPr>
            </a:lvl2pPr>
            <a:lvl3pPr>
              <a:defRPr sz="849">
                <a:solidFill>
                  <a:schemeClr val="bg1"/>
                </a:solidFill>
              </a:defRPr>
            </a:lvl3pPr>
            <a:lvl4pPr>
              <a:defRPr sz="849">
                <a:solidFill>
                  <a:schemeClr val="bg1"/>
                </a:solidFill>
              </a:defRPr>
            </a:lvl4pPr>
            <a:lvl5pPr>
              <a:defRPr sz="849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8539" y="439690"/>
            <a:ext cx="3294653" cy="11972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89755" y="277694"/>
            <a:ext cx="3885662" cy="34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38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14717" y="343593"/>
            <a:ext cx="6579802" cy="7061621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590" y="2166347"/>
            <a:ext cx="4487684" cy="192229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3637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590" y="4389120"/>
            <a:ext cx="4487684" cy="150815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455">
                <a:solidFill>
                  <a:schemeClr val="bg1"/>
                </a:solidFill>
              </a:defRPr>
            </a:lvl1pPr>
            <a:lvl2pPr marL="277109" indent="0" algn="ctr">
              <a:buNone/>
              <a:defRPr sz="1212"/>
            </a:lvl2pPr>
            <a:lvl3pPr marL="554218" indent="0" algn="ctr">
              <a:buNone/>
              <a:defRPr sz="1091"/>
            </a:lvl3pPr>
            <a:lvl4pPr marL="831327" indent="0" algn="ctr">
              <a:buNone/>
              <a:defRPr sz="970"/>
            </a:lvl4pPr>
            <a:lvl5pPr marL="1108436" indent="0" algn="ctr">
              <a:buNone/>
              <a:defRPr sz="970"/>
            </a:lvl5pPr>
            <a:lvl6pPr marL="1385545" indent="0" algn="ctr">
              <a:buNone/>
              <a:defRPr sz="970"/>
            </a:lvl6pPr>
            <a:lvl7pPr marL="1662654" indent="0" algn="ctr">
              <a:buNone/>
              <a:defRPr sz="970"/>
            </a:lvl7pPr>
            <a:lvl8pPr marL="1939762" indent="0" algn="ctr">
              <a:buNone/>
              <a:defRPr sz="970"/>
            </a:lvl8pPr>
            <a:lvl9pPr marL="2216871" indent="0" algn="ctr">
              <a:buNone/>
              <a:defRPr sz="97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2068" y="6287463"/>
            <a:ext cx="2230643" cy="3223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849">
                <a:solidFill>
                  <a:srgbClr val="20D7C0"/>
                </a:solidFill>
              </a:defRPr>
            </a:lvl1pPr>
            <a:lvl2pPr>
              <a:defRPr sz="849">
                <a:solidFill>
                  <a:schemeClr val="bg1"/>
                </a:solidFill>
              </a:defRPr>
            </a:lvl2pPr>
            <a:lvl3pPr>
              <a:defRPr sz="849">
                <a:solidFill>
                  <a:schemeClr val="bg1"/>
                </a:solidFill>
              </a:defRPr>
            </a:lvl3pPr>
            <a:lvl4pPr>
              <a:defRPr sz="849">
                <a:solidFill>
                  <a:schemeClr val="bg1"/>
                </a:solidFill>
              </a:defRPr>
            </a:lvl4pPr>
            <a:lvl5pPr>
              <a:defRPr sz="849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862" y="448794"/>
            <a:ext cx="3294653" cy="11972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89755" y="439690"/>
            <a:ext cx="3885662" cy="34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471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8916621" y="6521037"/>
            <a:ext cx="280416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7" y="1099286"/>
            <a:ext cx="5332556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5102" y="1099286"/>
            <a:ext cx="5362015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61206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8916621" y="6521037"/>
            <a:ext cx="280416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1047810"/>
            <a:ext cx="5907497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11173510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70934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6329" y="2027113"/>
            <a:ext cx="4979698" cy="55217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329" y="1376378"/>
            <a:ext cx="4979698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36329" y="2717097"/>
            <a:ext cx="4979698" cy="345928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6187394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7848288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5245873" y="-1487251"/>
            <a:ext cx="8920128" cy="8345251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11178264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8916621" y="6521037"/>
            <a:ext cx="280416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6326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1773973" y="2604059"/>
            <a:ext cx="6351441" cy="5942108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8916621" y="6521037"/>
            <a:ext cx="280416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1087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443495" y="136749"/>
            <a:ext cx="9918881" cy="9474562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83678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443495" y="136749"/>
            <a:ext cx="9918881" cy="9474562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517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2979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2517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22848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423310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22848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03179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303641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03179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83511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183972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83511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33367289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1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6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CE76F-88F4-440D-8654-C236FBFD6409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BB98F-1614-4B47-A14A-9B07E879E6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4811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142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C668A-1F73-4BC2-8E6A-5AB26077D17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96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883349" y="6521037"/>
            <a:ext cx="2804160" cy="239981"/>
          </a:xfrm>
          <a:prstGeom prst="rect">
            <a:avLst/>
          </a:prstGeom>
        </p:spPr>
        <p:txBody>
          <a:bodyPr/>
          <a:lstStyle>
            <a:lvl1pPr algn="r">
              <a:defRPr sz="727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686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54218" rtl="0" eaLnBrk="1" latinLnBrk="0" hangingPunct="1">
        <a:lnSpc>
          <a:spcPct val="90000"/>
        </a:lnSpc>
        <a:spcBef>
          <a:spcPct val="0"/>
        </a:spcBef>
        <a:buNone/>
        <a:defRPr sz="2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554" indent="-138554" algn="l" defTabSz="554218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1pPr>
      <a:lvl2pPr marL="415663" indent="-138554" algn="l" defTabSz="554218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2772" indent="-138554" algn="l" defTabSz="554218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2" kern="1200">
          <a:solidFill>
            <a:schemeClr val="tx1"/>
          </a:solidFill>
          <a:latin typeface="+mn-lt"/>
          <a:ea typeface="+mn-ea"/>
          <a:cs typeface="+mn-cs"/>
        </a:defRPr>
      </a:lvl3pPr>
      <a:lvl4pPr marL="969881" indent="-138554" algn="l" defTabSz="554218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1" kern="1200">
          <a:solidFill>
            <a:schemeClr val="tx1"/>
          </a:solidFill>
          <a:latin typeface="+mn-lt"/>
          <a:ea typeface="+mn-ea"/>
          <a:cs typeface="+mn-cs"/>
        </a:defRPr>
      </a:lvl4pPr>
      <a:lvl5pPr marL="1246990" indent="-138554" algn="l" defTabSz="554218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1" kern="1200">
          <a:solidFill>
            <a:schemeClr val="tx1"/>
          </a:solidFill>
          <a:latin typeface="+mn-lt"/>
          <a:ea typeface="+mn-ea"/>
          <a:cs typeface="+mn-cs"/>
        </a:defRPr>
      </a:lvl5pPr>
      <a:lvl6pPr marL="1524099" indent="-138554" algn="l" defTabSz="554218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1" kern="1200">
          <a:solidFill>
            <a:schemeClr val="tx1"/>
          </a:solidFill>
          <a:latin typeface="+mn-lt"/>
          <a:ea typeface="+mn-ea"/>
          <a:cs typeface="+mn-cs"/>
        </a:defRPr>
      </a:lvl6pPr>
      <a:lvl7pPr marL="1801208" indent="-138554" algn="l" defTabSz="554218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1" kern="1200">
          <a:solidFill>
            <a:schemeClr val="tx1"/>
          </a:solidFill>
          <a:latin typeface="+mn-lt"/>
          <a:ea typeface="+mn-ea"/>
          <a:cs typeface="+mn-cs"/>
        </a:defRPr>
      </a:lvl7pPr>
      <a:lvl8pPr marL="2078317" indent="-138554" algn="l" defTabSz="554218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1" kern="1200">
          <a:solidFill>
            <a:schemeClr val="tx1"/>
          </a:solidFill>
          <a:latin typeface="+mn-lt"/>
          <a:ea typeface="+mn-ea"/>
          <a:cs typeface="+mn-cs"/>
        </a:defRPr>
      </a:lvl8pPr>
      <a:lvl9pPr marL="2355426" indent="-138554" algn="l" defTabSz="554218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54218" rtl="0" eaLnBrk="1" latinLnBrk="0" hangingPunct="1">
        <a:defRPr sz="1091" kern="1200">
          <a:solidFill>
            <a:schemeClr val="tx1"/>
          </a:solidFill>
          <a:latin typeface="+mn-lt"/>
          <a:ea typeface="+mn-ea"/>
          <a:cs typeface="+mn-cs"/>
        </a:defRPr>
      </a:lvl1pPr>
      <a:lvl2pPr marL="277109" algn="l" defTabSz="554218" rtl="0" eaLnBrk="1" latinLnBrk="0" hangingPunct="1">
        <a:defRPr sz="1091" kern="1200">
          <a:solidFill>
            <a:schemeClr val="tx1"/>
          </a:solidFill>
          <a:latin typeface="+mn-lt"/>
          <a:ea typeface="+mn-ea"/>
          <a:cs typeface="+mn-cs"/>
        </a:defRPr>
      </a:lvl2pPr>
      <a:lvl3pPr marL="554218" algn="l" defTabSz="554218" rtl="0" eaLnBrk="1" latinLnBrk="0" hangingPunct="1">
        <a:defRPr sz="1091" kern="1200">
          <a:solidFill>
            <a:schemeClr val="tx1"/>
          </a:solidFill>
          <a:latin typeface="+mn-lt"/>
          <a:ea typeface="+mn-ea"/>
          <a:cs typeface="+mn-cs"/>
        </a:defRPr>
      </a:lvl3pPr>
      <a:lvl4pPr marL="831327" algn="l" defTabSz="554218" rtl="0" eaLnBrk="1" latinLnBrk="0" hangingPunct="1">
        <a:defRPr sz="1091" kern="1200">
          <a:solidFill>
            <a:schemeClr val="tx1"/>
          </a:solidFill>
          <a:latin typeface="+mn-lt"/>
          <a:ea typeface="+mn-ea"/>
          <a:cs typeface="+mn-cs"/>
        </a:defRPr>
      </a:lvl4pPr>
      <a:lvl5pPr marL="1108436" algn="l" defTabSz="554218" rtl="0" eaLnBrk="1" latinLnBrk="0" hangingPunct="1">
        <a:defRPr sz="1091" kern="1200">
          <a:solidFill>
            <a:schemeClr val="tx1"/>
          </a:solidFill>
          <a:latin typeface="+mn-lt"/>
          <a:ea typeface="+mn-ea"/>
          <a:cs typeface="+mn-cs"/>
        </a:defRPr>
      </a:lvl5pPr>
      <a:lvl6pPr marL="1385545" algn="l" defTabSz="554218" rtl="0" eaLnBrk="1" latinLnBrk="0" hangingPunct="1">
        <a:defRPr sz="1091" kern="1200">
          <a:solidFill>
            <a:schemeClr val="tx1"/>
          </a:solidFill>
          <a:latin typeface="+mn-lt"/>
          <a:ea typeface="+mn-ea"/>
          <a:cs typeface="+mn-cs"/>
        </a:defRPr>
      </a:lvl6pPr>
      <a:lvl7pPr marL="1662654" algn="l" defTabSz="554218" rtl="0" eaLnBrk="1" latinLnBrk="0" hangingPunct="1">
        <a:defRPr sz="1091" kern="1200">
          <a:solidFill>
            <a:schemeClr val="tx1"/>
          </a:solidFill>
          <a:latin typeface="+mn-lt"/>
          <a:ea typeface="+mn-ea"/>
          <a:cs typeface="+mn-cs"/>
        </a:defRPr>
      </a:lvl7pPr>
      <a:lvl8pPr marL="1939762" algn="l" defTabSz="554218" rtl="0" eaLnBrk="1" latinLnBrk="0" hangingPunct="1">
        <a:defRPr sz="1091" kern="1200">
          <a:solidFill>
            <a:schemeClr val="tx1"/>
          </a:solidFill>
          <a:latin typeface="+mn-lt"/>
          <a:ea typeface="+mn-ea"/>
          <a:cs typeface="+mn-cs"/>
        </a:defRPr>
      </a:lvl8pPr>
      <a:lvl9pPr marL="2216871" algn="l" defTabSz="554218" rtl="0" eaLnBrk="1" latinLnBrk="0" hangingPunct="1">
        <a:defRPr sz="10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7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6.png"/><Relationship Id="rId7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6.png"/><Relationship Id="rId7" Type="http://schemas.openxmlformats.org/officeDocument/2006/relationships/image" Target="../media/image19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9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hyperlink" Target="https://ediite.ru/" TargetMode="External"/><Relationship Id="rId7" Type="http://schemas.openxmlformats.org/officeDocument/2006/relationships/image" Target="../media/image34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3.png"/><Relationship Id="rId11" Type="http://schemas.openxmlformats.org/officeDocument/2006/relationships/image" Target="../media/image21.png"/><Relationship Id="rId5" Type="http://schemas.openxmlformats.org/officeDocument/2006/relationships/image" Target="../media/image32.jpeg"/><Relationship Id="rId10" Type="http://schemas.openxmlformats.org/officeDocument/2006/relationships/image" Target="../media/image20.png"/><Relationship Id="rId4" Type="http://schemas.openxmlformats.org/officeDocument/2006/relationships/hyperlink" Target="https://motivnt.ru/" TargetMode="External"/><Relationship Id="rId9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0" y="0"/>
            <a:ext cx="12192000" cy="6858000"/>
            <a:chOff x="-2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-2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72399" y="158244"/>
              <a:ext cx="1843703" cy="815798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724" y="313606"/>
              <a:ext cx="2067572" cy="818184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53"/>
            <a:stretch/>
          </p:blipFill>
          <p:spPr>
            <a:xfrm>
              <a:off x="10302843" y="0"/>
              <a:ext cx="1889155" cy="6858000"/>
            </a:xfrm>
            <a:prstGeom prst="rect">
              <a:avLst/>
            </a:prstGeom>
          </p:spPr>
        </p:pic>
      </p:grp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811673" y="1636037"/>
            <a:ext cx="9037886" cy="2082095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БЕСПИЛОТНАЯ СИСТЕМА УПРАВЛЕНИЯ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ГРУППОЙ БЕСПИЛОТНЫХ АППАРАТОВ МНОГОЦЕЛЕВОГО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НАЗНАЧЕНИЯ</a:t>
            </a:r>
            <a:b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(РОЙ ДРОНОВ)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98107" y="1131790"/>
            <a:ext cx="10106627" cy="238029"/>
            <a:chOff x="843196" y="2012949"/>
            <a:chExt cx="9459645" cy="217922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3196" y="2030818"/>
              <a:ext cx="9459645" cy="200053"/>
            </a:xfrm>
            <a:prstGeom prst="rect">
              <a:avLst/>
            </a:prstGeom>
          </p:spPr>
        </p:pic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3196" y="2012949"/>
              <a:ext cx="9459645" cy="200053"/>
            </a:xfrm>
            <a:prstGeom prst="rect">
              <a:avLst/>
            </a:prstGeom>
          </p:spPr>
        </p:pic>
      </p:grpSp>
      <p:pic>
        <p:nvPicPr>
          <p:cNvPr id="15" name="Picture 14" descr="https://overclockers.ru/st/legacy/blog/396911/331881_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52" y="3915676"/>
            <a:ext cx="2832059" cy="1579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3752" y="3902153"/>
            <a:ext cx="2381338" cy="1593033"/>
          </a:xfrm>
          <a:prstGeom prst="rect">
            <a:avLst/>
          </a:prstGeom>
        </p:spPr>
      </p:pic>
      <p:pic>
        <p:nvPicPr>
          <p:cNvPr id="19" name="Picture 8" descr="https://new-science.ru/wp-content/uploads/2022/05/58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308" y="3915676"/>
            <a:ext cx="2832059" cy="159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6575" y="5848490"/>
            <a:ext cx="44325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Автор идеи: 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Чундышко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Вячеслав Юрьевич </a:t>
            </a:r>
          </a:p>
          <a:p>
            <a:pPr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доц., к.т.н., зав. кафедрой информационной безопасности и прикладной информатики ФГБОУ ВО «МГТУ»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014421" y="5848490"/>
            <a:ext cx="44325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Лидер команды: 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Репенко Ярослав Сергеевич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студент 2 курса направления Прикладная информатика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13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Группа 25"/>
          <p:cNvGrpSpPr/>
          <p:nvPr/>
        </p:nvGrpSpPr>
        <p:grpSpPr>
          <a:xfrm>
            <a:off x="284428" y="193970"/>
            <a:ext cx="11588125" cy="399643"/>
            <a:chOff x="293481" y="193970"/>
            <a:chExt cx="11588125" cy="399643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293481" y="279477"/>
              <a:ext cx="9459646" cy="228628"/>
              <a:chOff x="1893681" y="2125676"/>
              <a:chExt cx="9459646" cy="228628"/>
            </a:xfrm>
          </p:grpSpPr>
          <p:pic>
            <p:nvPicPr>
              <p:cNvPr id="8" name="Рисунок 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flipH="1">
                <a:off x="1893681" y="2154251"/>
                <a:ext cx="9459645" cy="200053"/>
              </a:xfrm>
              <a:prstGeom prst="rect">
                <a:avLst/>
              </a:prstGeom>
            </p:spPr>
          </p:pic>
          <p:pic>
            <p:nvPicPr>
              <p:cNvPr id="9" name="Рисунок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flipH="1">
                <a:off x="1893682" y="2125676"/>
                <a:ext cx="9459645" cy="200053"/>
              </a:xfrm>
              <a:prstGeom prst="rect">
                <a:avLst/>
              </a:prstGeom>
            </p:spPr>
          </p:pic>
        </p:grp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8341" y="193970"/>
              <a:ext cx="1009907" cy="399643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82006" y="193991"/>
              <a:ext cx="399600" cy="399600"/>
            </a:xfrm>
            <a:prstGeom prst="rect">
              <a:avLst/>
            </a:prstGeom>
          </p:spPr>
        </p:pic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1037"/>
          </a:xfrm>
        </p:spPr>
        <p:txBody>
          <a:bodyPr/>
          <a:lstStyle/>
          <a:p>
            <a:r>
              <a:rPr lang="ru-RU" dirty="0" smtClean="0"/>
              <a:t>АКТУАЛЬНОСТЬ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74171" y="1185265"/>
            <a:ext cx="868244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</a:rPr>
              <a:t>НАБЛЮДАЕТСЯ РОСТ РЫНКА БЕСПИЛОТНЫХ СИСТЕМ </a:t>
            </a:r>
          </a:p>
          <a:p>
            <a:r>
              <a:rPr lang="ru-RU" sz="1600" dirty="0"/>
              <a:t>по полученной от участников рынка информации, 2022 год </a:t>
            </a:r>
            <a:r>
              <a:rPr lang="ru-RU" sz="1600" dirty="0" smtClean="0"/>
              <a:t>завершился </a:t>
            </a:r>
            <a:r>
              <a:rPr lang="ru-RU" sz="1600" dirty="0"/>
              <a:t>со следующими сводными показателями:</a:t>
            </a:r>
          </a:p>
          <a:p>
            <a:endParaRPr lang="ru-RU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FF0000"/>
                </a:solidFill>
              </a:rPr>
              <a:t>+ 12%</a:t>
            </a:r>
            <a:r>
              <a:rPr lang="ru-RU" sz="1600" dirty="0"/>
              <a:t> средний рост объемов оказанных услуг с применением БАС;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FF0000"/>
                </a:solidFill>
              </a:rPr>
              <a:t>+ 20% </a:t>
            </a:r>
            <a:r>
              <a:rPr lang="ru-RU" sz="1600" dirty="0"/>
              <a:t>средний рост количества произведенных БАС гражданского назначения;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FF0000"/>
                </a:solidFill>
              </a:rPr>
              <a:t>+ 200% средний рост количества произведенных БАС специального назначения;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FF0000"/>
                </a:solidFill>
              </a:rPr>
              <a:t>+ 27% </a:t>
            </a:r>
            <a:r>
              <a:rPr lang="ru-RU" sz="1600" dirty="0"/>
              <a:t>средний рост численности работников предприятий индустрии БАС.</a:t>
            </a:r>
          </a:p>
          <a:p>
            <a:endParaRPr lang="ru-RU" sz="1600" dirty="0" smtClean="0"/>
          </a:p>
          <a:p>
            <a:r>
              <a:rPr lang="ru-RU" sz="1600" dirty="0">
                <a:solidFill>
                  <a:srgbClr val="FF0000"/>
                </a:solidFill>
              </a:rPr>
              <a:t>По оценкам </a:t>
            </a:r>
            <a:r>
              <a:rPr lang="ru-RU" sz="1600" dirty="0" err="1">
                <a:solidFill>
                  <a:srgbClr val="FF0000"/>
                </a:solidFill>
              </a:rPr>
              <a:t>Drone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Industry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Insight</a:t>
            </a:r>
            <a:r>
              <a:rPr lang="ru-RU" sz="1600" dirty="0"/>
              <a:t>, объем мирового рынка беспилотных авиационных систем (БАС) для применения в коммерческом секторе будет расти в среднем </a:t>
            </a:r>
            <a:r>
              <a:rPr lang="ru-RU" sz="1600" dirty="0">
                <a:solidFill>
                  <a:srgbClr val="FF0000"/>
                </a:solidFill>
              </a:rPr>
              <a:t>на 9,4% в год — с $26,3 млрд в 2021 году до $41,3 млрд в 2026-м.</a:t>
            </a:r>
            <a:r>
              <a:rPr lang="ru-RU" sz="1600" dirty="0"/>
              <a:t> </a:t>
            </a:r>
            <a:endParaRPr lang="ru-RU" sz="1600" dirty="0" smtClean="0"/>
          </a:p>
          <a:p>
            <a:r>
              <a:rPr lang="ru-RU" sz="1600" dirty="0" smtClean="0"/>
              <a:t>При </a:t>
            </a:r>
            <a:r>
              <a:rPr lang="ru-RU" sz="1600" dirty="0"/>
              <a:t>этом </a:t>
            </a:r>
            <a:r>
              <a:rPr lang="ru-RU" sz="1600" dirty="0">
                <a:solidFill>
                  <a:srgbClr val="FF0000"/>
                </a:solidFill>
              </a:rPr>
              <a:t>агентство </a:t>
            </a:r>
            <a:r>
              <a:rPr lang="ru-RU" sz="1600" dirty="0" err="1">
                <a:solidFill>
                  <a:srgbClr val="FF0000"/>
                </a:solidFill>
              </a:rPr>
              <a:t>Grand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View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Research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/>
              <a:t>прогнозирует рост объема </a:t>
            </a:r>
            <a:r>
              <a:rPr lang="ru-RU" sz="1600" dirty="0">
                <a:solidFill>
                  <a:srgbClr val="FF0000"/>
                </a:solidFill>
              </a:rPr>
              <a:t>всех сегментов глобального рынка </a:t>
            </a:r>
            <a:r>
              <a:rPr lang="ru-RU" sz="1600" dirty="0" err="1">
                <a:solidFill>
                  <a:srgbClr val="FF0000"/>
                </a:solidFill>
              </a:rPr>
              <a:t>дронов</a:t>
            </a:r>
            <a:r>
              <a:rPr lang="ru-RU" sz="1600" dirty="0"/>
              <a:t> к 2025 году до </a:t>
            </a:r>
            <a:r>
              <a:rPr lang="ru-RU" sz="1600" dirty="0">
                <a:solidFill>
                  <a:srgbClr val="FF0000"/>
                </a:solidFill>
              </a:rPr>
              <a:t>$84 млрд</a:t>
            </a:r>
            <a:r>
              <a:rPr lang="ru-RU" sz="1600" dirty="0"/>
              <a:t>, а </a:t>
            </a:r>
            <a:r>
              <a:rPr lang="ru-RU" sz="1600" dirty="0" err="1"/>
              <a:t>Huawei</a:t>
            </a:r>
            <a:r>
              <a:rPr lang="ru-RU" sz="1600" dirty="0"/>
              <a:t> — </a:t>
            </a:r>
            <a:r>
              <a:rPr lang="ru-RU" sz="1600" dirty="0">
                <a:solidFill>
                  <a:srgbClr val="FF0000"/>
                </a:solidFill>
              </a:rPr>
              <a:t>до $200 млрд к 2027 году</a:t>
            </a:r>
            <a:r>
              <a:rPr lang="ru-RU" sz="1600" dirty="0"/>
              <a:t>. На российский рынок </a:t>
            </a:r>
            <a:r>
              <a:rPr lang="ru-RU" sz="1600" dirty="0" err="1"/>
              <a:t>дронов</a:t>
            </a:r>
            <a:r>
              <a:rPr lang="ru-RU" sz="1600" dirty="0"/>
              <a:t>, согласно исследованию </a:t>
            </a:r>
            <a:r>
              <a:rPr lang="ru-RU" sz="1600" dirty="0" err="1"/>
              <a:t>Huawei</a:t>
            </a:r>
            <a:r>
              <a:rPr lang="ru-RU" sz="1600" dirty="0"/>
              <a:t>, приходится </a:t>
            </a:r>
            <a:r>
              <a:rPr lang="ru-RU" sz="2800" b="1" dirty="0">
                <a:solidFill>
                  <a:srgbClr val="FF0000"/>
                </a:solidFill>
              </a:rPr>
              <a:t>4%</a:t>
            </a:r>
            <a:r>
              <a:rPr lang="ru-RU" sz="1600" dirty="0"/>
              <a:t> от мирового.</a:t>
            </a:r>
          </a:p>
          <a:p>
            <a:endParaRPr lang="ru-RU" sz="1600" dirty="0"/>
          </a:p>
          <a:p>
            <a:endParaRPr lang="ru-RU" sz="1600" dirty="0" smtClean="0"/>
          </a:p>
          <a:p>
            <a:r>
              <a:rPr lang="ru-RU" sz="1600" dirty="0" smtClean="0">
                <a:solidFill>
                  <a:srgbClr val="FF0000"/>
                </a:solidFill>
              </a:rPr>
              <a:t>Перспективным </a:t>
            </a:r>
            <a:r>
              <a:rPr lang="ru-RU" sz="1600" dirty="0">
                <a:solidFill>
                  <a:srgbClr val="FF0000"/>
                </a:solidFill>
              </a:rPr>
              <a:t>направлением использования </a:t>
            </a:r>
            <a:r>
              <a:rPr lang="ru-RU" sz="1600" dirty="0" err="1">
                <a:solidFill>
                  <a:srgbClr val="FF0000"/>
                </a:solidFill>
              </a:rPr>
              <a:t>дронов</a:t>
            </a:r>
            <a:r>
              <a:rPr lang="ru-RU" sz="1600" dirty="0">
                <a:solidFill>
                  <a:srgbClr val="FF0000"/>
                </a:solidFill>
              </a:rPr>
              <a:t> является их объединение в </a:t>
            </a:r>
            <a:r>
              <a:rPr lang="ru-RU" sz="1600" dirty="0" smtClean="0">
                <a:solidFill>
                  <a:srgbClr val="FF0000"/>
                </a:solidFill>
              </a:rPr>
              <a:t>группы – РОЙ. </a:t>
            </a:r>
          </a:p>
          <a:p>
            <a:r>
              <a:rPr lang="ru-RU" sz="1600" dirty="0" smtClean="0"/>
              <a:t>Назначение разное от ведения мониторинга состояния различных объектов, до обработки полей (орошение различными веществами), а так же и военное применение (рой сопровождения, рой разведки местности, рой защиты)</a:t>
            </a:r>
            <a:endParaRPr lang="ru-RU" sz="1600" dirty="0"/>
          </a:p>
        </p:txBody>
      </p:sp>
      <p:pic>
        <p:nvPicPr>
          <p:cNvPr id="35" name="Picture 14" descr="https://overclockers.ru/st/legacy/blog/396911/331881_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0974" y="844655"/>
            <a:ext cx="2832059" cy="1579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40494" y="2675207"/>
            <a:ext cx="2832059" cy="1894550"/>
          </a:xfrm>
          <a:prstGeom prst="rect">
            <a:avLst/>
          </a:prstGeom>
        </p:spPr>
      </p:pic>
      <p:pic>
        <p:nvPicPr>
          <p:cNvPr id="36" name="Picture 8" descr="https://new-science.ru/wp-content/uploads/2022/05/5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0973" y="5039877"/>
            <a:ext cx="2832059" cy="159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35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Группа 25"/>
          <p:cNvGrpSpPr/>
          <p:nvPr/>
        </p:nvGrpSpPr>
        <p:grpSpPr>
          <a:xfrm>
            <a:off x="284428" y="193970"/>
            <a:ext cx="11588125" cy="399643"/>
            <a:chOff x="293481" y="193970"/>
            <a:chExt cx="11588125" cy="399643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293481" y="279477"/>
              <a:ext cx="9459646" cy="228628"/>
              <a:chOff x="1893681" y="2125676"/>
              <a:chExt cx="9459646" cy="228628"/>
            </a:xfrm>
          </p:grpSpPr>
          <p:pic>
            <p:nvPicPr>
              <p:cNvPr id="8" name="Рисунок 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flipH="1">
                <a:off x="1893681" y="2154251"/>
                <a:ext cx="9459645" cy="200053"/>
              </a:xfrm>
              <a:prstGeom prst="rect">
                <a:avLst/>
              </a:prstGeom>
            </p:spPr>
          </p:pic>
          <p:pic>
            <p:nvPicPr>
              <p:cNvPr id="9" name="Рисунок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flipH="1">
                <a:off x="1893682" y="2125676"/>
                <a:ext cx="9459645" cy="200053"/>
              </a:xfrm>
              <a:prstGeom prst="rect">
                <a:avLst/>
              </a:prstGeom>
            </p:spPr>
          </p:pic>
        </p:grp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8341" y="193970"/>
              <a:ext cx="1009907" cy="399643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82006" y="193991"/>
              <a:ext cx="399600" cy="399600"/>
            </a:xfrm>
            <a:prstGeom prst="rect">
              <a:avLst/>
            </a:prstGeom>
          </p:spPr>
        </p:pic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284428" y="751970"/>
            <a:ext cx="2563275" cy="385132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84428" y="1645920"/>
            <a:ext cx="645573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latin typeface="+mj-lt"/>
              </a:rPr>
              <a:t>	Рост числа беспилотных аппаратов ведет к росту числа операторов БПА это привело к появлению  проблемных задач:</a:t>
            </a:r>
          </a:p>
          <a:p>
            <a:pPr algn="just"/>
            <a:r>
              <a:rPr lang="ru-RU" sz="3200" b="1" dirty="0" smtClean="0">
                <a:latin typeface="+mj-lt"/>
              </a:rPr>
              <a:t>1. Проблема перехода от управления </a:t>
            </a:r>
            <a:r>
              <a:rPr lang="ru-RU" sz="3200" b="1" dirty="0" smtClean="0">
                <a:solidFill>
                  <a:srgbClr val="FF0000"/>
                </a:solidFill>
                <a:latin typeface="+mj-lt"/>
              </a:rPr>
              <a:t>один к одному</a:t>
            </a:r>
            <a:r>
              <a:rPr lang="ru-RU" sz="3200" b="1" dirty="0" smtClean="0">
                <a:latin typeface="+mj-lt"/>
              </a:rPr>
              <a:t> к управлению </a:t>
            </a:r>
            <a:r>
              <a:rPr lang="ru-RU" sz="3200" b="1" dirty="0" smtClean="0">
                <a:solidFill>
                  <a:srgbClr val="FF0000"/>
                </a:solidFill>
                <a:latin typeface="+mj-lt"/>
              </a:rPr>
              <a:t>один ко многим</a:t>
            </a:r>
          </a:p>
          <a:p>
            <a:pPr algn="just"/>
            <a:r>
              <a:rPr lang="ru-RU" sz="3200" b="1" dirty="0" smtClean="0">
                <a:latin typeface="+mj-lt"/>
              </a:rPr>
              <a:t>2. Проблема </a:t>
            </a:r>
            <a:r>
              <a:rPr lang="ru-RU" sz="3200" b="1" dirty="0" smtClean="0">
                <a:solidFill>
                  <a:srgbClr val="FF0000"/>
                </a:solidFill>
                <a:latin typeface="+mj-lt"/>
              </a:rPr>
              <a:t>автоматизации управления группой БПА </a:t>
            </a:r>
            <a:endParaRPr lang="ru-RU" sz="3200" b="1" dirty="0">
              <a:solidFill>
                <a:srgbClr val="FF0000"/>
              </a:solidFill>
              <a:latin typeface="+mj-lt"/>
            </a:endParaRPr>
          </a:p>
          <a:p>
            <a:pPr algn="just"/>
            <a:r>
              <a:rPr lang="ru-RU" sz="3200" b="1" dirty="0" smtClean="0">
                <a:latin typeface="+mj-lt"/>
              </a:rPr>
              <a:t> </a:t>
            </a:r>
            <a:endParaRPr lang="ru-RU" sz="3200" b="1" dirty="0">
              <a:latin typeface="+mj-lt"/>
            </a:endParaRPr>
          </a:p>
        </p:txBody>
      </p:sp>
      <p:pic>
        <p:nvPicPr>
          <p:cNvPr id="23" name="Picture 6" descr="https://i.ytimg.com/vi/4nQfygmR13k/maxresdefaul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748" y="780545"/>
            <a:ext cx="4395006" cy="2472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66874" y="3553751"/>
            <a:ext cx="2587367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304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Группа 25"/>
          <p:cNvGrpSpPr/>
          <p:nvPr/>
        </p:nvGrpSpPr>
        <p:grpSpPr>
          <a:xfrm>
            <a:off x="284428" y="193970"/>
            <a:ext cx="11588125" cy="399643"/>
            <a:chOff x="293481" y="193970"/>
            <a:chExt cx="11588125" cy="399643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293481" y="279477"/>
              <a:ext cx="9459646" cy="228628"/>
              <a:chOff x="1893681" y="2125676"/>
              <a:chExt cx="9459646" cy="228628"/>
            </a:xfrm>
          </p:grpSpPr>
          <p:pic>
            <p:nvPicPr>
              <p:cNvPr id="8" name="Рисунок 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flipH="1">
                <a:off x="1893681" y="2154251"/>
                <a:ext cx="9459645" cy="200053"/>
              </a:xfrm>
              <a:prstGeom prst="rect">
                <a:avLst/>
              </a:prstGeom>
            </p:spPr>
          </p:pic>
          <p:pic>
            <p:nvPicPr>
              <p:cNvPr id="9" name="Рисунок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flipH="1">
                <a:off x="1893682" y="2125676"/>
                <a:ext cx="9459645" cy="200053"/>
              </a:xfrm>
              <a:prstGeom prst="rect">
                <a:avLst/>
              </a:prstGeom>
            </p:spPr>
          </p:pic>
        </p:grp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8341" y="193970"/>
              <a:ext cx="1009907" cy="399643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82006" y="193991"/>
              <a:ext cx="399600" cy="399600"/>
            </a:xfrm>
            <a:prstGeom prst="rect">
              <a:avLst/>
            </a:prstGeom>
          </p:spPr>
        </p:pic>
      </p:grp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38641" y="408650"/>
            <a:ext cx="10515600" cy="63537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Решение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447617" y="904711"/>
            <a:ext cx="8424936" cy="5721106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8200144" y="3241441"/>
            <a:ext cx="3384376" cy="3312368"/>
          </a:xfrm>
          <a:prstGeom prst="ellipse">
            <a:avLst/>
          </a:prstGeom>
          <a:solidFill>
            <a:srgbClr val="0070C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Интеллектуальная система автономного контроля и управления </a:t>
            </a:r>
            <a:r>
              <a:rPr lang="ru-RU" b="1" dirty="0" smtClean="0"/>
              <a:t>группой БВС</a:t>
            </a:r>
            <a:endParaRPr lang="ru-RU" b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8776208" y="1028960"/>
            <a:ext cx="2880320" cy="1636417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Модуль </a:t>
            </a:r>
            <a:r>
              <a:rPr lang="ru-RU" b="1" dirty="0" err="1" smtClean="0">
                <a:solidFill>
                  <a:srgbClr val="FF0000"/>
                </a:solidFill>
              </a:rPr>
              <a:t>нейросинаптического</a:t>
            </a:r>
            <a:r>
              <a:rPr lang="ru-RU" b="1" dirty="0" smtClean="0">
                <a:solidFill>
                  <a:srgbClr val="FF0000"/>
                </a:solidFill>
              </a:rPr>
              <a:t> ядра </a:t>
            </a:r>
            <a:r>
              <a:rPr lang="ru-RU" b="1" dirty="0" err="1">
                <a:solidFill>
                  <a:srgbClr val="FF0000"/>
                </a:solidFill>
              </a:rPr>
              <a:t>Neuro</a:t>
            </a:r>
            <a:r>
              <a:rPr lang="ru-RU" b="1" dirty="0">
                <a:solidFill>
                  <a:srgbClr val="FF0000"/>
                </a:solidFill>
              </a:rPr>
              <a:t> - F1.0 </a:t>
            </a:r>
            <a:r>
              <a:rPr lang="ru-RU" sz="1600" dirty="0">
                <a:solidFill>
                  <a:srgbClr val="002060"/>
                </a:solidFill>
              </a:rPr>
              <a:t>на базе процессора Алтай производства ООО "Мотив НТ"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663640" y="1028960"/>
            <a:ext cx="3672408" cy="1636417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Распределенная </a:t>
            </a:r>
            <a:r>
              <a:rPr lang="ru-RU" b="1" dirty="0" err="1" smtClean="0">
                <a:solidFill>
                  <a:srgbClr val="FF0000"/>
                </a:solidFill>
              </a:rPr>
              <a:t>нейросеть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для обработки </a:t>
            </a:r>
            <a:r>
              <a:rPr lang="ru-RU" dirty="0">
                <a:solidFill>
                  <a:srgbClr val="002060"/>
                </a:solidFill>
              </a:rPr>
              <a:t>входных сигналов каждой единицы </a:t>
            </a:r>
            <a:r>
              <a:rPr lang="ru-RU" dirty="0" smtClean="0">
                <a:solidFill>
                  <a:srgbClr val="002060"/>
                </a:solidFill>
              </a:rPr>
              <a:t>группы БПЛА </a:t>
            </a:r>
            <a:r>
              <a:rPr lang="ru-RU" dirty="0">
                <a:solidFill>
                  <a:srgbClr val="002060"/>
                </a:solidFill>
              </a:rPr>
              <a:t>и принятия решения в реальном времени целой группой БПЛА.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3655295" y="4105537"/>
            <a:ext cx="3672408" cy="2304256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Алгоритмы </a:t>
            </a:r>
            <a:r>
              <a:rPr lang="ru-RU" b="1" dirty="0">
                <a:solidFill>
                  <a:srgbClr val="FF0000"/>
                </a:solidFill>
              </a:rPr>
              <a:t>и </a:t>
            </a:r>
            <a:r>
              <a:rPr lang="ru-RU" b="1" dirty="0" smtClean="0">
                <a:solidFill>
                  <a:srgbClr val="FF0000"/>
                </a:solidFill>
              </a:rPr>
              <a:t>сценарии </a:t>
            </a:r>
            <a:r>
              <a:rPr lang="ru-RU" dirty="0">
                <a:solidFill>
                  <a:srgbClr val="002060"/>
                </a:solidFill>
              </a:rPr>
              <a:t>автономного взаимодействия единиц группы (роя) в зависимости от поставленной задачи </a:t>
            </a:r>
            <a:r>
              <a:rPr lang="ru-RU" dirty="0"/>
              <a:t>(</a:t>
            </a:r>
            <a:r>
              <a:rPr lang="ru-RU" b="1" dirty="0">
                <a:solidFill>
                  <a:srgbClr val="FF0000"/>
                </a:solidFill>
              </a:rPr>
              <a:t>патрулирование, наблюдение и ведения цели, оборона объектов</a:t>
            </a:r>
            <a:r>
              <a:rPr lang="ru-RU" dirty="0"/>
              <a:t>)</a:t>
            </a:r>
          </a:p>
        </p:txBody>
      </p:sp>
      <p:sp>
        <p:nvSpPr>
          <p:cNvPr id="31" name="Стрелка вниз 30"/>
          <p:cNvSpPr/>
          <p:nvPr/>
        </p:nvSpPr>
        <p:spPr>
          <a:xfrm rot="5400000">
            <a:off x="7804100" y="829173"/>
            <a:ext cx="504056" cy="11521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низ 31"/>
          <p:cNvSpPr/>
          <p:nvPr/>
        </p:nvSpPr>
        <p:spPr>
          <a:xfrm rot="16200000" flipH="1">
            <a:off x="7804100" y="1581727"/>
            <a:ext cx="504056" cy="11521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низ 32"/>
          <p:cNvSpPr/>
          <p:nvPr/>
        </p:nvSpPr>
        <p:spPr>
          <a:xfrm rot="10800000">
            <a:off x="6255927" y="2839412"/>
            <a:ext cx="504056" cy="11521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низ 33"/>
          <p:cNvSpPr/>
          <p:nvPr/>
        </p:nvSpPr>
        <p:spPr>
          <a:xfrm rot="10800000" flipV="1">
            <a:off x="4599743" y="2839411"/>
            <a:ext cx="504056" cy="11521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84428" y="2237811"/>
            <a:ext cx="29471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/>
              <a:t>Интеллектуальная система контроля и управления БВС многоцелевого назначения представляет собой автономную систему роем беспилотных летательных аппаратов, собранных в группу по 6 единиц, распложенных по принципу пчелиных сот. </a:t>
            </a:r>
          </a:p>
        </p:txBody>
      </p:sp>
    </p:spTree>
    <p:extLst>
      <p:ext uri="{BB962C8B-B14F-4D97-AF65-F5344CB8AC3E}">
        <p14:creationId xmlns:p14="http://schemas.microsoft.com/office/powerpoint/2010/main" val="347778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Группа 25"/>
          <p:cNvGrpSpPr/>
          <p:nvPr/>
        </p:nvGrpSpPr>
        <p:grpSpPr>
          <a:xfrm>
            <a:off x="284428" y="193970"/>
            <a:ext cx="11588125" cy="399643"/>
            <a:chOff x="293481" y="193970"/>
            <a:chExt cx="11588125" cy="399643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293481" y="279477"/>
              <a:ext cx="9459646" cy="228628"/>
              <a:chOff x="1893681" y="2125676"/>
              <a:chExt cx="9459646" cy="228628"/>
            </a:xfrm>
          </p:grpSpPr>
          <p:pic>
            <p:nvPicPr>
              <p:cNvPr id="8" name="Рисунок 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flipH="1">
                <a:off x="1893681" y="2154251"/>
                <a:ext cx="9459645" cy="200053"/>
              </a:xfrm>
              <a:prstGeom prst="rect">
                <a:avLst/>
              </a:prstGeom>
            </p:spPr>
          </p:pic>
          <p:pic>
            <p:nvPicPr>
              <p:cNvPr id="9" name="Рисунок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flipH="1">
                <a:off x="1893682" y="2125676"/>
                <a:ext cx="9459645" cy="200053"/>
              </a:xfrm>
              <a:prstGeom prst="rect">
                <a:avLst/>
              </a:prstGeom>
            </p:spPr>
          </p:pic>
        </p:grp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8341" y="193970"/>
              <a:ext cx="1009907" cy="399643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82006" y="193991"/>
              <a:ext cx="399600" cy="399600"/>
            </a:xfrm>
            <a:prstGeom prst="rect">
              <a:avLst/>
            </a:prstGeom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179629" cy="1325563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ОБОСНОВАНИЕ НОВИЗНЫ </a:t>
            </a:r>
            <a:r>
              <a:rPr lang="ru-RU" sz="3600" b="1" dirty="0"/>
              <a:t>ПРЕДЛАГАЕМОГО РЕШЕНИЯ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5506588" y="1981193"/>
            <a:ext cx="621514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+mj-lt"/>
              </a:rPr>
              <a:t>Новизна </a:t>
            </a:r>
            <a:r>
              <a:rPr lang="ru-RU" sz="2400" b="1" dirty="0">
                <a:latin typeface="+mj-lt"/>
              </a:rPr>
              <a:t>предлагаемого решения заключается </a:t>
            </a:r>
            <a:r>
              <a:rPr lang="ru-RU" sz="2400" b="1" dirty="0">
                <a:solidFill>
                  <a:srgbClr val="FF0000"/>
                </a:solidFill>
                <a:latin typeface="+mj-lt"/>
              </a:rPr>
              <a:t>в разработке серии алгоритмов и сценариев автономного взаимодействия единиц группы (роя)</a:t>
            </a:r>
            <a:r>
              <a:rPr lang="ru-RU" sz="2400" b="1" dirty="0">
                <a:latin typeface="+mj-lt"/>
              </a:rPr>
              <a:t> в зависимости от поставленной задачи (патрулирование, наблюдение и ведения цели, оборона объектов) и </a:t>
            </a:r>
            <a:r>
              <a:rPr lang="ru-RU" sz="2400" b="1" dirty="0">
                <a:solidFill>
                  <a:srgbClr val="FF0000"/>
                </a:solidFill>
                <a:latin typeface="+mj-lt"/>
              </a:rPr>
              <a:t>создания автономной распределенной </a:t>
            </a:r>
            <a:r>
              <a:rPr lang="ru-RU" sz="2400" b="1" dirty="0" err="1">
                <a:solidFill>
                  <a:srgbClr val="FF0000"/>
                </a:solidFill>
                <a:latin typeface="+mj-lt"/>
              </a:rPr>
              <a:t>нейросети</a:t>
            </a:r>
            <a:r>
              <a:rPr lang="ru-RU" sz="2400" b="1" dirty="0">
                <a:solidFill>
                  <a:srgbClr val="FF0000"/>
                </a:solidFill>
                <a:latin typeface="+mj-lt"/>
              </a:rPr>
              <a:t> обеспечивающей обработку входных сигналов каждой единицы группы </a:t>
            </a:r>
            <a:r>
              <a:rPr lang="ru-RU" sz="2400" b="1" dirty="0">
                <a:latin typeface="+mj-lt"/>
              </a:rPr>
              <a:t>и принятия решения в реальном времени целой группой БПЛА.</a:t>
            </a:r>
            <a:endParaRPr lang="ru-RU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10" y="1380302"/>
            <a:ext cx="2208843" cy="2397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14" descr="https://overclockers.ru/st/legacy/blog/396911/331881_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28" y="4157391"/>
            <a:ext cx="4608279" cy="2570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969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Группа 25"/>
          <p:cNvGrpSpPr/>
          <p:nvPr/>
        </p:nvGrpSpPr>
        <p:grpSpPr>
          <a:xfrm>
            <a:off x="284428" y="193970"/>
            <a:ext cx="11588125" cy="399643"/>
            <a:chOff x="293481" y="193970"/>
            <a:chExt cx="11588125" cy="399643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293481" y="279477"/>
              <a:ext cx="9459646" cy="228628"/>
              <a:chOff x="1893681" y="2125676"/>
              <a:chExt cx="9459646" cy="228628"/>
            </a:xfrm>
          </p:grpSpPr>
          <p:pic>
            <p:nvPicPr>
              <p:cNvPr id="8" name="Рисунок 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flipH="1">
                <a:off x="1893681" y="2154251"/>
                <a:ext cx="9459645" cy="200053"/>
              </a:xfrm>
              <a:prstGeom prst="rect">
                <a:avLst/>
              </a:prstGeom>
            </p:spPr>
          </p:pic>
          <p:pic>
            <p:nvPicPr>
              <p:cNvPr id="9" name="Рисунок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flipH="1">
                <a:off x="1893682" y="2125676"/>
                <a:ext cx="9459645" cy="200053"/>
              </a:xfrm>
              <a:prstGeom prst="rect">
                <a:avLst/>
              </a:prstGeom>
            </p:spPr>
          </p:pic>
        </p:grp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8341" y="193970"/>
              <a:ext cx="1009907" cy="399643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82006" y="193991"/>
              <a:ext cx="399600" cy="399600"/>
            </a:xfrm>
            <a:prstGeom prst="rect">
              <a:avLst/>
            </a:prstGeom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3595" y="508105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b="1" dirty="0"/>
              <a:t>Техническая значимость (преимущества перед существующими аналогами</a:t>
            </a:r>
            <a:r>
              <a:rPr lang="ru-RU" sz="4000" b="1" dirty="0" smtClean="0"/>
              <a:t>)</a:t>
            </a:r>
            <a:endParaRPr lang="ru-RU" sz="4000" b="1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269" y="1305113"/>
            <a:ext cx="2191022" cy="2191022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384772" y="4685000"/>
            <a:ext cx="6068279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+mj-lt"/>
              </a:rPr>
              <a:t>Основные технические параметры: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200" dirty="0">
                <a:latin typeface="+mj-lt"/>
              </a:rPr>
              <a:t>1. Количество единиц в группе (рое) - от 6 </a:t>
            </a:r>
            <a:r>
              <a:rPr lang="ru-RU" sz="1200" dirty="0" err="1">
                <a:latin typeface="+mj-lt"/>
              </a:rPr>
              <a:t>ти</a:t>
            </a:r>
            <a:r>
              <a:rPr lang="ru-RU" sz="1200" dirty="0">
                <a:latin typeface="+mj-lt"/>
              </a:rPr>
              <a:t> единиц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200" dirty="0">
                <a:latin typeface="+mj-lt"/>
              </a:rPr>
              <a:t>2. Частота для передачи данных между единицами группы - 2.4 - 5 Герц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200" dirty="0">
                <a:latin typeface="+mj-lt"/>
              </a:rPr>
              <a:t>3. Предустановленная </a:t>
            </a:r>
            <a:r>
              <a:rPr lang="ru-RU" sz="1200" dirty="0" err="1">
                <a:latin typeface="+mj-lt"/>
              </a:rPr>
              <a:t>нейросеть</a:t>
            </a:r>
            <a:r>
              <a:rPr lang="ru-RU" sz="1200" dirty="0">
                <a:latin typeface="+mj-lt"/>
              </a:rPr>
              <a:t> на базе модуля </a:t>
            </a:r>
            <a:r>
              <a:rPr lang="ru-RU" sz="1200" dirty="0" err="1">
                <a:latin typeface="+mj-lt"/>
              </a:rPr>
              <a:t>нейросинаптического</a:t>
            </a:r>
            <a:r>
              <a:rPr lang="ru-RU" sz="1200" dirty="0">
                <a:latin typeface="+mj-lt"/>
              </a:rPr>
              <a:t> ядра </a:t>
            </a:r>
            <a:r>
              <a:rPr lang="ru-RU" sz="1200" dirty="0" err="1">
                <a:latin typeface="+mj-lt"/>
              </a:rPr>
              <a:t>Neuro</a:t>
            </a:r>
            <a:r>
              <a:rPr lang="ru-RU" sz="1200" dirty="0">
                <a:latin typeface="+mj-lt"/>
              </a:rPr>
              <a:t> - F1.0 на базе процессора Алтай производства ООО "Мотив НТ"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200" dirty="0">
                <a:latin typeface="+mj-lt"/>
              </a:rPr>
              <a:t>4. Платформа (гнездо) в виде шестиугольника для зарядки и администрирования.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7974" y="1859339"/>
            <a:ext cx="80304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Прямых </a:t>
            </a:r>
            <a:r>
              <a:rPr lang="ru-RU" dirty="0"/>
              <a:t>запатентованных альтернативных </a:t>
            </a:r>
            <a:r>
              <a:rPr lang="ru-RU" dirty="0" smtClean="0"/>
              <a:t> конкурентных решений </a:t>
            </a:r>
            <a:r>
              <a:rPr lang="ru-RU" dirty="0"/>
              <a:t>нет, </a:t>
            </a:r>
            <a:r>
              <a:rPr lang="ru-RU" dirty="0" smtClean="0"/>
              <a:t>есть </a:t>
            </a:r>
            <a:r>
              <a:rPr lang="ru-RU" dirty="0"/>
              <a:t>близкие в рамках разработок </a:t>
            </a:r>
            <a:r>
              <a:rPr lang="ru-RU" dirty="0" smtClean="0"/>
              <a:t>систем </a:t>
            </a:r>
            <a:r>
              <a:rPr lang="ru-RU" dirty="0"/>
              <a:t>управления группой БПЛА </a:t>
            </a:r>
            <a:r>
              <a:rPr lang="ru-RU" dirty="0" smtClean="0"/>
              <a:t> самолетного </a:t>
            </a:r>
            <a:r>
              <a:rPr lang="ru-RU" dirty="0"/>
              <a:t>типа в части движения строем по заданному маршруту или траектории.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64589" y="4152645"/>
            <a:ext cx="2607636" cy="1957291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716489" y="6066793"/>
            <a:ext cx="10956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Полноценное отечественное программно-техническое решение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ТЕХНОЛОГИЧЕСКАЯ НЕЗАВИСИМОСТЬ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6" name="Picture 8" descr="https://new-science.ru/wp-content/uploads/2022/05/58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25" y="3182252"/>
            <a:ext cx="153617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793674" y="3137481"/>
            <a:ext cx="795039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500" dirty="0" smtClean="0">
                <a:solidFill>
                  <a:srgbClr val="FF0000"/>
                </a:solidFill>
              </a:rPr>
              <a:t>Децентрализация управления. </a:t>
            </a:r>
            <a:r>
              <a:rPr lang="ru-RU" sz="1500" dirty="0" smtClean="0"/>
              <a:t>В рое нет «лидера» – рой живет до последней единицы.</a:t>
            </a:r>
          </a:p>
          <a:p>
            <a:pPr marL="342900" indent="-342900">
              <a:buAutoNum type="arabicPeriod"/>
            </a:pPr>
            <a:r>
              <a:rPr lang="ru-RU" sz="1500" dirty="0" smtClean="0">
                <a:solidFill>
                  <a:srgbClr val="FF0000"/>
                </a:solidFill>
              </a:rPr>
              <a:t>Распределенная </a:t>
            </a:r>
            <a:r>
              <a:rPr lang="ru-RU" sz="1500" dirty="0" err="1" smtClean="0">
                <a:solidFill>
                  <a:srgbClr val="FF0000"/>
                </a:solidFill>
              </a:rPr>
              <a:t>нейросеть</a:t>
            </a:r>
            <a:r>
              <a:rPr lang="ru-RU" sz="1500" dirty="0" smtClean="0">
                <a:solidFill>
                  <a:srgbClr val="FF0000"/>
                </a:solidFill>
              </a:rPr>
              <a:t>. </a:t>
            </a:r>
            <a:r>
              <a:rPr lang="ru-RU" sz="1500" dirty="0" smtClean="0"/>
              <a:t>Каждая единица роя – узел вычислительной мощности роя.</a:t>
            </a:r>
          </a:p>
          <a:p>
            <a:pPr marL="342900" indent="-342900">
              <a:buAutoNum type="arabicPeriod"/>
            </a:pPr>
            <a:r>
              <a:rPr lang="ru-RU" sz="1500" dirty="0" smtClean="0">
                <a:solidFill>
                  <a:srgbClr val="FF0000"/>
                </a:solidFill>
              </a:rPr>
              <a:t>Полная автономность – </a:t>
            </a:r>
            <a:r>
              <a:rPr lang="ru-RU" sz="1500" dirty="0" smtClean="0"/>
              <a:t>отсутствие оператора, самостоятельное принятие решений на основе разработанных сценариев поведения роя</a:t>
            </a:r>
          </a:p>
          <a:p>
            <a:pPr marL="342900" indent="-342900">
              <a:buAutoNum type="arabicPeriod"/>
            </a:pP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80329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Группа 25"/>
          <p:cNvGrpSpPr/>
          <p:nvPr/>
        </p:nvGrpSpPr>
        <p:grpSpPr>
          <a:xfrm>
            <a:off x="284428" y="193970"/>
            <a:ext cx="11588125" cy="399643"/>
            <a:chOff x="293481" y="193970"/>
            <a:chExt cx="11588125" cy="399643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293481" y="279477"/>
              <a:ext cx="9459646" cy="228628"/>
              <a:chOff x="1893681" y="2125676"/>
              <a:chExt cx="9459646" cy="228628"/>
            </a:xfrm>
          </p:grpSpPr>
          <p:pic>
            <p:nvPicPr>
              <p:cNvPr id="8" name="Рисунок 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flipH="1">
                <a:off x="1893681" y="2154251"/>
                <a:ext cx="9459645" cy="200053"/>
              </a:xfrm>
              <a:prstGeom prst="rect">
                <a:avLst/>
              </a:prstGeom>
            </p:spPr>
          </p:pic>
          <p:pic>
            <p:nvPicPr>
              <p:cNvPr id="9" name="Рисунок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flipH="1">
                <a:off x="1893682" y="2125676"/>
                <a:ext cx="9459645" cy="200053"/>
              </a:xfrm>
              <a:prstGeom prst="rect">
                <a:avLst/>
              </a:prstGeom>
            </p:spPr>
          </p:pic>
        </p:grp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8341" y="193970"/>
              <a:ext cx="1009907" cy="399643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82006" y="193991"/>
              <a:ext cx="399600" cy="399600"/>
            </a:xfrm>
            <a:prstGeom prst="rect">
              <a:avLst/>
            </a:prstGeom>
          </p:spPr>
        </p:pic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130628" y="557981"/>
            <a:ext cx="6766561" cy="408177"/>
          </a:xfrm>
        </p:spPr>
        <p:txBody>
          <a:bodyPr>
            <a:normAutofit fontScale="90000"/>
          </a:bodyPr>
          <a:lstStyle/>
          <a:p>
            <a:r>
              <a:rPr lang="ru-RU" sz="2400" b="1" dirty="0"/>
              <a:t>Перспектива коммерциализации результата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0297" y="1317374"/>
            <a:ext cx="831668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+mj-lt"/>
              </a:rPr>
              <a:t>Область применения:</a:t>
            </a:r>
          </a:p>
          <a:p>
            <a:r>
              <a:rPr lang="ru-RU" sz="2800" dirty="0">
                <a:latin typeface="+mj-lt"/>
              </a:rPr>
              <a:t>Военная промышленность, сельское хозяйство, </a:t>
            </a:r>
            <a:r>
              <a:rPr lang="ru-RU" sz="2800" dirty="0" err="1">
                <a:latin typeface="+mj-lt"/>
              </a:rPr>
              <a:t>газо</a:t>
            </a:r>
            <a:r>
              <a:rPr lang="ru-RU" sz="2800" dirty="0">
                <a:latin typeface="+mj-lt"/>
              </a:rPr>
              <a:t> и нефтеперерабатывающая </a:t>
            </a:r>
            <a:r>
              <a:rPr lang="ru-RU" sz="2800" dirty="0" smtClean="0">
                <a:latin typeface="+mj-lt"/>
              </a:rPr>
              <a:t>промышленность</a:t>
            </a:r>
          </a:p>
          <a:p>
            <a:endParaRPr lang="ru-RU" sz="2800" dirty="0">
              <a:latin typeface="+mj-lt"/>
            </a:endParaRPr>
          </a:p>
          <a:p>
            <a:r>
              <a:rPr lang="ru-RU" sz="2800" dirty="0">
                <a:solidFill>
                  <a:srgbClr val="FF0000"/>
                </a:solidFill>
                <a:latin typeface="+mj-lt"/>
              </a:rPr>
              <a:t>Предполагаемая бизнес-модель: </a:t>
            </a:r>
          </a:p>
          <a:p>
            <a:r>
              <a:rPr lang="ru-RU" sz="2800" dirty="0">
                <a:latin typeface="+mj-lt"/>
              </a:rPr>
              <a:t>B2G - продажа разработанной системы силовым ведомствам, МЧС </a:t>
            </a:r>
            <a:r>
              <a:rPr lang="ru-RU" sz="2800" dirty="0" err="1">
                <a:latin typeface="+mj-lt"/>
              </a:rPr>
              <a:t>ит.д</a:t>
            </a:r>
            <a:r>
              <a:rPr lang="ru-RU" sz="2800" dirty="0">
                <a:latin typeface="+mj-lt"/>
              </a:rPr>
              <a:t>.</a:t>
            </a:r>
          </a:p>
          <a:p>
            <a:r>
              <a:rPr lang="ru-RU" sz="2800" dirty="0">
                <a:latin typeface="+mj-lt"/>
              </a:rPr>
              <a:t>B2B - коммерческие компании агробизнеса, </a:t>
            </a:r>
            <a:r>
              <a:rPr lang="ru-RU" sz="2800" dirty="0" err="1">
                <a:latin typeface="+mj-lt"/>
              </a:rPr>
              <a:t>нефте</a:t>
            </a:r>
            <a:r>
              <a:rPr lang="ru-RU" sz="2800" dirty="0">
                <a:latin typeface="+mj-lt"/>
              </a:rPr>
              <a:t> и газодобывающей промышленности. </a:t>
            </a:r>
            <a:endParaRPr lang="ru-RU" sz="2800" dirty="0" smtClean="0">
              <a:latin typeface="+mj-lt"/>
            </a:endParaRPr>
          </a:p>
          <a:p>
            <a:r>
              <a:rPr lang="ru-RU" sz="2800" dirty="0" smtClean="0">
                <a:latin typeface="+mj-lt"/>
              </a:rPr>
              <a:t>	</a:t>
            </a:r>
            <a:endParaRPr lang="ru-RU" sz="2800" dirty="0" smtClean="0">
              <a:solidFill>
                <a:srgbClr val="C00000"/>
              </a:solidFill>
              <a:latin typeface="+mj-lt"/>
            </a:endParaRPr>
          </a:p>
          <a:p>
            <a:r>
              <a:rPr lang="ru-RU" sz="2800" dirty="0" smtClean="0">
                <a:solidFill>
                  <a:srgbClr val="C00000"/>
                </a:solidFill>
                <a:latin typeface="+mj-lt"/>
              </a:rPr>
              <a:t>Риском</a:t>
            </a:r>
            <a:r>
              <a:rPr lang="ru-RU" sz="2800" dirty="0" smtClean="0">
                <a:latin typeface="+mj-lt"/>
              </a:rPr>
              <a:t> будет выступать сложность поставленных задач.  </a:t>
            </a:r>
            <a:r>
              <a:rPr lang="ru-RU" sz="2800" dirty="0" smtClean="0">
                <a:solidFill>
                  <a:srgbClr val="C00000"/>
                </a:solidFill>
                <a:latin typeface="+mj-lt"/>
              </a:rPr>
              <a:t> </a:t>
            </a:r>
            <a:endParaRPr lang="ru-RU" sz="2800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13" name="Picture 4" descr="https://i.pinimg.com/originals/6d/ef/18/6def18c4a130d9d95db0daf5515f458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3753" y="5180329"/>
            <a:ext cx="2807326" cy="1400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https://new-science.ru/wp-content/uploads/2022/05/5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3258" y="3358029"/>
            <a:ext cx="2826736" cy="159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https://overclockers.ru/st/legacy/blog/396911/331881_O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3258" y="1546258"/>
            <a:ext cx="2832059" cy="1579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816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Степень готовности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18698" y="1496318"/>
            <a:ext cx="95402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Математическое </a:t>
            </a:r>
            <a:r>
              <a:rPr lang="ru-RU" sz="1600" b="1" dirty="0" smtClean="0"/>
              <a:t>моделирование условие </a:t>
            </a:r>
            <a:r>
              <a:rPr lang="ru-RU" sz="1600" b="1" dirty="0"/>
              <a:t>для определения расстояния между </a:t>
            </a:r>
            <a:r>
              <a:rPr lang="ru-RU" sz="1600" b="1" dirty="0" err="1" smtClean="0"/>
              <a:t>беспилотниками</a:t>
            </a:r>
            <a:endParaRPr lang="ru-RU" sz="1600" b="1" dirty="0" smtClean="0"/>
          </a:p>
          <a:p>
            <a:endParaRPr lang="ru-RU" sz="1600" b="1" dirty="0"/>
          </a:p>
          <a:p>
            <a:r>
              <a:rPr lang="ru-RU" sz="1600" b="1" dirty="0" smtClean="0"/>
              <a:t>Разработана программно-алгоритмическое обеспечения </a:t>
            </a:r>
            <a:r>
              <a:rPr lang="ru-RU" sz="1600" b="1" dirty="0"/>
              <a:t>для управления роем </a:t>
            </a:r>
            <a:r>
              <a:rPr lang="ru-RU" sz="1600" b="1" dirty="0" err="1"/>
              <a:t>дронов</a:t>
            </a:r>
            <a:endParaRPr lang="ru-RU" sz="16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698" y="2427076"/>
            <a:ext cx="6065472" cy="305071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669608" y="3290715"/>
            <a:ext cx="380334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Симуляция полета роя </a:t>
            </a:r>
            <a:r>
              <a:rPr lang="ru-RU" sz="2000" dirty="0" err="1"/>
              <a:t>дронов</a:t>
            </a:r>
            <a:r>
              <a:rPr lang="ru-RU" sz="2000" dirty="0"/>
              <a:t> в </a:t>
            </a:r>
            <a:endParaRPr lang="ru-RU" sz="2000" dirty="0" smtClean="0"/>
          </a:p>
          <a:p>
            <a:pPr algn="ctr"/>
            <a:r>
              <a:rPr lang="ru-RU" sz="2000" dirty="0"/>
              <a:t>симулятор </a:t>
            </a:r>
            <a:r>
              <a:rPr lang="ru-RU" sz="2000" dirty="0" smtClean="0"/>
              <a:t>робототехнических систем</a:t>
            </a:r>
          </a:p>
          <a:p>
            <a:pPr algn="ctr"/>
            <a:r>
              <a:rPr lang="ru-RU" sz="2000" dirty="0" err="1" smtClean="0"/>
              <a:t>Coppeliasim</a:t>
            </a:r>
            <a:endParaRPr lang="ru-RU" sz="2000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284428" y="193970"/>
            <a:ext cx="11588125" cy="399643"/>
            <a:chOff x="293481" y="193970"/>
            <a:chExt cx="11588125" cy="399643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293481" y="279477"/>
              <a:ext cx="9459646" cy="228628"/>
              <a:chOff x="1893681" y="2125676"/>
              <a:chExt cx="9459646" cy="228628"/>
            </a:xfrm>
          </p:grpSpPr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flipH="1">
                <a:off x="1893681" y="2154251"/>
                <a:ext cx="9459645" cy="200053"/>
              </a:xfrm>
              <a:prstGeom prst="rect">
                <a:avLst/>
              </a:prstGeom>
            </p:spPr>
          </p:pic>
          <p:pic>
            <p:nvPicPr>
              <p:cNvPr id="12" name="Рисунок 1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1893682" y="2125676"/>
                <a:ext cx="9459645" cy="200053"/>
              </a:xfrm>
              <a:prstGeom prst="rect">
                <a:avLst/>
              </a:prstGeom>
            </p:spPr>
          </p:pic>
        </p:grp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8341" y="193970"/>
              <a:ext cx="1009907" cy="39964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82006" y="193991"/>
              <a:ext cx="399600" cy="399600"/>
            </a:xfrm>
            <a:prstGeom prst="rect">
              <a:avLst/>
            </a:prstGeom>
          </p:spPr>
        </p:pic>
      </p:grpSp>
      <p:sp>
        <p:nvSpPr>
          <p:cNvPr id="13" name="Прямоугольник 12"/>
          <p:cNvSpPr/>
          <p:nvPr/>
        </p:nvSpPr>
        <p:spPr>
          <a:xfrm>
            <a:off x="1773532" y="5706349"/>
            <a:ext cx="93856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Проект прошел экспертную оценку независимых экспертов конкурса проектов Фонда содействия инновациям «УМНИК»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ФИНАЛИСТ КОНКУРСА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652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3849" y="0"/>
            <a:ext cx="12184303" cy="6858000"/>
            <a:chOff x="9053" y="0"/>
            <a:chExt cx="12192000" cy="685800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54218">
                <a:buClr>
                  <a:srgbClr val="000000"/>
                </a:buClr>
              </a:pPr>
              <a:endParaRPr lang="ru-RU" sz="849" kern="0">
                <a:solidFill>
                  <a:prstClr val="white"/>
                </a:solidFill>
                <a:latin typeface="Arial" panose="020B0604020202020204"/>
                <a:sym typeface="Arial"/>
              </a:endParaRPr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11" name="Рисунок 10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12" name="Рисунок 11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9" name="Рисунок 8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10" name="Рисунок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097" y="689385"/>
            <a:ext cx="8202760" cy="552175"/>
          </a:xfrm>
        </p:spPr>
        <p:txBody>
          <a:bodyPr/>
          <a:lstStyle/>
          <a:p>
            <a:r>
              <a:rPr lang="ru-RU" sz="2400" b="1" dirty="0"/>
              <a:t>Перспектива коммерциализации результата </a:t>
            </a:r>
            <a:r>
              <a:rPr lang="ru-RU" sz="2400" b="1" dirty="0" smtClean="0"/>
              <a:t>проекта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26990" y="1582340"/>
            <a:ext cx="1032841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Наличие/доступность </a:t>
            </a:r>
            <a:r>
              <a:rPr lang="ru-RU" dirty="0">
                <a:solidFill>
                  <a:srgbClr val="FF0000"/>
                </a:solidFill>
              </a:rPr>
              <a:t>материально-технических ресурсов, необходимых для успешного получения научно-технического результата данного </a:t>
            </a:r>
            <a:r>
              <a:rPr lang="ru-RU" dirty="0" smtClean="0">
                <a:solidFill>
                  <a:srgbClr val="FF0000"/>
                </a:solidFill>
              </a:rPr>
              <a:t>проекта:</a:t>
            </a:r>
          </a:p>
          <a:p>
            <a:endParaRPr lang="ru-RU" dirty="0"/>
          </a:p>
          <a:p>
            <a:r>
              <a:rPr lang="ru-RU" b="1" dirty="0" smtClean="0">
                <a:solidFill>
                  <a:schemeClr val="accent1"/>
                </a:solidFill>
              </a:rPr>
              <a:t>Для </a:t>
            </a:r>
            <a:r>
              <a:rPr lang="ru-RU" b="1" dirty="0">
                <a:solidFill>
                  <a:schemeClr val="accent1"/>
                </a:solidFill>
              </a:rPr>
              <a:t>реализации проекта используется лабораторное оборудование научно-образовательного центра промышленной робототехники и технологий искусственного интеллекта ФГБОУ ВО </a:t>
            </a:r>
            <a:r>
              <a:rPr lang="ru-RU" b="1" dirty="0" smtClean="0">
                <a:solidFill>
                  <a:schemeClr val="accent1"/>
                </a:solidFill>
              </a:rPr>
              <a:t>«МГТУ»</a:t>
            </a:r>
          </a:p>
          <a:p>
            <a:endParaRPr lang="ru-RU" b="1" dirty="0" smtClean="0">
              <a:solidFill>
                <a:schemeClr val="accent1"/>
              </a:solidFill>
            </a:endParaRPr>
          </a:p>
          <a:p>
            <a:r>
              <a:rPr lang="ru-RU" b="1" dirty="0" smtClean="0">
                <a:solidFill>
                  <a:schemeClr val="accent1"/>
                </a:solidFill>
              </a:rPr>
              <a:t>Оборудование </a:t>
            </a:r>
            <a:r>
              <a:rPr lang="ru-RU" b="1" dirty="0">
                <a:solidFill>
                  <a:schemeClr val="accent1"/>
                </a:solidFill>
              </a:rPr>
              <a:t>и мощности Краснодарского высшего военного училища имени генерала армии </a:t>
            </a:r>
            <a:r>
              <a:rPr lang="ru-RU" b="1" dirty="0" err="1">
                <a:solidFill>
                  <a:schemeClr val="accent1"/>
                </a:solidFill>
              </a:rPr>
              <a:t>С.М.Штеменко</a:t>
            </a:r>
            <a:r>
              <a:rPr lang="ru-RU" b="1" dirty="0">
                <a:solidFill>
                  <a:schemeClr val="accent1"/>
                </a:solidFill>
              </a:rPr>
              <a:t> в соответствии с соглашением о сотрудничестве с ФГБОУ ВО "МГТУ".</a:t>
            </a:r>
          </a:p>
          <a:p>
            <a:endParaRPr lang="ru-RU" b="1" dirty="0" smtClean="0">
              <a:solidFill>
                <a:schemeClr val="accent1"/>
              </a:solidFill>
            </a:endParaRPr>
          </a:p>
          <a:p>
            <a:r>
              <a:rPr lang="ru-RU" b="1" dirty="0" smtClean="0">
                <a:solidFill>
                  <a:schemeClr val="accent1"/>
                </a:solidFill>
              </a:rPr>
              <a:t>Для </a:t>
            </a:r>
            <a:r>
              <a:rPr lang="ru-RU" b="1" dirty="0">
                <a:solidFill>
                  <a:schemeClr val="accent1"/>
                </a:solidFill>
              </a:rPr>
              <a:t>привлечения дополнительных средств проект предполагается разместить на российских </a:t>
            </a:r>
            <a:r>
              <a:rPr lang="ru-RU" b="1" dirty="0" err="1">
                <a:solidFill>
                  <a:schemeClr val="accent1"/>
                </a:solidFill>
              </a:rPr>
              <a:t>краундфайтинговых</a:t>
            </a:r>
            <a:r>
              <a:rPr lang="ru-RU" b="1" dirty="0">
                <a:solidFill>
                  <a:schemeClr val="accent1"/>
                </a:solidFill>
              </a:rPr>
              <a:t> площадках</a:t>
            </a:r>
            <a:r>
              <a:rPr lang="ru-RU" b="1" dirty="0" smtClean="0">
                <a:solidFill>
                  <a:schemeClr val="accent1"/>
                </a:solidFill>
              </a:rPr>
              <a:t>.</a:t>
            </a:r>
          </a:p>
          <a:p>
            <a:endParaRPr lang="ru-RU" b="1" dirty="0">
              <a:solidFill>
                <a:schemeClr val="accent1"/>
              </a:solidFill>
            </a:endParaRPr>
          </a:p>
          <a:p>
            <a:endParaRPr lang="ru-RU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94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0" cy="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400">
                  <a:extLst>
                    <a:ext uri="{9D8B030D-6E8A-4147-A177-3AD203B41FA5}">
                      <a16:colId xmlns:a16="http://schemas.microsoft.com/office/drawing/2014/main" val="2937956444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1822172468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3912813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">
                          <a:effectLst/>
                        </a:rPr>
                        <a:t>№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">
                          <a:effectLst/>
                        </a:rPr>
                        <a:t>Наименование 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">
                          <a:effectLst/>
                        </a:rPr>
                        <a:t>Сумма, руб.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178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">
                          <a:effectLst/>
                        </a:rPr>
                        <a:t> 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">
                          <a:effectLst/>
                        </a:rPr>
                        <a:t>Гос. пошлина за регистрацию ООО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">
                          <a:effectLst/>
                        </a:rPr>
                        <a:t>4.000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017972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">
                          <a:effectLst/>
                        </a:rPr>
                        <a:t> 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">
                          <a:effectLst/>
                        </a:rPr>
                        <a:t>Услуги юриста для составления Пользовательского соглашения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">
                          <a:effectLst/>
                        </a:rPr>
                        <a:t>16.000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3629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">
                          <a:effectLst/>
                        </a:rPr>
                        <a:t> 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">
                          <a:effectLst/>
                        </a:rPr>
                        <a:t>Создание технического задания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">
                          <a:effectLst/>
                        </a:rPr>
                        <a:t>70.000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645115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">
                          <a:effectLst/>
                        </a:rPr>
                        <a:t> 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">
                          <a:effectLst/>
                        </a:rPr>
                        <a:t>Проектирование и дизайн платформы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">
                          <a:effectLst/>
                        </a:rPr>
                        <a:t>800.000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214057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">
                          <a:effectLst/>
                        </a:rPr>
                        <a:t> 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">
                          <a:effectLst/>
                        </a:rPr>
                        <a:t>Формирование и наполнение контентом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">
                          <a:effectLst/>
                        </a:rPr>
                        <a:t>50.000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636564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">
                          <a:effectLst/>
                        </a:rPr>
                        <a:t> 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">
                          <a:effectLst/>
                        </a:rPr>
                        <a:t>Поддержка проекта (тех. Поддержка)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">
                          <a:effectLst/>
                        </a:rPr>
                        <a:t>100.000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289703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">
                          <a:effectLst/>
                        </a:rPr>
                        <a:t> 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">
                          <a:effectLst/>
                        </a:rPr>
                        <a:t>Маркетинг и продвижение проекта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">
                          <a:effectLst/>
                        </a:rPr>
                        <a:t>500.000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645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">
                          <a:effectLst/>
                        </a:rPr>
                        <a:t> 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">
                          <a:effectLst/>
                        </a:rPr>
                        <a:t>Патентование базы данных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">
                          <a:effectLst/>
                        </a:rPr>
                        <a:t>130.000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285513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">
                          <a:effectLst/>
                        </a:rPr>
                        <a:t> 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">
                          <a:effectLst/>
                        </a:rPr>
                        <a:t>Прочие расходы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">
                          <a:effectLst/>
                        </a:rPr>
                        <a:t>130.000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797043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">
                          <a:effectLst/>
                        </a:rPr>
                        <a:t> 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">
                          <a:effectLst/>
                        </a:rPr>
                        <a:t>Итого:</a:t>
                      </a:r>
                      <a:endParaRPr lang="ru-RU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" dirty="0">
                          <a:effectLst/>
                        </a:rPr>
                        <a:t>1.800.000</a:t>
                      </a:r>
                      <a:endParaRPr lang="ru-RU" sz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01201576"/>
                  </a:ext>
                </a:extLst>
              </a:tr>
            </a:tbl>
          </a:graphicData>
        </a:graphic>
      </p:graphicFrame>
      <p:sp>
        <p:nvSpPr>
          <p:cNvPr id="14" name="Заголовок 1"/>
          <p:cNvSpPr txBox="1">
            <a:spLocks/>
          </p:cNvSpPr>
          <p:nvPr/>
        </p:nvSpPr>
        <p:spPr>
          <a:xfrm>
            <a:off x="99444" y="723039"/>
            <a:ext cx="7416824" cy="615598"/>
          </a:xfrm>
        </p:spPr>
        <p:txBody>
          <a:bodyPr>
            <a:normAutofit fontScale="97500"/>
          </a:bodyPr>
          <a:lstStyle>
            <a:lvl1pPr algn="l" defTabSz="5542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План реализации  (Первый этап)</a:t>
            </a:r>
            <a:endParaRPr lang="ru-RU" sz="28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03947" y="1271661"/>
            <a:ext cx="663228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2"/>
                </a:solidFill>
                <a:latin typeface="+mj-lt"/>
              </a:rPr>
              <a:t>1.</a:t>
            </a:r>
            <a:r>
              <a:rPr lang="ru-RU" sz="2000" dirty="0" smtClean="0">
                <a:latin typeface="+mj-lt"/>
              </a:rPr>
              <a:t> Разработка </a:t>
            </a:r>
            <a:r>
              <a:rPr lang="ru-RU" sz="2000" dirty="0" err="1">
                <a:latin typeface="+mj-lt"/>
              </a:rPr>
              <a:t>нейросети</a:t>
            </a:r>
            <a:r>
              <a:rPr lang="ru-RU" sz="2000" dirty="0">
                <a:latin typeface="+mj-lt"/>
              </a:rPr>
              <a:t> для обработки данных датчиков БВС</a:t>
            </a:r>
            <a:r>
              <a:rPr lang="ru-RU" sz="2000" dirty="0" smtClean="0">
                <a:latin typeface="+mj-lt"/>
              </a:rPr>
              <a:t>.</a:t>
            </a:r>
          </a:p>
          <a:p>
            <a:endParaRPr lang="ru-RU" sz="2000" dirty="0">
              <a:latin typeface="+mj-lt"/>
            </a:endParaRPr>
          </a:p>
          <a:p>
            <a:r>
              <a:rPr lang="ru-RU" sz="2000" dirty="0">
                <a:solidFill>
                  <a:schemeClr val="tx2"/>
                </a:solidFill>
                <a:latin typeface="+mj-lt"/>
              </a:rPr>
              <a:t>2. </a:t>
            </a:r>
            <a:r>
              <a:rPr lang="ru-RU" sz="2000" dirty="0">
                <a:latin typeface="+mj-lt"/>
              </a:rPr>
              <a:t>Разработка алгоритмов и сценариев автономного взаимодействия единиц роя </a:t>
            </a:r>
            <a:r>
              <a:rPr lang="ru-RU" sz="2000" dirty="0" err="1">
                <a:latin typeface="+mj-lt"/>
              </a:rPr>
              <a:t>беспилотников</a:t>
            </a:r>
            <a:r>
              <a:rPr lang="ru-RU" sz="2000" dirty="0" smtClean="0">
                <a:latin typeface="+mj-lt"/>
              </a:rPr>
              <a:t>.</a:t>
            </a:r>
          </a:p>
          <a:p>
            <a:endParaRPr lang="ru-RU" sz="2000" dirty="0">
              <a:latin typeface="+mj-lt"/>
            </a:endParaRPr>
          </a:p>
          <a:p>
            <a:r>
              <a:rPr lang="ru-RU" sz="2000" dirty="0">
                <a:solidFill>
                  <a:schemeClr val="tx2"/>
                </a:solidFill>
                <a:latin typeface="+mj-lt"/>
              </a:rPr>
              <a:t>3. </a:t>
            </a:r>
            <a:r>
              <a:rPr lang="ru-RU" sz="2000" dirty="0">
                <a:latin typeface="+mj-lt"/>
              </a:rPr>
              <a:t>Разработка чек-листов (сценариев) по типу поставленных задач (патрулирование, наблюдение и ведения цели, оборона объектов</a:t>
            </a:r>
            <a:r>
              <a:rPr lang="ru-RU" sz="2000" dirty="0" smtClean="0">
                <a:latin typeface="+mj-lt"/>
              </a:rPr>
              <a:t>).</a:t>
            </a:r>
          </a:p>
          <a:p>
            <a:endParaRPr lang="ru-RU" sz="2000" dirty="0">
              <a:latin typeface="+mj-lt"/>
            </a:endParaRPr>
          </a:p>
          <a:p>
            <a:r>
              <a:rPr lang="ru-RU" sz="2000" dirty="0">
                <a:solidFill>
                  <a:schemeClr val="tx2"/>
                </a:solidFill>
                <a:latin typeface="+mj-lt"/>
              </a:rPr>
              <a:t>4.</a:t>
            </a:r>
            <a:r>
              <a:rPr lang="ru-RU" sz="2000" dirty="0">
                <a:latin typeface="+mj-lt"/>
              </a:rPr>
              <a:t> Проектирование платформы для размещения 6 </a:t>
            </a:r>
            <a:r>
              <a:rPr lang="ru-RU" sz="2000" dirty="0" err="1">
                <a:latin typeface="+mj-lt"/>
              </a:rPr>
              <a:t>ти</a:t>
            </a:r>
            <a:r>
              <a:rPr lang="ru-RU" sz="2000" dirty="0">
                <a:latin typeface="+mj-lt"/>
              </a:rPr>
              <a:t> единиц роя.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752" y="941194"/>
            <a:ext cx="5280248" cy="528024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29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30668" y="635117"/>
            <a:ext cx="7560840" cy="615598"/>
          </a:xfrm>
        </p:spPr>
        <p:txBody>
          <a:bodyPr>
            <a:normAutofit/>
          </a:bodyPr>
          <a:lstStyle>
            <a:lvl1pPr algn="l" defTabSz="5542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План реализации (второй этап)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30667" y="1673465"/>
            <a:ext cx="865266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  <a:latin typeface="+mj-lt"/>
              </a:rPr>
              <a:t>1. </a:t>
            </a:r>
            <a:r>
              <a:rPr lang="ru-RU" sz="2000" dirty="0" smtClean="0">
                <a:latin typeface="+mj-lt"/>
              </a:rPr>
              <a:t>Поиск </a:t>
            </a:r>
            <a:r>
              <a:rPr lang="ru-RU" sz="2000" dirty="0">
                <a:latin typeface="+mj-lt"/>
              </a:rPr>
              <a:t>оптимального решения задачи коммуникации единиц роя, выполняющих сценарий по чек-листу в составе группы</a:t>
            </a:r>
            <a:r>
              <a:rPr lang="ru-RU" sz="2000" dirty="0" smtClean="0">
                <a:latin typeface="+mj-lt"/>
              </a:rPr>
              <a:t>.</a:t>
            </a:r>
          </a:p>
          <a:p>
            <a:endParaRPr lang="ru-RU" sz="2000" dirty="0">
              <a:latin typeface="+mj-lt"/>
            </a:endParaRPr>
          </a:p>
          <a:p>
            <a:r>
              <a:rPr lang="ru-RU" sz="2000" dirty="0">
                <a:solidFill>
                  <a:srgbClr val="C00000"/>
                </a:solidFill>
                <a:latin typeface="+mj-lt"/>
              </a:rPr>
              <a:t>2. </a:t>
            </a:r>
            <a:r>
              <a:rPr lang="ru-RU" sz="2000" dirty="0">
                <a:latin typeface="+mj-lt"/>
              </a:rPr>
              <a:t>Создание математической модели определения оптимального и безопасного расстояния между единицами роя одного типа в полете</a:t>
            </a:r>
            <a:r>
              <a:rPr lang="ru-RU" sz="2000" dirty="0" smtClean="0">
                <a:latin typeface="+mj-lt"/>
              </a:rPr>
              <a:t>.</a:t>
            </a:r>
          </a:p>
          <a:p>
            <a:endParaRPr lang="ru-RU" sz="2000" dirty="0">
              <a:latin typeface="+mj-lt"/>
            </a:endParaRPr>
          </a:p>
          <a:p>
            <a:r>
              <a:rPr lang="ru-RU" sz="2000" dirty="0">
                <a:solidFill>
                  <a:srgbClr val="C00000"/>
                </a:solidFill>
                <a:latin typeface="+mj-lt"/>
              </a:rPr>
              <a:t>3. </a:t>
            </a:r>
            <a:r>
              <a:rPr lang="ru-RU" sz="2000" dirty="0">
                <a:latin typeface="+mj-lt"/>
              </a:rPr>
              <a:t>Проведение испытаний, внесение конструктивных и программных изменений при необходимости</a:t>
            </a:r>
            <a:r>
              <a:rPr lang="ru-RU" sz="2000" dirty="0" smtClean="0">
                <a:latin typeface="+mj-lt"/>
              </a:rPr>
              <a:t>.</a:t>
            </a:r>
          </a:p>
          <a:p>
            <a:endParaRPr lang="ru-RU" sz="2000" dirty="0">
              <a:latin typeface="+mj-lt"/>
            </a:endParaRPr>
          </a:p>
          <a:p>
            <a:r>
              <a:rPr lang="ru-RU" sz="2000" dirty="0">
                <a:solidFill>
                  <a:srgbClr val="C00000"/>
                </a:solidFill>
                <a:latin typeface="+mj-lt"/>
              </a:rPr>
              <a:t>4. </a:t>
            </a:r>
            <a:r>
              <a:rPr lang="ru-RU" sz="2000" dirty="0">
                <a:latin typeface="+mj-lt"/>
              </a:rPr>
              <a:t>Патентование результатов исследования и проектируемой системы управления.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87057" y="2326000"/>
            <a:ext cx="2232248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284428" y="193970"/>
            <a:ext cx="11588125" cy="399643"/>
            <a:chOff x="293481" y="193970"/>
            <a:chExt cx="11588125" cy="399643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293481" y="279477"/>
              <a:ext cx="9459646" cy="228628"/>
              <a:chOff x="1893681" y="2125676"/>
              <a:chExt cx="9459646" cy="228628"/>
            </a:xfrm>
          </p:grpSpPr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flipH="1">
                <a:off x="1893681" y="2154251"/>
                <a:ext cx="9459645" cy="200053"/>
              </a:xfrm>
              <a:prstGeom prst="rect">
                <a:avLst/>
              </a:prstGeom>
            </p:spPr>
          </p:pic>
          <p:pic>
            <p:nvPicPr>
              <p:cNvPr id="12" name="Рисунок 1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1893682" y="2125676"/>
                <a:ext cx="9459645" cy="200053"/>
              </a:xfrm>
              <a:prstGeom prst="rect">
                <a:avLst/>
              </a:prstGeom>
            </p:spPr>
          </p:pic>
        </p:grp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8341" y="193970"/>
              <a:ext cx="1009907" cy="39964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82006" y="193991"/>
              <a:ext cx="399600" cy="399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4974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62539" y="803577"/>
            <a:ext cx="4248472" cy="975638"/>
          </a:xfrm>
        </p:spPr>
        <p:txBody>
          <a:bodyPr>
            <a:normAutofit/>
          </a:bodyPr>
          <a:lstStyle>
            <a:lvl1pPr algn="l" defTabSz="5542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заинтересованные организации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3802" y="3219071"/>
            <a:ext cx="399313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+mj-lt"/>
              </a:rPr>
              <a:t>Силовые ведомства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+mj-lt"/>
              </a:rPr>
              <a:t>МИНОБОРОНЫ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+mj-lt"/>
              </a:rPr>
              <a:t>МЧС</a:t>
            </a:r>
          </a:p>
          <a:p>
            <a:pPr algn="ctr"/>
            <a:endParaRPr lang="ru-RU" dirty="0" smtClean="0">
              <a:solidFill>
                <a:srgbClr val="C00000"/>
              </a:solidFill>
              <a:latin typeface="+mj-lt"/>
            </a:endParaRP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+mj-lt"/>
              </a:rPr>
              <a:t>Компании </a:t>
            </a:r>
            <a:r>
              <a:rPr lang="ru-RU" dirty="0">
                <a:solidFill>
                  <a:srgbClr val="C00000"/>
                </a:solidFill>
                <a:latin typeface="+mj-lt"/>
              </a:rPr>
              <a:t>агробизнеса, </a:t>
            </a:r>
            <a:r>
              <a:rPr lang="ru-RU" dirty="0" smtClean="0">
                <a:solidFill>
                  <a:srgbClr val="C00000"/>
                </a:solidFill>
                <a:latin typeface="+mj-lt"/>
              </a:rPr>
              <a:t>нефти- </a:t>
            </a:r>
            <a:r>
              <a:rPr lang="ru-RU" dirty="0">
                <a:solidFill>
                  <a:srgbClr val="C00000"/>
                </a:solidFill>
                <a:latin typeface="+mj-lt"/>
              </a:rPr>
              <a:t>и газодобывающей </a:t>
            </a:r>
            <a:r>
              <a:rPr lang="ru-RU" dirty="0" smtClean="0">
                <a:solidFill>
                  <a:srgbClr val="C00000"/>
                </a:solidFill>
                <a:latin typeface="+mj-lt"/>
              </a:rPr>
              <a:t>промышленности </a:t>
            </a:r>
            <a:endParaRPr lang="ru-RU" dirty="0">
              <a:latin typeface="+mj-lt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2097603" y="1622763"/>
            <a:ext cx="792088" cy="15121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019997" y="2062828"/>
            <a:ext cx="24304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3200" dirty="0" smtClean="0">
                <a:solidFill>
                  <a:srgbClr val="C00000"/>
                </a:solidFill>
                <a:latin typeface="+mj-lt"/>
              </a:rPr>
              <a:t>партнеры</a:t>
            </a:r>
            <a:endParaRPr lang="ru-RU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465" y="2587618"/>
            <a:ext cx="871537" cy="1094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7963514" y="3712085"/>
            <a:ext cx="431401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+mj-lt"/>
              </a:rPr>
              <a:t>Краснодарское высшее военное училище </a:t>
            </a:r>
            <a:r>
              <a:rPr lang="ru-RU" sz="1600" dirty="0">
                <a:latin typeface="+mj-lt"/>
              </a:rPr>
              <a:t>имени генерала армии </a:t>
            </a:r>
            <a:r>
              <a:rPr lang="ru-RU" sz="1600" dirty="0" err="1" smtClean="0">
                <a:latin typeface="+mj-lt"/>
              </a:rPr>
              <a:t>С.М.Штеменко</a:t>
            </a:r>
            <a:endParaRPr lang="ru-RU" sz="1600" dirty="0" smtClean="0">
              <a:latin typeface="+mj-lt"/>
            </a:endParaRPr>
          </a:p>
          <a:p>
            <a:pPr algn="ctr"/>
            <a:r>
              <a:rPr lang="ru-RU" sz="1000" dirty="0" smtClean="0">
                <a:latin typeface="+mj-lt"/>
              </a:rPr>
              <a:t>(подписано соглашение о сотрудничестве)</a:t>
            </a:r>
          </a:p>
          <a:p>
            <a:pPr algn="ctr"/>
            <a:endParaRPr lang="ru-RU" sz="1600" dirty="0">
              <a:latin typeface="+mj-lt"/>
            </a:endParaRPr>
          </a:p>
          <a:p>
            <a:pPr algn="ctr"/>
            <a:r>
              <a:rPr lang="en-US" sz="1600" dirty="0" smtClean="0">
                <a:latin typeface="+mj-lt"/>
              </a:rPr>
              <a:t>IT </a:t>
            </a:r>
            <a:r>
              <a:rPr lang="ru-RU" sz="1600" dirty="0" smtClean="0">
                <a:latin typeface="+mj-lt"/>
              </a:rPr>
              <a:t>компания</a:t>
            </a:r>
          </a:p>
          <a:p>
            <a:pPr algn="ctr"/>
            <a:r>
              <a:rPr lang="ru-RU" sz="1600" dirty="0" smtClean="0">
                <a:latin typeface="+mj-lt"/>
              </a:rPr>
              <a:t>ООО «ЭДИАЙТ»</a:t>
            </a:r>
          </a:p>
          <a:p>
            <a:pPr algn="ctr"/>
            <a:r>
              <a:rPr lang="en-US" sz="1600" dirty="0">
                <a:latin typeface="+mj-lt"/>
                <a:hlinkClick r:id="rId3"/>
              </a:rPr>
              <a:t>https://ediite.ru</a:t>
            </a:r>
            <a:r>
              <a:rPr lang="en-US" sz="1600" dirty="0" smtClean="0">
                <a:latin typeface="+mj-lt"/>
                <a:hlinkClick r:id="rId3"/>
              </a:rPr>
              <a:t>/</a:t>
            </a:r>
            <a:endParaRPr lang="ru-RU" sz="1600" dirty="0" smtClean="0">
              <a:latin typeface="+mj-lt"/>
            </a:endParaRPr>
          </a:p>
          <a:p>
            <a:pPr algn="ctr"/>
            <a:r>
              <a:rPr lang="ru-RU" sz="1000" dirty="0" smtClean="0">
                <a:latin typeface="+mj-lt"/>
              </a:rPr>
              <a:t>разработчик систем искусственного интеллекта</a:t>
            </a:r>
          </a:p>
          <a:p>
            <a:pPr algn="ctr"/>
            <a:r>
              <a:rPr lang="ru-RU" sz="1000" dirty="0" smtClean="0">
                <a:latin typeface="+mj-lt"/>
              </a:rPr>
              <a:t>(партнер проекта)</a:t>
            </a:r>
          </a:p>
          <a:p>
            <a:pPr algn="ctr"/>
            <a:endParaRPr lang="ru-RU" sz="1000" dirty="0">
              <a:latin typeface="+mj-lt"/>
            </a:endParaRPr>
          </a:p>
          <a:p>
            <a:pPr algn="ctr"/>
            <a:r>
              <a:rPr lang="ru-RU" sz="1600" dirty="0">
                <a:latin typeface="+mj-lt"/>
              </a:rPr>
              <a:t>ООО </a:t>
            </a:r>
            <a:r>
              <a:rPr lang="ru-RU" sz="1600" dirty="0" smtClean="0">
                <a:latin typeface="+mj-lt"/>
              </a:rPr>
              <a:t>«Мотив НТ»</a:t>
            </a:r>
          </a:p>
          <a:p>
            <a:pPr algn="ctr"/>
            <a:r>
              <a:rPr lang="en-US" sz="1600" dirty="0">
                <a:latin typeface="+mj-lt"/>
                <a:hlinkClick r:id="rId4"/>
              </a:rPr>
              <a:t>https://</a:t>
            </a:r>
            <a:r>
              <a:rPr lang="en-US" sz="1600" dirty="0" smtClean="0">
                <a:latin typeface="+mj-lt"/>
                <a:hlinkClick r:id="rId4"/>
              </a:rPr>
              <a:t>motivnt.ru</a:t>
            </a:r>
            <a:endParaRPr lang="ru-RU" sz="1600" dirty="0" smtClean="0">
              <a:latin typeface="+mj-lt"/>
            </a:endParaRPr>
          </a:p>
          <a:p>
            <a:pPr algn="ctr"/>
            <a:r>
              <a:rPr lang="ru-RU" sz="1000" dirty="0">
                <a:latin typeface="+mj-lt"/>
              </a:rPr>
              <a:t>разработчик </a:t>
            </a:r>
            <a:r>
              <a:rPr lang="ru-RU" sz="1000" dirty="0" err="1">
                <a:latin typeface="+mj-lt"/>
              </a:rPr>
              <a:t>нейропроцессора</a:t>
            </a:r>
            <a:r>
              <a:rPr lang="ru-RU" sz="1000" dirty="0">
                <a:latin typeface="+mj-lt"/>
              </a:rPr>
              <a:t> “</a:t>
            </a:r>
            <a:r>
              <a:rPr lang="ru-RU" sz="1000" dirty="0" err="1">
                <a:latin typeface="+mj-lt"/>
              </a:rPr>
              <a:t>Алтаи</a:t>
            </a:r>
            <a:r>
              <a:rPr lang="ru-RU" sz="1000" dirty="0">
                <a:latin typeface="+mj-lt"/>
              </a:rPr>
              <a:t>̆</a:t>
            </a:r>
            <a:r>
              <a:rPr lang="ru-RU" sz="1000" dirty="0" smtClean="0">
                <a:latin typeface="+mj-lt"/>
              </a:rPr>
              <a:t>”</a:t>
            </a:r>
          </a:p>
          <a:p>
            <a:pPr algn="ctr"/>
            <a:r>
              <a:rPr lang="ru-RU" sz="1000" dirty="0" smtClean="0">
                <a:latin typeface="+mj-lt"/>
              </a:rPr>
              <a:t>(Ведутся переговоры о сотрудничестве)</a:t>
            </a:r>
            <a:endParaRPr lang="ru-RU" sz="1000" dirty="0">
              <a:latin typeface="+mj-lt"/>
            </a:endParaRPr>
          </a:p>
          <a:p>
            <a:pPr algn="ctr"/>
            <a:endParaRPr lang="ru-RU" sz="1600" dirty="0" smtClean="0">
              <a:latin typeface="+mj-lt"/>
            </a:endParaRPr>
          </a:p>
        </p:txBody>
      </p:sp>
      <p:pic>
        <p:nvPicPr>
          <p:cNvPr id="10" name="Picture 12" descr="https://natroix.ru/wp-content/uploads/2017/07/sotru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121" y="5085963"/>
            <a:ext cx="2121204" cy="159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https://kartinkin.net/uploads/posts/2022-03/thumbs/1646190823_59-kartinkin-net-p-prozrachnie-kartinki-dlya-prezentatsii-5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575" y="593547"/>
            <a:ext cx="1368152" cy="162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8599" y="6037879"/>
            <a:ext cx="5283252" cy="874905"/>
          </a:xfrm>
          <a:prstGeom prst="rect">
            <a:avLst/>
          </a:prstGeom>
        </p:spPr>
      </p:pic>
      <p:grpSp>
        <p:nvGrpSpPr>
          <p:cNvPr id="22" name="Группа 21"/>
          <p:cNvGrpSpPr/>
          <p:nvPr/>
        </p:nvGrpSpPr>
        <p:grpSpPr>
          <a:xfrm>
            <a:off x="284428" y="193970"/>
            <a:ext cx="11588125" cy="399643"/>
            <a:chOff x="293481" y="193970"/>
            <a:chExt cx="11588125" cy="399643"/>
          </a:xfrm>
        </p:grpSpPr>
        <p:grpSp>
          <p:nvGrpSpPr>
            <p:cNvPr id="23" name="Группа 22"/>
            <p:cNvGrpSpPr/>
            <p:nvPr/>
          </p:nvGrpSpPr>
          <p:grpSpPr>
            <a:xfrm>
              <a:off x="293481" y="279477"/>
              <a:ext cx="9459646" cy="228628"/>
              <a:chOff x="1893681" y="2125676"/>
              <a:chExt cx="9459646" cy="228628"/>
            </a:xfrm>
          </p:grpSpPr>
          <p:pic>
            <p:nvPicPr>
              <p:cNvPr id="26" name="Рисунок 25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flipH="1">
                <a:off x="1893681" y="2154251"/>
                <a:ext cx="9459645" cy="200053"/>
              </a:xfrm>
              <a:prstGeom prst="rect">
                <a:avLst/>
              </a:prstGeom>
            </p:spPr>
          </p:pic>
          <p:pic>
            <p:nvPicPr>
              <p:cNvPr id="27" name="Рисунок 2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 flipH="1">
                <a:off x="1893682" y="2125676"/>
                <a:ext cx="9459645" cy="200053"/>
              </a:xfrm>
              <a:prstGeom prst="rect">
                <a:avLst/>
              </a:prstGeom>
            </p:spPr>
          </p:pic>
        </p:grp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8341" y="193970"/>
              <a:ext cx="1009907" cy="399643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82006" y="193991"/>
              <a:ext cx="399600" cy="399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330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1939874" y="955884"/>
              <a:ext cx="9459645" cy="2000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939873" y="972786"/>
              <a:ext cx="9459645" cy="20005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16301" y="53882"/>
              <a:ext cx="1762125" cy="779701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5475" y="43536"/>
              <a:ext cx="1960348" cy="775753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2361"/>
            <a:stretch/>
          </p:blipFill>
          <p:spPr>
            <a:xfrm>
              <a:off x="0" y="0"/>
              <a:ext cx="1895475" cy="6858000"/>
            </a:xfrm>
            <a:prstGeom prst="rect">
              <a:avLst/>
            </a:prstGeom>
          </p:spPr>
        </p:pic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8A78721-AF33-4D73-A99D-B03B105F6534}"/>
              </a:ext>
            </a:extLst>
          </p:cNvPr>
          <p:cNvSpPr/>
          <p:nvPr/>
        </p:nvSpPr>
        <p:spPr>
          <a:xfrm>
            <a:off x="1784498" y="1093572"/>
            <a:ext cx="41159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ru-RU" b="1" kern="0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Ключевые члены ваше </a:t>
            </a:r>
            <a:r>
              <a:rPr lang="ru-RU" b="1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команды</a:t>
            </a:r>
            <a:r>
              <a:rPr lang="ru-RU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:</a:t>
            </a:r>
            <a:endParaRPr lang="ru-RU" kern="0" dirty="0">
              <a:solidFill>
                <a:srgbClr val="00000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BAE8C7B-E45F-4C74-90F7-8E0A7A2634D5}"/>
              </a:ext>
            </a:extLst>
          </p:cNvPr>
          <p:cNvSpPr/>
          <p:nvPr/>
        </p:nvSpPr>
        <p:spPr>
          <a:xfrm>
            <a:off x="1895475" y="1583690"/>
            <a:ext cx="1009524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Авторы идеи, менеджеры проекта: </a:t>
            </a:r>
          </a:p>
          <a:p>
            <a:pPr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Чундышко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Вячеслав Юрьевич </a:t>
            </a:r>
          </a:p>
          <a:p>
            <a:pPr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доц., к.т.н., зав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кафедрой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информационной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безопасности и прикладной информатики ФГБОУ ВО «МГТУ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>
              <a:spcBef>
                <a:spcPts val="0"/>
              </a:spcBef>
              <a:buClr>
                <a:schemeClr val="dk1"/>
              </a:buClr>
              <a:buSzPts val="2000"/>
            </a:pP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Консультант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 экономике: 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Ашинова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Марина 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Казбековна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д.э.н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проф. кафедры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финансов и кредита ФГБОУ ВО «МГТУ»</a:t>
            </a:r>
          </a:p>
          <a:p>
            <a:pPr>
              <a:spcBef>
                <a:spcPts val="0"/>
              </a:spcBef>
              <a:buClr>
                <a:schemeClr val="dk1"/>
              </a:buClr>
              <a:buSzPts val="2000"/>
            </a:pP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Лидер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команды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Репенко Ярослав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студент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 курса прикладная информатика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Члены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команды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СЕРБИНА АНГЕЛИНА СЕРГЕЕВНА – студентка 2 курса прикладная информатика</a:t>
            </a:r>
          </a:p>
          <a:p>
            <a:pPr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ВИНОГРАДЕНКО ПАВЕЛ ВЛАДИМИРОВИЧ - начальник отдела информационного сопровождения приемной комиссии и обслуживания информационных систем ФГБОУ ВО «МГТУ», магистр прикладной информатики</a:t>
            </a:r>
          </a:p>
          <a:p>
            <a:pPr>
              <a:spcBef>
                <a:spcPts val="0"/>
              </a:spcBef>
              <a:buClr>
                <a:schemeClr val="dk1"/>
              </a:buClr>
              <a:buSzPts val="2000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18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4843</TotalTime>
  <Words>1062</Words>
  <Application>Microsoft Office PowerPoint</Application>
  <PresentationFormat>Широкоэкранный</PresentationFormat>
  <Paragraphs>156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Wingdings</vt:lpstr>
      <vt:lpstr>Тема Office</vt:lpstr>
      <vt:lpstr>ОБЛОЖКИ</vt:lpstr>
      <vt:lpstr>БЕСПИЛОТНАЯ СИСТЕМА УПРАВЛЕНИЯ ГРУППОЙ БЕСПИЛОТНЫХ АППАРАТОВ МНОГОЦЕЛЕВОГО НАЗНАЧЕНИЯ (РОЙ ДРОНОВ)</vt:lpstr>
      <vt:lpstr>АКТУАЛЬНОСТЬ</vt:lpstr>
      <vt:lpstr>Проблема</vt:lpstr>
      <vt:lpstr>Решение</vt:lpstr>
      <vt:lpstr>ОБОСНОВАНИЕ НОВИЗНЫ ПРЕДЛАГАЕМОГО РЕШЕНИЯ</vt:lpstr>
      <vt:lpstr>Техническая значимость (преимущества перед существующими аналогами)</vt:lpstr>
      <vt:lpstr>Перспектива коммерциализации результата</vt:lpstr>
      <vt:lpstr>Степень готовности</vt:lpstr>
      <vt:lpstr>Перспектива коммерциализации результата проекта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Admin123</dc:creator>
  <cp:lastModifiedBy>User</cp:lastModifiedBy>
  <cp:revision>87</cp:revision>
  <dcterms:created xsi:type="dcterms:W3CDTF">2022-12-07T07:35:46Z</dcterms:created>
  <dcterms:modified xsi:type="dcterms:W3CDTF">2023-11-27T12:38:13Z</dcterms:modified>
</cp:coreProperties>
</file>