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648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6840" y="2340360"/>
            <a:ext cx="7992720" cy="31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7992720" cy="31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3900240" cy="31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4552560" y="2340360"/>
            <a:ext cx="3900240" cy="31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6840" y="1157760"/>
            <a:ext cx="4655520" cy="4830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4552560" y="2340360"/>
            <a:ext cx="3900240" cy="31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456840" y="39945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3900240" cy="31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552560" y="39945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56840" y="3994560"/>
            <a:ext cx="799272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799272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56840" y="3994560"/>
            <a:ext cx="799272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456840" y="39945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4552560" y="39945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159000" y="23403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5861520" y="23403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456840" y="39945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159000" y="39945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5861520" y="39945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6840" y="2340360"/>
            <a:ext cx="7992720" cy="31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7992720" cy="31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3900240" cy="31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/>
          </p:nvPr>
        </p:nvSpPr>
        <p:spPr>
          <a:xfrm>
            <a:off x="4552560" y="2340360"/>
            <a:ext cx="3900240" cy="31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6840" y="1157760"/>
            <a:ext cx="4655520" cy="4830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4552560" y="2340360"/>
            <a:ext cx="3900240" cy="31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/>
          </p:nvPr>
        </p:nvSpPr>
        <p:spPr>
          <a:xfrm>
            <a:off x="456840" y="39945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3900240" cy="31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4552560" y="39945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456840" y="3994560"/>
            <a:ext cx="799272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799272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456840" y="3994560"/>
            <a:ext cx="799272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456840" y="39945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/>
          </p:nvPr>
        </p:nvSpPr>
        <p:spPr>
          <a:xfrm>
            <a:off x="4552560" y="39945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3159000" y="23403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5861520" y="23403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456840" y="39945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/>
          </p:nvPr>
        </p:nvSpPr>
        <p:spPr>
          <a:xfrm>
            <a:off x="3159000" y="39945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/>
          </p:nvPr>
        </p:nvSpPr>
        <p:spPr>
          <a:xfrm>
            <a:off x="5861520" y="39945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456840" y="2340360"/>
            <a:ext cx="7992720" cy="31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7992720" cy="31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3900240" cy="31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/>
          </p:nvPr>
        </p:nvSpPr>
        <p:spPr>
          <a:xfrm>
            <a:off x="4552560" y="2340360"/>
            <a:ext cx="3900240" cy="31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456840" y="1157760"/>
            <a:ext cx="4655520" cy="4830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/>
          </p:nvPr>
        </p:nvSpPr>
        <p:spPr>
          <a:xfrm>
            <a:off x="4552560" y="2340360"/>
            <a:ext cx="3900240" cy="31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/>
          </p:nvPr>
        </p:nvSpPr>
        <p:spPr>
          <a:xfrm>
            <a:off x="456840" y="39945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3900240" cy="31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/>
          </p:nvPr>
        </p:nvSpPr>
        <p:spPr>
          <a:xfrm>
            <a:off x="4552560" y="39945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/>
          </p:nvPr>
        </p:nvSpPr>
        <p:spPr>
          <a:xfrm>
            <a:off x="456840" y="3994560"/>
            <a:ext cx="799272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799272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/>
          </p:nvPr>
        </p:nvSpPr>
        <p:spPr>
          <a:xfrm>
            <a:off x="456840" y="3994560"/>
            <a:ext cx="799272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456840" y="39945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/>
          </p:nvPr>
        </p:nvSpPr>
        <p:spPr>
          <a:xfrm>
            <a:off x="4552560" y="3994560"/>
            <a:ext cx="39002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/>
          </p:nvPr>
        </p:nvSpPr>
        <p:spPr>
          <a:xfrm>
            <a:off x="3159000" y="23403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/>
          </p:nvPr>
        </p:nvSpPr>
        <p:spPr>
          <a:xfrm>
            <a:off x="5861520" y="23403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/>
          </p:nvPr>
        </p:nvSpPr>
        <p:spPr>
          <a:xfrm>
            <a:off x="456840" y="39945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/>
          </p:nvPr>
        </p:nvSpPr>
        <p:spPr>
          <a:xfrm>
            <a:off x="3159000" y="39945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/>
          </p:nvPr>
        </p:nvSpPr>
        <p:spPr>
          <a:xfrm>
            <a:off x="5861520" y="3994560"/>
            <a:ext cx="257328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buNone/>
            </a:pPr>
            <a:r>
              <a:rPr lang="ru-RU" sz="27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7992720" cy="31662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6840" y="1257840"/>
            <a:ext cx="4655520" cy="8413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rmAutofit fontScale="77839"/>
          </a:bodyPr>
          <a:lstStyle/>
          <a:p>
            <a:pPr indent="0">
              <a:buNone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7992720" cy="20620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 fontScale="71666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32360" y="444960"/>
            <a:ext cx="7975800" cy="10418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 indent="0">
              <a:buNone/>
            </a:pPr>
            <a:r>
              <a:rPr lang="ru-RU" sz="27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32360" y="1152360"/>
            <a:ext cx="8399520" cy="31662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2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180000" y="1024560"/>
            <a:ext cx="5112360" cy="11286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5400" spc="-1" dirty="0" err="1">
                <a:solidFill>
                  <a:schemeClr val="dk1"/>
                </a:solidFill>
                <a:latin typeface="Algerian" panose="04020705040A02060702" pitchFamily="82" charset="0"/>
                <a:ea typeface="Adobe Fan Heiti Std B" pitchFamily="34" charset="-128"/>
              </a:rPr>
              <a:t>vr</a:t>
            </a:r>
            <a:r>
              <a:rPr lang="en-US" sz="5400" spc="-1" dirty="0">
                <a:solidFill>
                  <a:schemeClr val="dk1"/>
                </a:solidFill>
                <a:latin typeface="Algerian" panose="04020705040A02060702" pitchFamily="82" charset="0"/>
                <a:ea typeface="Adobe Fan Heiti Std B" pitchFamily="34" charset="-128"/>
              </a:rPr>
              <a:t> </a:t>
            </a:r>
            <a:r>
              <a:rPr lang="ru-RU" sz="5400" spc="-1" dirty="0">
                <a:solidFill>
                  <a:schemeClr val="dk1"/>
                </a:solidFill>
                <a:latin typeface="Algerian" panose="04020705040A02060702" pitchFamily="82" charset="0"/>
                <a:ea typeface="Adobe Fan Heiti Std B" pitchFamily="34" charset="-128"/>
              </a:rPr>
              <a:t>ПУТЬ</a:t>
            </a:r>
            <a:endParaRPr lang="ru-RU" sz="5400" spc="-1" dirty="0">
              <a:solidFill>
                <a:schemeClr val="dk1"/>
              </a:solidFill>
              <a:latin typeface="Algerian" panose="04020705040A02060702" pitchFamily="82" charset="0"/>
              <a:ea typeface="Adobe Fan Heiti Std B" pitchFamily="34" charset="-128"/>
            </a:endParaRPr>
          </a:p>
        </p:txBody>
      </p:sp>
      <p:pic>
        <p:nvPicPr>
          <p:cNvPr id="115" name="Google Shape;106;p1"/>
          <p:cNvPicPr/>
          <p:nvPr/>
        </p:nvPicPr>
        <p:blipFill>
          <a:blip r:embed="rId2"/>
          <a:srcRect l="48522"/>
          <a:stretch/>
        </p:blipFill>
        <p:spPr>
          <a:xfrm>
            <a:off x="5224680" y="669600"/>
            <a:ext cx="2832480" cy="4473720"/>
          </a:xfrm>
          <a:prstGeom prst="rect">
            <a:avLst/>
          </a:prstGeom>
          <a:ln w="0">
            <a:noFill/>
          </a:ln>
        </p:spPr>
      </p:pic>
      <p:sp>
        <p:nvSpPr>
          <p:cNvPr id="116" name="Google Shape;107;p1"/>
          <p:cNvSpPr/>
          <p:nvPr/>
        </p:nvSpPr>
        <p:spPr>
          <a:xfrm>
            <a:off x="5224680" y="0"/>
            <a:ext cx="2832120" cy="10983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68400" rIns="68400" bIns="684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4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17" name="Google Shape;108;p1"/>
          <p:cNvSpPr/>
          <p:nvPr/>
        </p:nvSpPr>
        <p:spPr>
          <a:xfrm>
            <a:off x="8057520" y="1098360"/>
            <a:ext cx="1086120" cy="2378520"/>
          </a:xfrm>
          <a:prstGeom prst="rect">
            <a:avLst/>
          </a:pr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68400" rIns="68400" bIns="684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4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18" name="Google Shape;109;p1"/>
          <p:cNvSpPr/>
          <p:nvPr/>
        </p:nvSpPr>
        <p:spPr>
          <a:xfrm rot="10800000" flipH="1">
            <a:off x="8057160" y="3470400"/>
            <a:ext cx="1086120" cy="1673280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68400" rIns="68400" bIns="684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4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19" name="Google Shape;110;p1"/>
          <p:cNvSpPr/>
          <p:nvPr/>
        </p:nvSpPr>
        <p:spPr>
          <a:xfrm>
            <a:off x="8057520" y="0"/>
            <a:ext cx="1086120" cy="1098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68400" rIns="68400" bIns="684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4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pic>
        <p:nvPicPr>
          <p:cNvPr id="120" name="Google Shape;111;p1"/>
          <p:cNvPicPr/>
          <p:nvPr/>
        </p:nvPicPr>
        <p:blipFill>
          <a:blip r:embed="rId3"/>
          <a:stretch/>
        </p:blipFill>
        <p:spPr>
          <a:xfrm>
            <a:off x="6744600" y="363960"/>
            <a:ext cx="1086120" cy="370440"/>
          </a:xfrm>
          <a:prstGeom prst="rect">
            <a:avLst/>
          </a:prstGeom>
          <a:ln w="0">
            <a:noFill/>
          </a:ln>
        </p:spPr>
      </p:pic>
      <p:pic>
        <p:nvPicPr>
          <p:cNvPr id="121" name="Google Shape;112;p1"/>
          <p:cNvPicPr/>
          <p:nvPr/>
        </p:nvPicPr>
        <p:blipFill>
          <a:blip r:embed="rId4"/>
          <a:stretch/>
        </p:blipFill>
        <p:spPr>
          <a:xfrm>
            <a:off x="8222400" y="252360"/>
            <a:ext cx="756360" cy="593280"/>
          </a:xfrm>
          <a:prstGeom prst="rect">
            <a:avLst/>
          </a:prstGeom>
          <a:ln w="0">
            <a:noFill/>
          </a:ln>
        </p:spPr>
      </p:pic>
      <p:sp>
        <p:nvSpPr>
          <p:cNvPr id="122" name="Google Shape;113;p1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23" name="Google Shape;114;p1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4520" bIns="7452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fld id="{4A714475-DC4B-408B-80C6-4D1C00A06ACD}" type="slidenum">
              <a:rPr lang="ru" sz="1000" b="0" strike="noStrike" spc="-1">
                <a:solidFill>
                  <a:schemeClr val="lt1"/>
                </a:solidFill>
                <a:latin typeface="Arial"/>
                <a:ea typeface="Arial"/>
              </a:rPr>
              <a:t>1</a:t>
            </a:fld>
            <a:endParaRPr lang="ru-RU" sz="1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4" name="Google Shape;105;p24"/>
          <p:cNvPicPr/>
          <p:nvPr/>
        </p:nvPicPr>
        <p:blipFill>
          <a:blip r:embed="rId5"/>
          <a:stretch/>
        </p:blipFill>
        <p:spPr>
          <a:xfrm>
            <a:off x="2761560" y="177120"/>
            <a:ext cx="2315520" cy="870120"/>
          </a:xfrm>
          <a:prstGeom prst="rect">
            <a:avLst/>
          </a:prstGeom>
          <a:ln w="0">
            <a:noFill/>
          </a:ln>
        </p:spPr>
      </p:pic>
      <p:sp>
        <p:nvSpPr>
          <p:cNvPr id="125" name="TextBox 124"/>
          <p:cNvSpPr txBox="1"/>
          <p:nvPr/>
        </p:nvSpPr>
        <p:spPr>
          <a:xfrm rot="7200">
            <a:off x="131040" y="2334600"/>
            <a:ext cx="4907520" cy="115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2800" b="1" strike="noStrike" spc="-1" dirty="0" smtClean="0">
                <a:solidFill>
                  <a:srgbClr val="B838E7"/>
                </a:solidFill>
                <a:latin typeface="Calibri"/>
              </a:rPr>
              <a:t>“</a:t>
            </a:r>
            <a:r>
              <a:rPr lang="ru-RU" sz="2800" b="1" strike="noStrike" spc="-1" dirty="0" smtClean="0">
                <a:solidFill>
                  <a:srgbClr val="B838E7"/>
                </a:solidFill>
                <a:latin typeface="Calibri"/>
              </a:rPr>
              <a:t>Стимул технического прогресса - наша беззащитность перед техникой</a:t>
            </a:r>
            <a:r>
              <a:rPr lang="en-US" sz="2800" b="1" strike="noStrike" spc="-1" dirty="0" smtClean="0">
                <a:solidFill>
                  <a:srgbClr val="B838E7"/>
                </a:solidFill>
                <a:latin typeface="Calibri"/>
              </a:rPr>
              <a:t>”</a:t>
            </a:r>
            <a:endParaRPr lang="ru-RU" sz="2800" b="0" strike="noStrike" spc="-1" dirty="0">
              <a:solidFill>
                <a:srgbClr val="B838E7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0;p2"/>
          <p:cNvSpPr/>
          <p:nvPr/>
        </p:nvSpPr>
        <p:spPr>
          <a:xfrm>
            <a:off x="7440120" y="312480"/>
            <a:ext cx="184320" cy="30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4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27" name="Google Shape;122;p2"/>
          <p:cNvSpPr/>
          <p:nvPr/>
        </p:nvSpPr>
        <p:spPr>
          <a:xfrm>
            <a:off x="7229160" y="0"/>
            <a:ext cx="1913760" cy="369360"/>
          </a:xfrm>
          <a:prstGeom prst="rect">
            <a:avLst/>
          </a:prstGeom>
          <a:solidFill>
            <a:srgbClr val="FCAF1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28" name="Google Shape;123;p2"/>
          <p:cNvSpPr/>
          <p:nvPr/>
        </p:nvSpPr>
        <p:spPr>
          <a:xfrm>
            <a:off x="7494480" y="3461400"/>
            <a:ext cx="1648080" cy="1693440"/>
          </a:xfrm>
          <a:prstGeom prst="rect">
            <a:avLst/>
          </a:prstGeom>
          <a:solidFill>
            <a:srgbClr val="FF2F2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29" name="Google Shape;124;p2"/>
          <p:cNvSpPr/>
          <p:nvPr/>
        </p:nvSpPr>
        <p:spPr>
          <a:xfrm>
            <a:off x="7494480" y="321840"/>
            <a:ext cx="1648080" cy="1569600"/>
          </a:xfrm>
          <a:prstGeom prst="rect">
            <a:avLst/>
          </a:prstGeom>
          <a:solidFill>
            <a:srgbClr val="8F00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30" name="Google Shape;125;p2"/>
          <p:cNvSpPr/>
          <p:nvPr/>
        </p:nvSpPr>
        <p:spPr>
          <a:xfrm>
            <a:off x="7494480" y="1891800"/>
            <a:ext cx="1648080" cy="1569600"/>
          </a:xfrm>
          <a:prstGeom prst="rect">
            <a:avLst/>
          </a:prstGeom>
          <a:solidFill>
            <a:srgbClr val="ADDAE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pic>
        <p:nvPicPr>
          <p:cNvPr id="131" name="Google Shape;126;p2"/>
          <p:cNvPicPr/>
          <p:nvPr/>
        </p:nvPicPr>
        <p:blipFill>
          <a:blip r:embed="rId2"/>
          <a:stretch/>
        </p:blipFill>
        <p:spPr>
          <a:xfrm>
            <a:off x="7884360" y="3916800"/>
            <a:ext cx="869040" cy="869040"/>
          </a:xfrm>
          <a:prstGeom prst="rect">
            <a:avLst/>
          </a:prstGeom>
          <a:ln w="0">
            <a:noFill/>
          </a:ln>
        </p:spPr>
      </p:pic>
      <p:pic>
        <p:nvPicPr>
          <p:cNvPr id="132" name="Google Shape;127;p2"/>
          <p:cNvPicPr/>
          <p:nvPr/>
        </p:nvPicPr>
        <p:blipFill>
          <a:blip r:embed="rId3"/>
          <a:stretch/>
        </p:blipFill>
        <p:spPr>
          <a:xfrm>
            <a:off x="7884360" y="672120"/>
            <a:ext cx="869040" cy="869040"/>
          </a:xfrm>
          <a:prstGeom prst="rect">
            <a:avLst/>
          </a:prstGeom>
          <a:ln w="0">
            <a:noFill/>
          </a:ln>
        </p:spPr>
      </p:pic>
      <p:sp>
        <p:nvSpPr>
          <p:cNvPr id="133" name="Google Shape;128;p2"/>
          <p:cNvSpPr/>
          <p:nvPr/>
        </p:nvSpPr>
        <p:spPr>
          <a:xfrm>
            <a:off x="7229160" y="309960"/>
            <a:ext cx="265320" cy="4833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34" name="Google Shape;129;p2"/>
          <p:cNvSpPr/>
          <p:nvPr/>
        </p:nvSpPr>
        <p:spPr>
          <a:xfrm>
            <a:off x="0" y="2571750"/>
            <a:ext cx="7228800" cy="240065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spAutoFit/>
          </a:bodyPr>
          <a:lstStyle/>
          <a:p>
            <a:pPr marL="609480">
              <a:lnSpc>
                <a:spcPct val="100000"/>
              </a:lnSpc>
              <a:tabLst>
                <a:tab pos="0" algn="l"/>
              </a:tabLst>
            </a:pPr>
            <a:r>
              <a:rPr lang="ru" b="0" strike="noStrike" spc="-1" dirty="0">
                <a:solidFill>
                  <a:srgbClr val="000000"/>
                </a:solidFill>
                <a:latin typeface="Raleway SemiBold"/>
                <a:ea typeface="Raleway"/>
              </a:rPr>
              <a:t>Реализация данного проекта очень важна и актуальна на сегодняшний день, так как большое количество </a:t>
            </a:r>
            <a:r>
              <a:rPr lang="ru" b="0" strike="noStrike" spc="-1" dirty="0" smtClean="0">
                <a:solidFill>
                  <a:srgbClr val="000000"/>
                </a:solidFill>
                <a:latin typeface="Raleway SemiBold"/>
                <a:ea typeface="Raleway"/>
              </a:rPr>
              <a:t>детей, будующие выпускники школ, которые не могут определиться, с будущей профессией, так как, не имеют возможности более детально погрузиться в интересующие их профессии. </a:t>
            </a:r>
            <a:endParaRPr lang="ru" spc="-1" dirty="0">
              <a:solidFill>
                <a:srgbClr val="000000"/>
              </a:solidFill>
              <a:latin typeface="Raleway SemiBold"/>
              <a:ea typeface="Raleway"/>
            </a:endParaRPr>
          </a:p>
          <a:p>
            <a:pPr marL="609480">
              <a:lnSpc>
                <a:spcPct val="100000"/>
              </a:lnSpc>
              <a:tabLst>
                <a:tab pos="0" algn="l"/>
              </a:tabLst>
            </a:pPr>
            <a:r>
              <a:rPr lang="ru" b="0" strike="noStrike" spc="-1" dirty="0" smtClean="0">
                <a:solidFill>
                  <a:srgbClr val="000000"/>
                </a:solidFill>
                <a:latin typeface="Raleway SemiBold"/>
                <a:ea typeface="Raleway"/>
              </a:rPr>
              <a:t>Современные школьники нуждаются в иновационных методах профориентационной работы с ними.</a:t>
            </a:r>
            <a:endParaRPr lang="ru-RU" b="0" strike="noStrike" spc="-1" dirty="0">
              <a:solidFill>
                <a:srgbClr val="000000"/>
              </a:solidFill>
              <a:latin typeface="Raleway SemiBold"/>
            </a:endParaRPr>
          </a:p>
        </p:txBody>
      </p:sp>
      <p:sp>
        <p:nvSpPr>
          <p:cNvPr id="135" name="Google Shape;130;p2"/>
          <p:cNvSpPr/>
          <p:nvPr/>
        </p:nvSpPr>
        <p:spPr>
          <a:xfrm>
            <a:off x="532800" y="915120"/>
            <a:ext cx="6207840" cy="612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7760" tIns="77760" rIns="77760" bIns="7776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" sz="3000" b="0" strike="noStrike" spc="-1" dirty="0">
                <a:solidFill>
                  <a:srgbClr val="8F00FF"/>
                </a:solidFill>
                <a:latin typeface="Raleway SemiBold"/>
                <a:ea typeface="Raleway SemiBold"/>
              </a:rPr>
              <a:t>АКТУАЛЬНОСТЬ ПРОЕКТА</a:t>
            </a:r>
            <a:endParaRPr lang="ru-RU" sz="3000" b="0" strike="noStrike" spc="-1" dirty="0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36" name="Google Shape;131;p2"/>
          <p:cNvGrpSpPr/>
          <p:nvPr/>
        </p:nvGrpSpPr>
        <p:grpSpPr>
          <a:xfrm>
            <a:off x="0" y="681840"/>
            <a:ext cx="4727880" cy="96840"/>
            <a:chOff x="0" y="681840"/>
            <a:chExt cx="4727880" cy="96840"/>
          </a:xfrm>
        </p:grpSpPr>
        <p:sp>
          <p:nvSpPr>
            <p:cNvPr id="137" name="Google Shape;132;p2"/>
            <p:cNvSpPr/>
            <p:nvPr/>
          </p:nvSpPr>
          <p:spPr>
            <a:xfrm>
              <a:off x="0" y="681840"/>
              <a:ext cx="2331360" cy="96840"/>
            </a:xfrm>
            <a:prstGeom prst="rect">
              <a:avLst/>
            </a:prstGeom>
            <a:solidFill>
              <a:srgbClr val="FBB3C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Helvetica Neue"/>
                <a:ea typeface="Helvetica Neue"/>
              </a:endParaRPr>
            </a:p>
          </p:txBody>
        </p:sp>
        <p:sp>
          <p:nvSpPr>
            <p:cNvPr id="138" name="Google Shape;133;p2"/>
            <p:cNvSpPr/>
            <p:nvPr/>
          </p:nvSpPr>
          <p:spPr>
            <a:xfrm>
              <a:off x="606240" y="681840"/>
              <a:ext cx="2331360" cy="96840"/>
            </a:xfrm>
            <a:prstGeom prst="rect">
              <a:avLst/>
            </a:prstGeom>
            <a:solidFill>
              <a:srgbClr val="9F00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Helvetica Neue"/>
                <a:ea typeface="Helvetica Neue"/>
              </a:endParaRPr>
            </a:p>
          </p:txBody>
        </p:sp>
        <p:sp>
          <p:nvSpPr>
            <p:cNvPr id="139" name="Google Shape;134;p2"/>
            <p:cNvSpPr/>
            <p:nvPr/>
          </p:nvSpPr>
          <p:spPr>
            <a:xfrm>
              <a:off x="1212480" y="681840"/>
              <a:ext cx="2331360" cy="96840"/>
            </a:xfrm>
            <a:prstGeom prst="rect">
              <a:avLst/>
            </a:prstGeom>
            <a:solidFill>
              <a:srgbClr val="FD493D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Helvetica Neue"/>
                <a:ea typeface="Helvetica Neue"/>
              </a:endParaRPr>
            </a:p>
          </p:txBody>
        </p:sp>
        <p:sp>
          <p:nvSpPr>
            <p:cNvPr id="140" name="Google Shape;135;p2"/>
            <p:cNvSpPr/>
            <p:nvPr/>
          </p:nvSpPr>
          <p:spPr>
            <a:xfrm>
              <a:off x="1790280" y="681840"/>
              <a:ext cx="2331360" cy="96840"/>
            </a:xfrm>
            <a:prstGeom prst="rect">
              <a:avLst/>
            </a:prstGeom>
            <a:solidFill>
              <a:srgbClr val="FCAF1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Helvetica Neue"/>
                <a:ea typeface="Helvetica Neue"/>
              </a:endParaRPr>
            </a:p>
          </p:txBody>
        </p:sp>
        <p:sp>
          <p:nvSpPr>
            <p:cNvPr id="141" name="Google Shape;136;p2"/>
            <p:cNvSpPr/>
            <p:nvPr/>
          </p:nvSpPr>
          <p:spPr>
            <a:xfrm>
              <a:off x="2396520" y="681840"/>
              <a:ext cx="2331360" cy="96840"/>
            </a:xfrm>
            <a:prstGeom prst="rect">
              <a:avLst/>
            </a:prstGeom>
            <a:solidFill>
              <a:srgbClr val="B5D8E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Helvetica Neue"/>
                <a:ea typeface="Helvetica Neue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56840" y="1543680"/>
            <a:ext cx="4655520" cy="1031400"/>
          </a:xfrm>
          <a:prstGeom prst="rect">
            <a:avLst/>
          </a:prstGeom>
          <a:noFill/>
          <a:ln w="0">
            <a:noFill/>
          </a:ln>
        </p:spPr>
        <p:txBody>
          <a:bodyPr lIns="58320" tIns="58320" rIns="58320" bIns="583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" sz="3000" b="0" strike="noStrike" spc="-1" dirty="0">
                <a:solidFill>
                  <a:schemeClr val="dk1"/>
                </a:solidFill>
                <a:latin typeface="Raleway SemiBold"/>
                <a:ea typeface="Raleway SemiBold"/>
              </a:rPr>
              <a:t>ЦЕЛЕВАЯ АУДИТОРИЯ</a:t>
            </a:r>
            <a:endParaRPr lang="ru-RU" sz="3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456840" y="2626200"/>
            <a:ext cx="7992720" cy="2062080"/>
          </a:xfrm>
          <a:prstGeom prst="rect">
            <a:avLst/>
          </a:prstGeom>
          <a:noFill/>
          <a:ln w="0">
            <a:noFill/>
          </a:ln>
        </p:spPr>
        <p:txBody>
          <a:bodyPr lIns="58320" tIns="58320" rIns="58320" bIns="58320" anchor="t">
            <a:noAutofit/>
          </a:bodyPr>
          <a:lstStyle/>
          <a:p>
            <a:pPr marL="406440" indent="-266760">
              <a:lnSpc>
                <a:spcPct val="100000"/>
              </a:lnSpc>
              <a:buClr>
                <a:srgbClr val="8F00FF"/>
              </a:buClr>
              <a:buFont typeface="Raleway"/>
              <a:buChar char="●"/>
              <a:tabLst>
                <a:tab pos="0" algn="l"/>
              </a:tabLst>
            </a:pPr>
            <a:r>
              <a:rPr lang="ru-RU" sz="1800" b="0" strike="noStrike" spc="-1" dirty="0" smtClean="0">
                <a:solidFill>
                  <a:srgbClr val="000000"/>
                </a:solidFill>
                <a:latin typeface="Arial"/>
                <a:ea typeface="Arial"/>
              </a:rPr>
              <a:t>Жители </a:t>
            </a:r>
            <a:r>
              <a:rPr lang="ru-RU" sz="18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города 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Arial"/>
                <a:ea typeface="Arial"/>
              </a:rPr>
              <a:t>Омска, Омско</a:t>
            </a:r>
            <a:r>
              <a:rPr lang="ru-RU" spc="-1" dirty="0" smtClean="0">
                <a:solidFill>
                  <a:srgbClr val="000000"/>
                </a:solidFill>
                <a:latin typeface="Arial"/>
                <a:ea typeface="Arial"/>
              </a:rPr>
              <a:t>й области, и других городов России, дети и их родители и образовательные учреждения, которые не могут определиться с выбором будущей профессии.  </a:t>
            </a:r>
            <a:endParaRPr lang="ru-RU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Google Shape;143;p3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rgbClr val="FD493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45" name="Google Shape;144;p3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4520" bIns="7452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fld id="{D9E1D171-61FF-4C93-B361-AE46274EB155}" type="slidenum">
              <a:rPr lang="ru" sz="1000" b="0" strike="noStrike" spc="-1">
                <a:solidFill>
                  <a:schemeClr val="lt1"/>
                </a:solidFill>
                <a:latin typeface="Arial"/>
                <a:ea typeface="Arial"/>
              </a:rPr>
              <a:t>3</a:t>
            </a:fld>
            <a:endParaRPr lang="ru-RU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Google Shape;145;p3"/>
          <p:cNvSpPr/>
          <p:nvPr/>
        </p:nvSpPr>
        <p:spPr>
          <a:xfrm>
            <a:off x="456840" y="582480"/>
            <a:ext cx="687600" cy="687600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68400" rIns="68400" bIns="684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4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47" name="Google Shape;146;p3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48" name="Google Shape;147;p3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49" name="Google Shape;148;p3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50" name="Google Shape;149;p3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pic>
        <p:nvPicPr>
          <p:cNvPr id="151" name="Google Shape;150;p3"/>
          <p:cNvPicPr/>
          <p:nvPr/>
        </p:nvPicPr>
        <p:blipFill>
          <a:blip r:embed="rId2"/>
          <a:stretch/>
        </p:blipFill>
        <p:spPr>
          <a:xfrm>
            <a:off x="530640" y="656280"/>
            <a:ext cx="539640" cy="539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56840" y="1486440"/>
            <a:ext cx="4655520" cy="975600"/>
          </a:xfrm>
          <a:prstGeom prst="rect">
            <a:avLst/>
          </a:prstGeom>
          <a:noFill/>
          <a:ln w="0">
            <a:noFill/>
          </a:ln>
        </p:spPr>
        <p:txBody>
          <a:bodyPr lIns="58320" tIns="58320" rIns="58320" bIns="583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" sz="3000" b="0" strike="noStrike" spc="-1" dirty="0">
                <a:solidFill>
                  <a:schemeClr val="dk1"/>
                </a:solidFill>
                <a:latin typeface="Raleway SemiBold"/>
                <a:ea typeface="Raleway SemiBold"/>
              </a:rPr>
              <a:t>ПРОБЛЕМА</a:t>
            </a:r>
            <a:endParaRPr lang="ru-RU" sz="3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452160" y="2210400"/>
            <a:ext cx="7936264" cy="3009600"/>
          </a:xfrm>
          <a:prstGeom prst="rect">
            <a:avLst/>
          </a:prstGeom>
          <a:noFill/>
          <a:ln w="0">
            <a:noFill/>
          </a:ln>
        </p:spPr>
        <p:txBody>
          <a:bodyPr lIns="58320" tIns="58320" rIns="58320" bIns="58320" anchor="t">
            <a:noAutofit/>
          </a:bodyPr>
          <a:lstStyle/>
          <a:p>
            <a:pPr marL="139680" algn="just">
              <a:lnSpc>
                <a:spcPct val="100000"/>
              </a:lnSpc>
              <a:buClr>
                <a:srgbClr val="8F00FF"/>
              </a:buClr>
              <a:tabLst>
                <a:tab pos="0" algn="l"/>
              </a:tabLst>
            </a:pPr>
            <a:r>
              <a:rPr lang="ru-RU" sz="2000" dirty="0" smtClean="0"/>
              <a:t>1. Поздняя </a:t>
            </a:r>
            <a:r>
              <a:rPr lang="ru-RU" sz="2000" dirty="0" err="1" smtClean="0"/>
              <a:t>профориентационная</a:t>
            </a:r>
            <a:r>
              <a:rPr lang="ru-RU" sz="2000" dirty="0" smtClean="0"/>
              <a:t> работа в школах. </a:t>
            </a:r>
          </a:p>
          <a:p>
            <a:pPr marL="139680" algn="just">
              <a:lnSpc>
                <a:spcPct val="100000"/>
              </a:lnSpc>
              <a:buClr>
                <a:srgbClr val="8F00FF"/>
              </a:buClr>
              <a:tabLst>
                <a:tab pos="0" algn="l"/>
              </a:tabLst>
            </a:pPr>
            <a:r>
              <a:rPr lang="ru-RU" sz="2000" dirty="0" smtClean="0"/>
              <a:t>2. Ограниченный круг профессии предлагаемый родителями и СМИ.</a:t>
            </a:r>
          </a:p>
          <a:p>
            <a:pPr marL="139680" algn="just">
              <a:lnSpc>
                <a:spcPct val="100000"/>
              </a:lnSpc>
              <a:buClr>
                <a:srgbClr val="8F00FF"/>
              </a:buClr>
              <a:tabLst>
                <a:tab pos="0" algn="l"/>
              </a:tabLst>
            </a:pPr>
            <a:r>
              <a:rPr lang="ru-RU" sz="2000" dirty="0" smtClean="0"/>
              <a:t>3.Устаревшие и не эффективные методы </a:t>
            </a:r>
            <a:r>
              <a:rPr lang="ru-RU" sz="2000" dirty="0"/>
              <a:t>в </a:t>
            </a:r>
            <a:r>
              <a:rPr lang="ru-RU" sz="2000" dirty="0" err="1"/>
              <a:t>профориентационной</a:t>
            </a:r>
            <a:r>
              <a:rPr lang="ru-RU" sz="2000" dirty="0"/>
              <a:t> работе </a:t>
            </a:r>
            <a:r>
              <a:rPr lang="ru-RU" sz="2000" dirty="0" smtClean="0"/>
              <a:t>школ и вузов, </a:t>
            </a:r>
            <a:r>
              <a:rPr lang="ru-RU" sz="2000" dirty="0"/>
              <a:t>которая сводится лишь к рекламно-информационным буклетам и проведению «Дней открытых дверей».</a:t>
            </a:r>
            <a:endParaRPr lang="ru-RU" sz="2000" dirty="0" smtClean="0"/>
          </a:p>
          <a:p>
            <a:pPr marL="101520" indent="0">
              <a:lnSpc>
                <a:spcPct val="115000"/>
              </a:lnSpc>
              <a:buNone/>
              <a:tabLst>
                <a:tab pos="0" algn="l"/>
              </a:tabLst>
            </a:pPr>
            <a:endParaRPr lang="ru-RU" sz="2000" b="0" strike="noStrike" spc="-1" dirty="0">
              <a:solidFill>
                <a:srgbClr val="B838E7"/>
              </a:solidFill>
              <a:latin typeface="Arial"/>
            </a:endParaRPr>
          </a:p>
        </p:txBody>
      </p:sp>
      <p:sp>
        <p:nvSpPr>
          <p:cNvPr id="154" name="Google Shape;157;p4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chemeClr val="accent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55" name="Google Shape;158;p4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4520" bIns="7452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fld id="{7C4991E3-A35E-4301-B248-706175B0FD72}" type="slidenum">
              <a:rPr lang="ru" sz="1000" b="0" strike="noStrike" spc="-1">
                <a:solidFill>
                  <a:schemeClr val="lt1"/>
                </a:solidFill>
                <a:latin typeface="Arial"/>
                <a:ea typeface="Arial"/>
              </a:rPr>
              <a:t>4</a:t>
            </a:fld>
            <a:endParaRPr lang="ru-RU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Google Shape;159;p4"/>
          <p:cNvSpPr/>
          <p:nvPr/>
        </p:nvSpPr>
        <p:spPr>
          <a:xfrm>
            <a:off x="456840" y="582480"/>
            <a:ext cx="687600" cy="68760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68400" rIns="68400" bIns="684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4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57" name="Google Shape;160;p4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58" name="Google Shape;161;p4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59" name="Google Shape;162;p4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60" name="Google Shape;163;p4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pic>
        <p:nvPicPr>
          <p:cNvPr id="161" name="Google Shape;164;p4"/>
          <p:cNvPicPr/>
          <p:nvPr/>
        </p:nvPicPr>
        <p:blipFill>
          <a:blip r:embed="rId2"/>
          <a:stretch/>
        </p:blipFill>
        <p:spPr>
          <a:xfrm>
            <a:off x="530640" y="656280"/>
            <a:ext cx="539640" cy="539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456840" y="1543680"/>
            <a:ext cx="4655520" cy="975600"/>
          </a:xfrm>
          <a:prstGeom prst="rect">
            <a:avLst/>
          </a:prstGeom>
          <a:noFill/>
          <a:ln w="0">
            <a:noFill/>
          </a:ln>
        </p:spPr>
        <p:txBody>
          <a:bodyPr lIns="58320" tIns="58320" rIns="58320" bIns="583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" sz="3000" b="0" strike="noStrike" spc="-1">
                <a:solidFill>
                  <a:schemeClr val="dk1"/>
                </a:solidFill>
                <a:latin typeface="Raleway SemiBold"/>
                <a:ea typeface="Raleway SemiBold"/>
              </a:rPr>
              <a:t>РЕШЕНИЕ</a:t>
            </a:r>
            <a:endParaRPr lang="ru-RU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456840" y="2626200"/>
            <a:ext cx="7992720" cy="3009600"/>
          </a:xfrm>
          <a:prstGeom prst="rect">
            <a:avLst/>
          </a:prstGeom>
          <a:noFill/>
          <a:ln w="0">
            <a:noFill/>
          </a:ln>
        </p:spPr>
        <p:txBody>
          <a:bodyPr lIns="58320" tIns="58320" rIns="58320" bIns="58320" anchor="t">
            <a:noAutofit/>
          </a:bodyPr>
          <a:lstStyle/>
          <a:p>
            <a:pPr marL="406440" indent="-266760" algn="just">
              <a:lnSpc>
                <a:spcPct val="100000"/>
              </a:lnSpc>
              <a:buClr>
                <a:srgbClr val="8F00FF"/>
              </a:buClr>
              <a:buFont typeface="Raleway"/>
              <a:buChar char="●"/>
              <a:tabLst>
                <a:tab pos="0" algn="l"/>
              </a:tabLst>
            </a:pPr>
            <a:r>
              <a:rPr lang="ru-RU" sz="2000" b="0" strike="noStrike" spc="-1" dirty="0" smtClean="0">
                <a:solidFill>
                  <a:srgbClr val="000000"/>
                </a:solidFill>
                <a:latin typeface="Arial"/>
                <a:ea typeface="Arial"/>
              </a:rPr>
              <a:t>Наш проект поможет решить проблему с выбором профессии в будущем, сохранении времени при выборе, посредством мини игр, которые позволят погрузиться в мир будущей профессии. </a:t>
            </a:r>
            <a:endParaRPr lang="ru-RU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Google Shape;171;p5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rgbClr val="FD493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65" name="Google Shape;172;p5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4520" bIns="7452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fld id="{65F17064-9A1D-4D7B-BB81-7B1038549EBD}" type="slidenum">
              <a:rPr lang="ru" sz="1000" b="0" strike="noStrike" spc="-1">
                <a:solidFill>
                  <a:schemeClr val="lt1"/>
                </a:solidFill>
                <a:latin typeface="Arial"/>
                <a:ea typeface="Arial"/>
              </a:rPr>
              <a:t>5</a:t>
            </a:fld>
            <a:endParaRPr lang="ru-RU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Google Shape;173;p5"/>
          <p:cNvSpPr/>
          <p:nvPr/>
        </p:nvSpPr>
        <p:spPr>
          <a:xfrm>
            <a:off x="456840" y="582480"/>
            <a:ext cx="687600" cy="687600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68400" rIns="68400" bIns="684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4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67" name="Google Shape;174;p5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68" name="Google Shape;175;p5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69" name="Google Shape;176;p5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70" name="Google Shape;177;p5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pic>
        <p:nvPicPr>
          <p:cNvPr id="171" name="Google Shape;178;p5"/>
          <p:cNvPicPr/>
          <p:nvPr/>
        </p:nvPicPr>
        <p:blipFill>
          <a:blip r:embed="rId2"/>
          <a:stretch/>
        </p:blipFill>
        <p:spPr>
          <a:xfrm>
            <a:off x="530640" y="656280"/>
            <a:ext cx="539640" cy="539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432360" y="444960"/>
            <a:ext cx="7975800" cy="1031400"/>
          </a:xfrm>
          <a:prstGeom prst="rect">
            <a:avLst/>
          </a:prstGeom>
          <a:noFill/>
          <a:ln w="0">
            <a:noFill/>
          </a:ln>
        </p:spPr>
        <p:txBody>
          <a:bodyPr lIns="58320" tIns="58320" rIns="58320" bIns="583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" sz="3000" b="0" strike="noStrike" spc="-1">
                <a:solidFill>
                  <a:schemeClr val="dk1"/>
                </a:solidFill>
                <a:latin typeface="Raleway SemiBold"/>
                <a:ea typeface="Raleway SemiBold"/>
              </a:rPr>
              <a:t>ЦЕННОСТЬ, ЦЕННОСТНОЕ ПРЕДЛОЖЕНИЕ</a:t>
            </a:r>
            <a:endParaRPr lang="ru-RU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Google Shape;185;p6"/>
          <p:cNvSpPr/>
          <p:nvPr/>
        </p:nvSpPr>
        <p:spPr>
          <a:xfrm>
            <a:off x="540000" y="1899849"/>
            <a:ext cx="7740000" cy="284770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sp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ru" sz="1500" b="0" strike="noStrike" spc="-1" dirty="0">
                <a:solidFill>
                  <a:schemeClr val="accent3"/>
                </a:solidFill>
                <a:latin typeface="Raleway SemiBold"/>
                <a:ea typeface="Raleway SemiBold"/>
              </a:rPr>
              <a:t>Мы, стартап</a:t>
            </a:r>
            <a:r>
              <a:rPr lang="ru" sz="1500" b="0" strike="noStrike" spc="-1" dirty="0">
                <a:solidFill>
                  <a:schemeClr val="dk2"/>
                </a:solidFill>
                <a:latin typeface="Raleway"/>
                <a:ea typeface="Raleway"/>
              </a:rPr>
              <a:t> </a:t>
            </a:r>
            <a:r>
              <a:rPr lang="ru" sz="1500" b="0" strike="noStrike" spc="-1" dirty="0" smtClean="0">
                <a:solidFill>
                  <a:schemeClr val="dk2"/>
                </a:solidFill>
                <a:latin typeface="Raleway"/>
                <a:ea typeface="Raleway"/>
              </a:rPr>
              <a:t>«</a:t>
            </a:r>
            <a:r>
              <a:rPr lang="en-US" sz="1500" b="0" strike="noStrike" spc="-1" dirty="0" smtClean="0">
                <a:solidFill>
                  <a:schemeClr val="dk2"/>
                </a:solidFill>
                <a:latin typeface="Raleway"/>
                <a:ea typeface="Raleway"/>
              </a:rPr>
              <a:t>VR</a:t>
            </a:r>
            <a:r>
              <a:rPr lang="ru-RU" sz="1500" b="0" strike="noStrike" spc="-1" dirty="0" smtClean="0">
                <a:solidFill>
                  <a:schemeClr val="dk2"/>
                </a:solidFill>
                <a:latin typeface="Raleway"/>
                <a:ea typeface="Raleway"/>
              </a:rPr>
              <a:t> Путь</a:t>
            </a:r>
            <a:r>
              <a:rPr lang="ru" sz="1500" b="0" strike="noStrike" spc="-1" dirty="0" smtClean="0">
                <a:solidFill>
                  <a:schemeClr val="dk2"/>
                </a:solidFill>
                <a:latin typeface="Raleway"/>
                <a:ea typeface="Raleway"/>
              </a:rPr>
              <a:t>»,</a:t>
            </a:r>
            <a:endParaRPr lang="ru-RU" sz="15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  <a:tabLst>
                <a:tab pos="0" algn="l"/>
              </a:tabLst>
            </a:pPr>
            <a:r>
              <a:rPr lang="ru" sz="1500" b="0" strike="noStrike" spc="-1" dirty="0">
                <a:solidFill>
                  <a:schemeClr val="accent3"/>
                </a:solidFill>
                <a:latin typeface="Raleway SemiBold"/>
                <a:ea typeface="Raleway SemiBold"/>
              </a:rPr>
              <a:t>помогаем</a:t>
            </a:r>
            <a:r>
              <a:rPr lang="ru" sz="1500" b="0" strike="noStrike" spc="-1" dirty="0">
                <a:solidFill>
                  <a:schemeClr val="dk2"/>
                </a:solidFill>
                <a:latin typeface="Raleway"/>
                <a:ea typeface="Raleway"/>
              </a:rPr>
              <a:t> </a:t>
            </a:r>
            <a:r>
              <a:rPr lang="ru" sz="1500" b="0" strike="noStrike" spc="-1" dirty="0" smtClean="0">
                <a:solidFill>
                  <a:schemeClr val="dk2"/>
                </a:solidFill>
                <a:latin typeface="Raleway"/>
                <a:ea typeface="Raleway"/>
              </a:rPr>
              <a:t>детям и их родителям</a:t>
            </a:r>
          </a:p>
          <a:p>
            <a:pPr>
              <a:lnSpc>
                <a:spcPct val="115000"/>
              </a:lnSpc>
              <a:spcBef>
                <a:spcPts val="1199"/>
              </a:spcBef>
              <a:tabLst>
                <a:tab pos="0" algn="l"/>
              </a:tabLst>
            </a:pPr>
            <a:r>
              <a:rPr lang="ru" sz="1500" b="0" strike="noStrike" spc="-1" dirty="0" smtClean="0">
                <a:solidFill>
                  <a:schemeClr val="accent3"/>
                </a:solidFill>
                <a:latin typeface="Raleway SemiBold"/>
                <a:ea typeface="Raleway SemiBold"/>
              </a:rPr>
              <a:t>в </a:t>
            </a:r>
            <a:r>
              <a:rPr lang="ru" sz="1500" b="0" strike="noStrike" spc="-1" dirty="0">
                <a:solidFill>
                  <a:schemeClr val="accent3"/>
                </a:solidFill>
                <a:latin typeface="Raleway SemiBold"/>
                <a:ea typeface="Raleway SemiBold"/>
              </a:rPr>
              <a:t>ситуации</a:t>
            </a:r>
            <a:r>
              <a:rPr lang="ru" sz="1500" b="0" strike="noStrike" spc="-1" dirty="0">
                <a:solidFill>
                  <a:schemeClr val="dk2"/>
                </a:solidFill>
                <a:latin typeface="Raleway"/>
                <a:ea typeface="Raleway"/>
              </a:rPr>
              <a:t> </a:t>
            </a:r>
            <a:r>
              <a:rPr lang="ru" sz="1500" b="0" strike="noStrike" spc="-1" dirty="0" smtClean="0">
                <a:solidFill>
                  <a:schemeClr val="dk2"/>
                </a:solidFill>
                <a:latin typeface="Raleway"/>
                <a:ea typeface="Raleway"/>
              </a:rPr>
              <a:t>сложности выбора будущей профессии</a:t>
            </a:r>
            <a:endParaRPr lang="ru-RU" sz="15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  <a:tabLst>
                <a:tab pos="0" algn="l"/>
              </a:tabLst>
            </a:pPr>
            <a:r>
              <a:rPr lang="ru" sz="1500" b="0" strike="noStrike" spc="-1" dirty="0">
                <a:solidFill>
                  <a:schemeClr val="accent3"/>
                </a:solidFill>
                <a:latin typeface="Raleway SemiBold"/>
                <a:ea typeface="Raleway SemiBold"/>
              </a:rPr>
              <a:t>решать проблему</a:t>
            </a:r>
            <a:r>
              <a:rPr lang="ru" sz="1500" b="0" strike="noStrike" spc="-1" dirty="0">
                <a:solidFill>
                  <a:schemeClr val="dk2"/>
                </a:solidFill>
                <a:latin typeface="Raleway"/>
                <a:ea typeface="Raleway"/>
              </a:rPr>
              <a:t> </a:t>
            </a:r>
            <a:r>
              <a:rPr lang="ru-RU" sz="1500" b="0" strike="noStrike" spc="-1" dirty="0" smtClean="0">
                <a:solidFill>
                  <a:schemeClr val="dk2"/>
                </a:solidFill>
                <a:latin typeface="Raleway"/>
                <a:ea typeface="Raleway"/>
              </a:rPr>
              <a:t>устаревших методов </a:t>
            </a:r>
            <a:r>
              <a:rPr lang="ru-RU" sz="1500" b="0" strike="noStrike" spc="-1" dirty="0" err="1" smtClean="0">
                <a:solidFill>
                  <a:schemeClr val="dk2"/>
                </a:solidFill>
                <a:latin typeface="Raleway"/>
                <a:ea typeface="Raleway"/>
              </a:rPr>
              <a:t>профориентационно</a:t>
            </a:r>
            <a:r>
              <a:rPr lang="ru-RU" sz="1500" spc="-1" dirty="0" err="1" smtClean="0">
                <a:solidFill>
                  <a:schemeClr val="dk2"/>
                </a:solidFill>
                <a:latin typeface="Raleway"/>
                <a:ea typeface="Raleway"/>
              </a:rPr>
              <a:t>й</a:t>
            </a:r>
            <a:r>
              <a:rPr lang="ru-RU" sz="1500" spc="-1" dirty="0" smtClean="0">
                <a:solidFill>
                  <a:schemeClr val="dk2"/>
                </a:solidFill>
                <a:latin typeface="Raleway"/>
                <a:ea typeface="Raleway"/>
              </a:rPr>
              <a:t> работы</a:t>
            </a:r>
            <a:endParaRPr lang="ru-RU" sz="15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  <a:tabLst>
                <a:tab pos="0" algn="l"/>
              </a:tabLst>
            </a:pPr>
            <a:r>
              <a:rPr lang="ru" sz="1500" b="0" strike="noStrike" spc="-1" dirty="0">
                <a:solidFill>
                  <a:schemeClr val="accent3"/>
                </a:solidFill>
                <a:latin typeface="Raleway SemiBold"/>
                <a:ea typeface="Raleway SemiBold"/>
              </a:rPr>
              <a:t>с помощью</a:t>
            </a:r>
            <a:r>
              <a:rPr lang="ru" sz="1500" b="0" strike="noStrike" spc="-1" dirty="0">
                <a:solidFill>
                  <a:schemeClr val="dk2"/>
                </a:solidFill>
                <a:latin typeface="Raleway"/>
                <a:ea typeface="Raleway"/>
              </a:rPr>
              <a:t> </a:t>
            </a:r>
            <a:r>
              <a:rPr lang="ru-RU" sz="1600" spc="-1" dirty="0">
                <a:solidFill>
                  <a:srgbClr val="000000"/>
                </a:solidFill>
                <a:ea typeface="Arial"/>
              </a:rPr>
              <a:t>мини </a:t>
            </a:r>
            <a:r>
              <a:rPr lang="ru-RU" sz="1600" spc="-1" dirty="0" smtClean="0">
                <a:solidFill>
                  <a:srgbClr val="000000"/>
                </a:solidFill>
                <a:ea typeface="Arial"/>
              </a:rPr>
              <a:t>игр, и презентационных роликов, в виртуальной реальности,  </a:t>
            </a:r>
            <a:r>
              <a:rPr lang="ru-RU" sz="1600" spc="-1" dirty="0">
                <a:solidFill>
                  <a:srgbClr val="000000"/>
                </a:solidFill>
                <a:ea typeface="Arial"/>
              </a:rPr>
              <a:t>которые позволят погрузиться в мир </a:t>
            </a:r>
            <a:r>
              <a:rPr lang="ru-RU" sz="1600" spc="-1" dirty="0" smtClean="0">
                <a:solidFill>
                  <a:srgbClr val="000000"/>
                </a:solidFill>
                <a:ea typeface="Arial"/>
              </a:rPr>
              <a:t>будущей </a:t>
            </a:r>
            <a:r>
              <a:rPr lang="ru-RU" sz="1600" spc="-1" dirty="0">
                <a:solidFill>
                  <a:srgbClr val="000000"/>
                </a:solidFill>
                <a:ea typeface="Arial"/>
              </a:rPr>
              <a:t>профессии</a:t>
            </a:r>
            <a:endParaRPr lang="ru-RU" sz="15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tabLst>
                <a:tab pos="0" algn="l"/>
              </a:tabLst>
            </a:pPr>
            <a:r>
              <a:rPr lang="ru" sz="1500" b="0" strike="noStrike" spc="-1" dirty="0">
                <a:solidFill>
                  <a:schemeClr val="accent3"/>
                </a:solidFill>
                <a:latin typeface="Raleway SemiBold"/>
                <a:ea typeface="Raleway SemiBold"/>
              </a:rPr>
              <a:t>и </a:t>
            </a:r>
            <a:r>
              <a:rPr lang="ru" sz="1500" b="0" strike="noStrike" spc="-1" dirty="0" smtClean="0">
                <a:solidFill>
                  <a:schemeClr val="accent3"/>
                </a:solidFill>
                <a:latin typeface="Raleway SemiBold"/>
                <a:ea typeface="Raleway SemiBold"/>
              </a:rPr>
              <a:t>получить</a:t>
            </a:r>
            <a:r>
              <a:rPr lang="ru" sz="1500" b="0" strike="noStrike" spc="-1" dirty="0" smtClean="0">
                <a:solidFill>
                  <a:schemeClr val="dk2"/>
                </a:solidFill>
                <a:latin typeface="Raleway"/>
                <a:ea typeface="Raleway"/>
              </a:rPr>
              <a:t> помощь с выбором профессии</a:t>
            </a:r>
            <a:endParaRPr lang="ru-RU" sz="15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Google Shape;186;p6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chemeClr val="accent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75" name="Google Shape;187;p6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4520" bIns="7452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fld id="{E198E2A5-1E81-4073-A095-8155A5A1828F}" type="slidenum">
              <a:rPr lang="ru" sz="1000" b="0" strike="noStrike" spc="-1">
                <a:solidFill>
                  <a:schemeClr val="lt1"/>
                </a:solidFill>
                <a:latin typeface="Arial"/>
                <a:ea typeface="Arial"/>
              </a:rPr>
              <a:t>6</a:t>
            </a:fld>
            <a:endParaRPr lang="ru-RU" sz="1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92;p7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chemeClr val="accent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77" name="Google Shape;193;p7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4520" bIns="7452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fld id="{92E115ED-E876-44D8-A9D8-E5C56FFB4757}" type="slidenum">
              <a:rPr lang="ru" sz="1000" b="0" strike="noStrike" spc="-1">
                <a:solidFill>
                  <a:schemeClr val="lt1"/>
                </a:solidFill>
                <a:latin typeface="Arial"/>
                <a:ea typeface="Arial"/>
              </a:rPr>
              <a:t>7</a:t>
            </a:fld>
            <a:endParaRPr lang="ru-RU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Google Shape;194;p7"/>
          <p:cNvSpPr/>
          <p:nvPr/>
        </p:nvSpPr>
        <p:spPr>
          <a:xfrm>
            <a:off x="456840" y="1270080"/>
            <a:ext cx="1568160" cy="51012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68400" rIns="68400" bIns="684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4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79" name="Google Shape;195;p7"/>
          <p:cNvSpPr/>
          <p:nvPr/>
        </p:nvSpPr>
        <p:spPr>
          <a:xfrm>
            <a:off x="443880" y="2125080"/>
            <a:ext cx="6936120" cy="276998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spAutoFit/>
          </a:bodyPr>
          <a:lstStyle/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ru" sz="1600" b="0" strike="noStrike" spc="-1" dirty="0">
                <a:solidFill>
                  <a:schemeClr val="dk2"/>
                </a:solidFill>
                <a:latin typeface="Raleway"/>
                <a:ea typeface="Raleway"/>
              </a:rPr>
              <a:t>Мы работаем на рынке </a:t>
            </a:r>
            <a:r>
              <a:rPr lang="ru" sz="1600" b="1" strike="noStrike" spc="-1" dirty="0">
                <a:solidFill>
                  <a:srgbClr val="B838E7"/>
                </a:solidFill>
                <a:latin typeface="Raleway"/>
                <a:ea typeface="Raleway"/>
              </a:rPr>
              <a:t>B2C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ru" sz="1600" b="0" strike="noStrike" spc="-1" dirty="0">
                <a:solidFill>
                  <a:schemeClr val="dk2"/>
                </a:solidFill>
                <a:latin typeface="Raleway"/>
                <a:ea typeface="Raleway"/>
              </a:rPr>
              <a:t>Наша ЦА - это </a:t>
            </a:r>
            <a:r>
              <a:rPr lang="ru" sz="1600" b="1" spc="-1" dirty="0" smtClean="0">
                <a:solidFill>
                  <a:srgbClr val="B838E7"/>
                </a:solidFill>
                <a:latin typeface="Raleway"/>
                <a:ea typeface="Raleway"/>
              </a:rPr>
              <a:t>187</a:t>
            </a:r>
            <a:r>
              <a:rPr lang="ru" sz="1600" b="1" strike="noStrike" spc="-1" dirty="0" smtClean="0">
                <a:solidFill>
                  <a:srgbClr val="B838E7"/>
                </a:solidFill>
                <a:latin typeface="Raleway"/>
                <a:ea typeface="Raleway"/>
              </a:rPr>
              <a:t>  000 </a:t>
            </a:r>
            <a:r>
              <a:rPr lang="ru" sz="1600" b="0" strike="noStrike" spc="-1" dirty="0" smtClean="0">
                <a:solidFill>
                  <a:schemeClr val="dk2"/>
                </a:solidFill>
                <a:latin typeface="Raleway"/>
                <a:ea typeface="Raleway"/>
              </a:rPr>
              <a:t>человек (дети и подростки Омской </a:t>
            </a:r>
            <a:r>
              <a:rPr lang="ru" sz="1600" b="0" strike="noStrike" spc="-1" dirty="0">
                <a:solidFill>
                  <a:schemeClr val="dk2"/>
                </a:solidFill>
                <a:latin typeface="Raleway"/>
                <a:ea typeface="Raleway"/>
              </a:rPr>
              <a:t>области)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ru" sz="1600" b="0" strike="noStrike" spc="-1" dirty="0">
                <a:solidFill>
                  <a:schemeClr val="dk2"/>
                </a:solidFill>
                <a:latin typeface="Raleway"/>
                <a:ea typeface="Raleway"/>
              </a:rPr>
              <a:t>Наше решение будет стоить </a:t>
            </a:r>
            <a:r>
              <a:rPr lang="ru" sz="1600" b="1" spc="-1" dirty="0" smtClean="0">
                <a:solidFill>
                  <a:srgbClr val="B838E7"/>
                </a:solidFill>
                <a:latin typeface="Raleway"/>
                <a:ea typeface="Raleway"/>
              </a:rPr>
              <a:t>700 руб/чел</a:t>
            </a:r>
            <a:r>
              <a:rPr lang="ru" sz="1600" b="0" strike="noStrike" spc="-1" dirty="0" smtClean="0">
                <a:solidFill>
                  <a:schemeClr val="dk2"/>
                </a:solidFill>
                <a:latin typeface="Raleway"/>
                <a:ea typeface="Raleway"/>
              </a:rPr>
              <a:t>. </a:t>
            </a:r>
            <a:r>
              <a:rPr lang="ru" sz="1600" b="0" strike="noStrike" spc="-1" dirty="0">
                <a:solidFill>
                  <a:schemeClr val="dk2"/>
                </a:solidFill>
                <a:latin typeface="Raleway"/>
                <a:ea typeface="Raleway"/>
              </a:rPr>
              <a:t>Умножаем на </a:t>
            </a:r>
            <a:r>
              <a:rPr lang="ru" sz="1600" b="1" spc="-1" dirty="0" smtClean="0">
                <a:solidFill>
                  <a:srgbClr val="B838E7"/>
                </a:solidFill>
                <a:latin typeface="Raleway"/>
                <a:ea typeface="Raleway"/>
              </a:rPr>
              <a:t>187 </a:t>
            </a:r>
            <a:r>
              <a:rPr lang="ru" sz="1600" b="1" spc="-1" dirty="0">
                <a:solidFill>
                  <a:srgbClr val="B838E7"/>
                </a:solidFill>
                <a:latin typeface="Raleway"/>
                <a:ea typeface="Raleway"/>
              </a:rPr>
              <a:t>000 </a:t>
            </a:r>
            <a:r>
              <a:rPr lang="ru" sz="1600" b="0" strike="noStrike" spc="-1" dirty="0" smtClean="0">
                <a:solidFill>
                  <a:schemeClr val="dk2"/>
                </a:solidFill>
                <a:latin typeface="Raleway"/>
                <a:ea typeface="Raleway"/>
              </a:rPr>
              <a:t>человек </a:t>
            </a:r>
            <a:r>
              <a:rPr lang="ru" sz="1600" b="0" strike="noStrike" spc="-1" dirty="0">
                <a:solidFill>
                  <a:schemeClr val="dk2"/>
                </a:solidFill>
                <a:latin typeface="Raleway"/>
                <a:ea typeface="Raleway"/>
              </a:rPr>
              <a:t>(население Омской области)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ru" sz="1600" b="0" strike="noStrike" spc="-1" dirty="0">
                <a:solidFill>
                  <a:schemeClr val="dk2"/>
                </a:solidFill>
                <a:latin typeface="Raleway"/>
                <a:ea typeface="Raleway"/>
              </a:rPr>
              <a:t>Сегменты А и B – дают выручку </a:t>
            </a:r>
            <a:r>
              <a:rPr lang="ru" sz="1600" b="1" strike="noStrike" spc="-1" dirty="0" smtClean="0">
                <a:solidFill>
                  <a:srgbClr val="B838E7"/>
                </a:solidFill>
                <a:latin typeface="Raleway"/>
                <a:ea typeface="Raleway"/>
              </a:rPr>
              <a:t>10 908 000 </a:t>
            </a:r>
            <a:r>
              <a:rPr lang="ru" sz="1600" b="0" strike="noStrike" spc="-1" dirty="0" smtClean="0">
                <a:solidFill>
                  <a:schemeClr val="dk2"/>
                </a:solidFill>
                <a:latin typeface="Raleway"/>
                <a:ea typeface="Raleway"/>
              </a:rPr>
              <a:t>рублей </a:t>
            </a:r>
            <a:r>
              <a:rPr lang="ru" sz="1600" b="0" strike="noStrike" spc="-1" dirty="0">
                <a:solidFill>
                  <a:schemeClr val="dk2"/>
                </a:solidFill>
                <a:latin typeface="Raleway"/>
                <a:ea typeface="Raleway"/>
              </a:rPr>
              <a:t>в год,при условии,что </a:t>
            </a:r>
            <a:r>
              <a:rPr lang="ru" sz="1600" b="0" strike="noStrike" spc="-1" dirty="0" smtClean="0">
                <a:solidFill>
                  <a:schemeClr val="dk2"/>
                </a:solidFill>
                <a:latin typeface="Raleway"/>
                <a:ea typeface="Raleway"/>
              </a:rPr>
              <a:t>50</a:t>
            </a:r>
            <a:r>
              <a:rPr lang="ru" sz="1600" b="0" strike="noStrike" spc="-1" dirty="0">
                <a:solidFill>
                  <a:schemeClr val="dk2"/>
                </a:solidFill>
                <a:latin typeface="Raleway"/>
                <a:ea typeface="Raleway"/>
              </a:rPr>
              <a:t>% населения Омской области интересен наш продукт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ru" sz="1600" b="0" strike="noStrike" spc="-1" dirty="0">
                <a:solidFill>
                  <a:schemeClr val="dk2"/>
                </a:solidFill>
                <a:latin typeface="Raleway"/>
                <a:ea typeface="Raleway"/>
              </a:rPr>
              <a:t>Сможем заработать в первый год – </a:t>
            </a:r>
            <a:r>
              <a:rPr lang="ru" sz="1600" b="1" strike="noStrike" spc="-1" dirty="0" smtClean="0">
                <a:solidFill>
                  <a:srgbClr val="B838E7"/>
                </a:solidFill>
                <a:latin typeface="Raleway"/>
                <a:ea typeface="Raleway"/>
              </a:rPr>
              <a:t>5 455 </a:t>
            </a:r>
            <a:r>
              <a:rPr lang="ru" sz="1600" b="1" strike="noStrike" spc="-1" dirty="0">
                <a:solidFill>
                  <a:srgbClr val="B838E7"/>
                </a:solidFill>
                <a:latin typeface="Raleway"/>
                <a:ea typeface="Raleway"/>
              </a:rPr>
              <a:t>000 рублей</a:t>
            </a:r>
            <a:r>
              <a:rPr lang="ru" sz="1600" b="0" strike="noStrike" spc="-1" dirty="0">
                <a:solidFill>
                  <a:schemeClr val="dk2"/>
                </a:solidFill>
                <a:latin typeface="Raleway"/>
                <a:ea typeface="Raleway"/>
              </a:rPr>
              <a:t> 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456840" y="1257840"/>
            <a:ext cx="5123160" cy="975600"/>
          </a:xfrm>
          <a:prstGeom prst="rect">
            <a:avLst/>
          </a:prstGeom>
          <a:noFill/>
          <a:ln w="0">
            <a:noFill/>
          </a:ln>
        </p:spPr>
        <p:txBody>
          <a:bodyPr lIns="58320" tIns="58320" rIns="58320" bIns="583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" sz="3000" b="0" strike="noStrike" spc="-1" dirty="0">
                <a:solidFill>
                  <a:schemeClr val="lt1"/>
                </a:solidFill>
                <a:latin typeface="Raleway SemiBold"/>
                <a:ea typeface="Raleway SemiBold"/>
              </a:rPr>
              <a:t>РЫНОК</a:t>
            </a:r>
            <a:endParaRPr lang="ru-RU" sz="3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Google Shape;197;p7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82" name="Google Shape;198;p7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83" name="Google Shape;199;p7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84" name="Google Shape;200;p7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205;p8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chemeClr val="accent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86" name="Google Shape;206;p8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4520" bIns="7452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fld id="{683EDDC1-9D01-4B82-B499-B7D85DBB2D40}" type="slidenum">
              <a:rPr lang="ru" sz="1000" b="0" strike="noStrike" spc="-1">
                <a:solidFill>
                  <a:schemeClr val="lt1"/>
                </a:solidFill>
                <a:latin typeface="Arial"/>
                <a:ea typeface="Arial"/>
              </a:rPr>
              <a:t>8</a:t>
            </a:fld>
            <a:endParaRPr lang="ru-RU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Google Shape;207;p8"/>
          <p:cNvSpPr/>
          <p:nvPr/>
        </p:nvSpPr>
        <p:spPr>
          <a:xfrm>
            <a:off x="456840" y="1270080"/>
            <a:ext cx="2846520" cy="51012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68400" rIns="68400" bIns="684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4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88" name="Google Shape;208;p8"/>
          <p:cNvSpPr/>
          <p:nvPr/>
        </p:nvSpPr>
        <p:spPr>
          <a:xfrm>
            <a:off x="0" y="1936440"/>
            <a:ext cx="8640000" cy="131728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spAutoFit/>
          </a:bodyPr>
          <a:lstStyle/>
          <a:p>
            <a:pPr marL="457200" indent="-304920">
              <a:lnSpc>
                <a:spcPct val="115000"/>
              </a:lnSpc>
              <a:buClr>
                <a:srgbClr val="132C40"/>
              </a:buClr>
              <a:buFont typeface="Raleway"/>
              <a:buChar char="●"/>
            </a:pPr>
            <a:r>
              <a:rPr lang="ru" sz="1600" b="0" strike="noStrike" spc="-1" dirty="0">
                <a:solidFill>
                  <a:srgbClr val="000000"/>
                </a:solidFill>
                <a:latin typeface="Raleway"/>
                <a:ea typeface="Raleway"/>
              </a:rPr>
              <a:t>Проанализировав рынок Омской области на предмет наличия похожей продукции, можно сделать вывод, </a:t>
            </a:r>
            <a:r>
              <a:rPr lang="ru" sz="1600" b="0" strike="noStrike" spc="-1" dirty="0" smtClean="0">
                <a:solidFill>
                  <a:srgbClr val="000000"/>
                </a:solidFill>
                <a:latin typeface="Raleway"/>
                <a:ea typeface="Raleway"/>
              </a:rPr>
              <a:t>рынок </a:t>
            </a:r>
            <a:r>
              <a:rPr lang="ru-RU" sz="1600" b="0" strike="noStrike" spc="-1" dirty="0" err="1" smtClean="0">
                <a:solidFill>
                  <a:schemeClr val="dk2"/>
                </a:solidFill>
                <a:latin typeface="Raleway"/>
                <a:ea typeface="Raleway"/>
              </a:rPr>
              <a:t>профориентационно</a:t>
            </a:r>
            <a:r>
              <a:rPr lang="ru-RU" sz="1600" spc="-1" dirty="0" err="1" smtClean="0">
                <a:solidFill>
                  <a:schemeClr val="dk2"/>
                </a:solidFill>
                <a:latin typeface="Raleway"/>
                <a:ea typeface="Raleway"/>
              </a:rPr>
              <a:t>й</a:t>
            </a:r>
            <a:r>
              <a:rPr lang="ru" sz="1600" b="0" strike="noStrike" spc="-1" dirty="0" smtClean="0">
                <a:solidFill>
                  <a:srgbClr val="000000"/>
                </a:solidFill>
                <a:latin typeface="Raleway"/>
                <a:ea typeface="Raleway"/>
              </a:rPr>
              <a:t> продукции развит не достаточно хорошо. На данный момент существуют </a:t>
            </a:r>
            <a:r>
              <a:rPr lang="ru-RU" sz="1600" spc="-1" dirty="0">
                <a:solidFill>
                  <a:srgbClr val="000000"/>
                </a:solidFill>
                <a:latin typeface="Raleway"/>
                <a:ea typeface="Raleway"/>
              </a:rPr>
              <a:t>у</a:t>
            </a:r>
            <a:r>
              <a:rPr lang="ru-RU" sz="1600" spc="-1" dirty="0" smtClean="0">
                <a:solidFill>
                  <a:srgbClr val="000000"/>
                </a:solidFill>
                <a:latin typeface="Raleway"/>
                <a:ea typeface="Raleway"/>
              </a:rPr>
              <a:t>роки </a:t>
            </a:r>
            <a:r>
              <a:rPr lang="ru-RU" sz="1600" spc="-1" dirty="0">
                <a:solidFill>
                  <a:srgbClr val="000000"/>
                </a:solidFill>
                <a:latin typeface="Raleway"/>
                <a:ea typeface="Raleway"/>
              </a:rPr>
              <a:t>профориентации в школе, дни открытых дверей в вузах</a:t>
            </a:r>
            <a:endParaRPr lang="ru" sz="1600" spc="-1" dirty="0">
              <a:solidFill>
                <a:srgbClr val="000000"/>
              </a:solidFill>
              <a:latin typeface="Raleway"/>
              <a:ea typeface="Raleway"/>
            </a:endParaRPr>
          </a:p>
        </p:txBody>
      </p:sp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456840" y="1235520"/>
            <a:ext cx="2846520" cy="1031400"/>
          </a:xfrm>
          <a:prstGeom prst="rect">
            <a:avLst/>
          </a:prstGeom>
          <a:noFill/>
          <a:ln w="0">
            <a:noFill/>
          </a:ln>
        </p:spPr>
        <p:txBody>
          <a:bodyPr lIns="58320" tIns="58320" rIns="58320" bIns="583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" sz="3000" b="0" strike="noStrike" spc="-1">
                <a:solidFill>
                  <a:schemeClr val="lt1"/>
                </a:solidFill>
                <a:latin typeface="Raleway SemiBold"/>
                <a:ea typeface="Raleway SemiBold"/>
              </a:rPr>
              <a:t>КОНКУРЕНТЫ</a:t>
            </a:r>
            <a:endParaRPr lang="ru-RU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Google Shape;210;p8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91" name="Google Shape;211;p8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92" name="Google Shape;212;p8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93" name="Google Shape;213;p8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218;p9"/>
          <p:cNvSpPr/>
          <p:nvPr/>
        </p:nvSpPr>
        <p:spPr>
          <a:xfrm>
            <a:off x="443880" y="2033640"/>
            <a:ext cx="8088560" cy="276998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tIns="91440" bIns="91440" anchor="t">
            <a:spAutoFit/>
          </a:bodyPr>
          <a:lstStyle/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ru" sz="1600" b="0" strike="noStrike" spc="-1" dirty="0">
                <a:solidFill>
                  <a:schemeClr val="dk2"/>
                </a:solidFill>
                <a:latin typeface="Raleway"/>
                <a:ea typeface="Raleway"/>
              </a:rPr>
              <a:t>Мы будем делать </a:t>
            </a:r>
            <a:r>
              <a:rPr lang="ru-RU" sz="1600" b="1" strike="noStrike" spc="-1" dirty="0" smtClean="0">
                <a:solidFill>
                  <a:srgbClr val="B838E7"/>
                </a:solidFill>
                <a:latin typeface="Raleway"/>
                <a:ea typeface="Raleway"/>
              </a:rPr>
              <a:t>программы для </a:t>
            </a:r>
            <a:r>
              <a:rPr lang="en-US" sz="1600" b="1" strike="noStrike" spc="-1" dirty="0" smtClean="0">
                <a:solidFill>
                  <a:srgbClr val="B838E7"/>
                </a:solidFill>
                <a:latin typeface="Raleway"/>
                <a:ea typeface="Raleway"/>
              </a:rPr>
              <a:t>VR </a:t>
            </a:r>
            <a:r>
              <a:rPr lang="ru-RU" sz="1600" b="1" spc="-1" dirty="0" smtClean="0">
                <a:solidFill>
                  <a:srgbClr val="B838E7"/>
                </a:solidFill>
                <a:latin typeface="Raleway"/>
                <a:ea typeface="Raleway"/>
              </a:rPr>
              <a:t>с презентационными роликами и мини играми о профессии.</a:t>
            </a:r>
            <a:endParaRPr lang="ru-RU" sz="1600" b="0" strike="noStrike" spc="-1" dirty="0" smtClean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ru" sz="1600" b="0" strike="noStrike" spc="-1" dirty="0" smtClean="0">
                <a:solidFill>
                  <a:schemeClr val="dk2"/>
                </a:solidFill>
                <a:latin typeface="Raleway"/>
                <a:ea typeface="Raleway"/>
              </a:rPr>
              <a:t>Это будет стоить </a:t>
            </a:r>
            <a:r>
              <a:rPr lang="ru-RU" sz="1600" b="1" strike="noStrike" spc="-1" dirty="0" smtClean="0">
                <a:solidFill>
                  <a:srgbClr val="B838E7"/>
                </a:solidFill>
                <a:latin typeface="Raleway"/>
                <a:ea typeface="Raleway"/>
              </a:rPr>
              <a:t>700 рублей с человека.</a:t>
            </a:r>
            <a:endParaRPr lang="ru-RU" sz="1600" b="0" strike="noStrike" spc="-1" dirty="0" smtClean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ru" sz="1600" b="0" strike="noStrike" spc="-1" dirty="0" smtClean="0">
                <a:solidFill>
                  <a:schemeClr val="dk2"/>
                </a:solidFill>
                <a:latin typeface="Raleway"/>
                <a:ea typeface="Raleway"/>
              </a:rPr>
              <a:t>У </a:t>
            </a:r>
            <a:r>
              <a:rPr lang="ru" sz="1600" b="0" strike="noStrike" spc="-1" dirty="0">
                <a:solidFill>
                  <a:schemeClr val="dk2"/>
                </a:solidFill>
                <a:latin typeface="Raleway"/>
                <a:ea typeface="Raleway"/>
              </a:rPr>
              <a:t>нас будут </a:t>
            </a:r>
            <a:r>
              <a:rPr lang="ru" sz="1600" spc="-1" dirty="0" smtClean="0">
                <a:solidFill>
                  <a:schemeClr val="dk2"/>
                </a:solidFill>
                <a:latin typeface="Raleway"/>
                <a:ea typeface="Raleway"/>
              </a:rPr>
              <a:t>покупать занятия о профорентации 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ru" sz="1600" b="0" strike="noStrike" spc="-1" dirty="0">
                <a:solidFill>
                  <a:schemeClr val="dk2"/>
                </a:solidFill>
                <a:latin typeface="Raleway"/>
                <a:ea typeface="Raleway"/>
              </a:rPr>
              <a:t>Бизнес-модель, </a:t>
            </a:r>
            <a:r>
              <a:rPr lang="ru" sz="1600" b="1" strike="noStrike" spc="-1" dirty="0">
                <a:solidFill>
                  <a:srgbClr val="B838E7"/>
                </a:solidFill>
                <a:latin typeface="Raleway"/>
                <a:ea typeface="Raleway"/>
              </a:rPr>
              <a:t>прямая продажа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ru" sz="1600" b="0" strike="noStrike" spc="-1" dirty="0">
                <a:solidFill>
                  <a:schemeClr val="dk2"/>
                </a:solidFill>
                <a:latin typeface="Raleway"/>
                <a:ea typeface="Raleway"/>
              </a:rPr>
              <a:t>Дополнительно мы можем зарабатывать на </a:t>
            </a:r>
            <a:r>
              <a:rPr lang="ru" sz="1600" b="1" strike="noStrike" spc="-1" dirty="0" smtClean="0">
                <a:solidFill>
                  <a:srgbClr val="B838E7"/>
                </a:solidFill>
                <a:latin typeface="Raleway"/>
                <a:ea typeface="Raleway"/>
              </a:rPr>
              <a:t>продаже программы и </a:t>
            </a:r>
            <a:r>
              <a:rPr lang="ru-RU" sz="1600" b="1" spc="-1" dirty="0" smtClean="0">
                <a:solidFill>
                  <a:srgbClr val="B838E7"/>
                </a:solidFill>
                <a:latin typeface="Raleway"/>
                <a:ea typeface="Raleway"/>
              </a:rPr>
              <a:t>очки виртуальной реальности.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Google Shape;219;p9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196" name="Google Shape;220;p9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4520" bIns="7452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fld id="{1DA5F2A7-0F1F-46EC-B2C8-D406DC6D70DA}" type="slidenum">
              <a:rPr lang="ru" sz="1000" b="0" strike="noStrike" spc="-1">
                <a:solidFill>
                  <a:schemeClr val="lt1"/>
                </a:solidFill>
                <a:latin typeface="Arial"/>
                <a:ea typeface="Arial"/>
              </a:rPr>
              <a:t>9</a:t>
            </a:fld>
            <a:endParaRPr lang="ru-RU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Google Shape;221;p9"/>
          <p:cNvSpPr/>
          <p:nvPr/>
        </p:nvSpPr>
        <p:spPr>
          <a:xfrm>
            <a:off x="456840" y="1270080"/>
            <a:ext cx="3954600" cy="5943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68400" rIns="68400" bIns="684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4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456840" y="1060200"/>
            <a:ext cx="4603680" cy="10418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" sz="3000" b="0" strike="noStrike" spc="-1" dirty="0">
                <a:solidFill>
                  <a:schemeClr val="lt1"/>
                </a:solidFill>
                <a:latin typeface="Raleway SemiBold"/>
                <a:ea typeface="Raleway SemiBold"/>
              </a:rPr>
              <a:t>БИЗНЕС-МОДЕЛЬ*</a:t>
            </a:r>
            <a:endParaRPr lang="ru-RU" sz="3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Google Shape;223;p9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00" name="Google Shape;224;p9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01" name="Google Shape;225;p9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02" name="Google Shape;226;p9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456840" y="1037160"/>
            <a:ext cx="4655520" cy="10418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" sz="2700" b="1" strike="noStrike" spc="-1">
                <a:solidFill>
                  <a:srgbClr val="8F00FF"/>
                </a:solidFill>
                <a:latin typeface="Raleway"/>
                <a:ea typeface="Raleway"/>
              </a:rPr>
              <a:t>ТЕКУЩИЕ РЕЗУЛЬТАТЫ</a:t>
            </a:r>
            <a:endParaRPr lang="ru-RU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/>
          </p:nvPr>
        </p:nvSpPr>
        <p:spPr>
          <a:xfrm>
            <a:off x="251520" y="2340360"/>
            <a:ext cx="8424936" cy="30758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 indent="0">
              <a:lnSpc>
                <a:spcPct val="115000"/>
              </a:lnSpc>
              <a:buNone/>
              <a:tabLst>
                <a:tab pos="0" algn="l"/>
              </a:tabLst>
            </a:pPr>
            <a:r>
              <a:rPr lang="ru" sz="1600" b="1" strike="noStrike" spc="-1" dirty="0" smtClean="0">
                <a:solidFill>
                  <a:schemeClr val="dk2"/>
                </a:solidFill>
                <a:latin typeface="Raleway"/>
                <a:ea typeface="Raleway"/>
              </a:rPr>
              <a:t>- </a:t>
            </a:r>
            <a:r>
              <a:rPr lang="ru-RU" sz="1600" b="1" strike="noStrike" spc="-1" dirty="0" smtClean="0">
                <a:solidFill>
                  <a:schemeClr val="dk2"/>
                </a:solidFill>
                <a:latin typeface="Raleway"/>
                <a:ea typeface="Raleway"/>
              </a:rPr>
              <a:t>П</a:t>
            </a:r>
            <a:r>
              <a:rPr lang="ru" sz="1600" b="1" strike="noStrike" spc="-1" dirty="0" smtClean="0">
                <a:solidFill>
                  <a:schemeClr val="dk2"/>
                </a:solidFill>
                <a:latin typeface="Raleway"/>
                <a:ea typeface="Raleway"/>
              </a:rPr>
              <a:t>роработа идеи; разработка бизнес-плана; поиск ключевых партнеров, грамотных и компетентных програмистов, а также поставщиков для поставки оборудования.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buNone/>
              <a:tabLst>
                <a:tab pos="0" algn="l"/>
              </a:tabLst>
            </a:pP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Google Shape;234;p10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06" name="Google Shape;235;p10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07" name="Google Shape;236;p10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08" name="Google Shape;237;p10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456840" y="52920"/>
            <a:ext cx="6743160" cy="10976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" sz="3000" b="0" strike="noStrike" spc="-1">
                <a:solidFill>
                  <a:schemeClr val="dk1"/>
                </a:solidFill>
                <a:latin typeface="Raleway SemiBold"/>
                <a:ea typeface="Raleway SemiBold"/>
              </a:rPr>
              <a:t>КОМАНДА СТАРТАПА</a:t>
            </a:r>
            <a:endParaRPr lang="ru-RU" sz="30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10" name="Google Shape;243;p11"/>
          <p:cNvGraphicFramePr/>
          <p:nvPr>
            <p:extLst>
              <p:ext uri="{D42A27DB-BD31-4B8C-83A1-F6EECF244321}">
                <p14:modId xmlns:p14="http://schemas.microsoft.com/office/powerpoint/2010/main" val="1176966914"/>
              </p:ext>
            </p:extLst>
          </p:nvPr>
        </p:nvGraphicFramePr>
        <p:xfrm>
          <a:off x="456840" y="921600"/>
          <a:ext cx="7531920" cy="1699560"/>
        </p:xfrm>
        <a:graphic>
          <a:graphicData uri="http://schemas.openxmlformats.org/drawingml/2006/table">
            <a:tbl>
              <a:tblPr/>
              <a:tblGrid>
                <a:gridCol w="2510640"/>
                <a:gridCol w="5021280"/>
              </a:tblGrid>
              <a:tr h="380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" sz="1100" b="0" strike="noStrike" spc="-1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РОЛЬ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 anchor="ctr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" sz="1100" b="0" strike="noStrike" spc="-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                                    ФАМИЛИЯ ИМЯ     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 anchor="ctr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</a:tr>
              <a:tr h="439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tabLst>
                          <a:tab pos="0" algn="l"/>
                        </a:tabLst>
                      </a:pPr>
                      <a:r>
                        <a:rPr lang="ru" sz="1100" b="0" strike="noStrike" spc="-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ЛИДЕР (CEO)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 anchor="ctr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Мамаева Диана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 anchor="ctr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</a:tr>
              <a:tr h="439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tabLst>
                          <a:tab pos="0" algn="l"/>
                        </a:tabLst>
                      </a:pPr>
                      <a:r>
                        <a:rPr lang="ru" sz="1100" b="0" strike="noStrike" spc="-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ТЕХНОЛОГ, РАЗРАБОТЧИК (CTO)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 anchor="ctr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Веснина Татьяна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 anchor="ctr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</a:tr>
              <a:tr h="439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tabLst>
                          <a:tab pos="0" algn="l"/>
                        </a:tabLst>
                      </a:pPr>
                      <a:r>
                        <a:rPr lang="ru" sz="1100" b="0" strike="noStrike" spc="-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МАРКЕТОЛОГ (СMO)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 anchor="ctr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Еремеева Александра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 anchor="ctr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1" name="Google Shape;246;p11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chemeClr val="accent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12" name="Google Shape;247;p11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4520" bIns="7452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fld id="{38B79A1C-B653-4DAD-BEB6-3619BBF774FF}" type="slidenum">
              <a:rPr lang="ru" sz="1000" b="0" strike="noStrike" spc="-1">
                <a:solidFill>
                  <a:schemeClr val="lt1"/>
                </a:solidFill>
                <a:latin typeface="Arial"/>
                <a:ea typeface="Arial"/>
              </a:rPr>
              <a:t>11</a:t>
            </a:fld>
            <a:endParaRPr lang="ru-RU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Google Shape;248;p11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14" name="Google Shape;249;p11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15" name="Google Shape;250;p11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16" name="Google Shape;251;p11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1544760" y="582480"/>
            <a:ext cx="4655520" cy="975600"/>
          </a:xfrm>
          <a:prstGeom prst="rect">
            <a:avLst/>
          </a:prstGeom>
          <a:noFill/>
          <a:ln w="0">
            <a:noFill/>
          </a:ln>
        </p:spPr>
        <p:txBody>
          <a:bodyPr lIns="58320" tIns="58320" rIns="58320" bIns="583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" sz="2800" b="0" strike="noStrike" spc="-1">
                <a:solidFill>
                  <a:schemeClr val="dk1"/>
                </a:solidFill>
                <a:latin typeface="Raleway SemiBold"/>
                <a:ea typeface="Raleway SemiBold"/>
              </a:rPr>
              <a:t>ПЛАНЫ РАЗВИТИЯ</a:t>
            </a: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Google Shape;258;p12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19" name="Google Shape;259;p12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4520" bIns="7452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fld id="{C9F6673C-2403-4D07-A508-6E4273EC0ACF}" type="slidenum">
              <a:rPr lang="ru" sz="1000" b="0" strike="noStrike" spc="-1">
                <a:solidFill>
                  <a:schemeClr val="lt1"/>
                </a:solidFill>
                <a:latin typeface="Arial"/>
                <a:ea typeface="Arial"/>
              </a:rPr>
              <a:t>12</a:t>
            </a:fld>
            <a:endParaRPr lang="ru-RU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Google Shape;260;p12"/>
          <p:cNvSpPr/>
          <p:nvPr/>
        </p:nvSpPr>
        <p:spPr>
          <a:xfrm>
            <a:off x="456840" y="582480"/>
            <a:ext cx="687600" cy="68760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68400" rIns="68400" bIns="684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4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pic>
        <p:nvPicPr>
          <p:cNvPr id="221" name="Google Shape;261;p12"/>
          <p:cNvPicPr/>
          <p:nvPr/>
        </p:nvPicPr>
        <p:blipFill>
          <a:blip r:embed="rId2"/>
          <a:stretch/>
        </p:blipFill>
        <p:spPr>
          <a:xfrm>
            <a:off x="530640" y="656280"/>
            <a:ext cx="539640" cy="539640"/>
          </a:xfrm>
          <a:prstGeom prst="rect">
            <a:avLst/>
          </a:prstGeom>
          <a:ln w="0">
            <a:noFill/>
          </a:ln>
        </p:spPr>
      </p:pic>
      <p:sp>
        <p:nvSpPr>
          <p:cNvPr id="222" name="Google Shape;262;p12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23" name="Google Shape;263;p12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24" name="Google Shape;264;p12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25" name="Google Shape;265;p12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graphicFrame>
        <p:nvGraphicFramePr>
          <p:cNvPr id="226" name="Google Shape;266;p12"/>
          <p:cNvGraphicFramePr/>
          <p:nvPr/>
        </p:nvGraphicFramePr>
        <p:xfrm>
          <a:off x="523800" y="1519560"/>
          <a:ext cx="7531560" cy="2070120"/>
        </p:xfrm>
        <a:graphic>
          <a:graphicData uri="http://schemas.openxmlformats.org/drawingml/2006/table">
            <a:tbl>
              <a:tblPr/>
              <a:tblGrid>
                <a:gridCol w="3341160"/>
                <a:gridCol w="1679760"/>
                <a:gridCol w="2510640"/>
              </a:tblGrid>
              <a:tr h="380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" sz="1100" b="0" strike="noStrike" spc="-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ЧТО ДЕЛАЕМ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 anchor="ctr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" sz="1100" b="0" strike="noStrike" spc="-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СРОК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 anchor="ctr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" sz="1100" b="0" strike="noStrike" spc="-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ОТВЕТСТВЕННЫЙ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 anchor="ctr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</a:tr>
              <a:tr h="439560">
                <a:tc>
                  <a:txBody>
                    <a:bodyPr/>
                    <a:lstStyle/>
                    <a:p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Четкая проработка идеи проекта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91080" marR="91080" anchor="ctr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strike="noStrike" spc="-1">
                          <a:solidFill>
                            <a:srgbClr val="132C40"/>
                          </a:solidFill>
                          <a:latin typeface="Raleway SemiBold"/>
                        </a:rPr>
                        <a:t>7 дней</a:t>
                      </a:r>
                      <a:endParaRPr lang="ru-RU" sz="1100" b="0" strike="noStrike" spc="-1">
                        <a:solidFill>
                          <a:srgbClr val="132C40"/>
                        </a:solidFill>
                        <a:latin typeface="Raleway SemiBold"/>
                        <a:ea typeface="Raleway SemiBold"/>
                      </a:endParaRPr>
                    </a:p>
                  </a:txBody>
                  <a:tcPr marL="91080" marR="91080" anchor="ctr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strike="noStrike" spc="-1">
                          <a:solidFill>
                            <a:srgbClr val="132C40"/>
                          </a:solidFill>
                          <a:latin typeface="Raleway SemiBold"/>
                        </a:rPr>
                        <a:t>Лидер,аналитик</a:t>
                      </a:r>
                      <a:endParaRPr lang="ru-RU" sz="1100" b="0" strike="noStrike" spc="-1">
                        <a:solidFill>
                          <a:srgbClr val="132C40"/>
                        </a:solidFill>
                        <a:latin typeface="Raleway SemiBold"/>
                        <a:ea typeface="Raleway SemiBold"/>
                      </a:endParaRPr>
                    </a:p>
                  </a:txBody>
                  <a:tcPr marL="91080" marR="91080" anchor="ctr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</a:tr>
              <a:tr h="439560">
                <a:tc>
                  <a:txBody>
                    <a:bodyPr/>
                    <a:lstStyle/>
                    <a:p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Визуализация проекта,просчет бизнес-плана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91080" marR="91080" anchor="ctr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strike="noStrike" spc="-1">
                          <a:solidFill>
                            <a:srgbClr val="132C40"/>
                          </a:solidFill>
                          <a:latin typeface="Raleway SemiBold"/>
                        </a:rPr>
                        <a:t>14-21 дней</a:t>
                      </a:r>
                      <a:endParaRPr lang="ru-RU" sz="1100" b="0" strike="noStrike" spc="-1">
                        <a:solidFill>
                          <a:srgbClr val="132C40"/>
                        </a:solidFill>
                        <a:latin typeface="Raleway SemiBold"/>
                        <a:ea typeface="Raleway SemiBold"/>
                      </a:endParaRPr>
                    </a:p>
                  </a:txBody>
                  <a:tcPr marL="91080" marR="91080" anchor="ctr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strike="noStrike" spc="-1">
                          <a:solidFill>
                            <a:srgbClr val="132C40"/>
                          </a:solidFill>
                          <a:latin typeface="Raleway SemiBold"/>
                        </a:rPr>
                        <a:t>Экономист,лидер,аналитик,маркетолог,дизайнер</a:t>
                      </a:r>
                      <a:endParaRPr lang="ru-RU" sz="1100" b="0" strike="noStrike" spc="-1">
                        <a:solidFill>
                          <a:srgbClr val="132C40"/>
                        </a:solidFill>
                        <a:latin typeface="Raleway SemiBold"/>
                        <a:ea typeface="Raleway SemiBold"/>
                      </a:endParaRPr>
                    </a:p>
                  </a:txBody>
                  <a:tcPr marL="91080" marR="91080" anchor="ctr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</a:tr>
              <a:tr h="439560">
                <a:tc>
                  <a:txBody>
                    <a:bodyPr/>
                    <a:lstStyle/>
                    <a:p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Поиск и налаживание связей с ключевыми партнерами,поиск инвестиций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91080" marR="91080" anchor="ctr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strike="noStrike" spc="-1">
                          <a:solidFill>
                            <a:srgbClr val="132C40"/>
                          </a:solidFill>
                          <a:latin typeface="Raleway SemiBold"/>
                        </a:rPr>
                        <a:t>4 недели</a:t>
                      </a:r>
                      <a:endParaRPr lang="ru-RU" sz="1100" b="0" strike="noStrike" spc="-1">
                        <a:solidFill>
                          <a:srgbClr val="132C40"/>
                        </a:solidFill>
                        <a:latin typeface="Raleway SemiBold"/>
                        <a:ea typeface="Raleway SemiBold"/>
                      </a:endParaRPr>
                    </a:p>
                  </a:txBody>
                  <a:tcPr marL="91080" marR="91080" anchor="ctr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strike="noStrike" spc="-1">
                          <a:solidFill>
                            <a:srgbClr val="132C40"/>
                          </a:solidFill>
                          <a:latin typeface="Raleway SemiBold"/>
                        </a:rPr>
                        <a:t>Лидер,Экономист,Аналитик</a:t>
                      </a:r>
                      <a:endParaRPr lang="ru-RU" sz="1100" b="0" strike="noStrike" spc="-1">
                        <a:solidFill>
                          <a:srgbClr val="132C40"/>
                        </a:solidFill>
                        <a:latin typeface="Raleway SemiBold"/>
                        <a:ea typeface="Raleway SemiBold"/>
                      </a:endParaRPr>
                    </a:p>
                  </a:txBody>
                  <a:tcPr marL="91080" marR="91080" anchor="ctr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27" name="Google Shape;267;p12"/>
          <p:cNvSpPr/>
          <p:nvPr/>
        </p:nvSpPr>
        <p:spPr>
          <a:xfrm>
            <a:off x="478080" y="2709360"/>
            <a:ext cx="502092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spAutoFit/>
          </a:bodyPr>
          <a:lstStyle/>
          <a:p>
            <a:pPr marL="457200" indent="-3110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1260000" y="598680"/>
            <a:ext cx="4655520" cy="841320"/>
          </a:xfrm>
          <a:prstGeom prst="rect">
            <a:avLst/>
          </a:prstGeom>
          <a:noFill/>
          <a:ln w="0">
            <a:noFill/>
          </a:ln>
        </p:spPr>
        <p:txBody>
          <a:bodyPr lIns="58320" tIns="58320" rIns="58320" bIns="583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" sz="3000" b="0" strike="noStrike" spc="-1" dirty="0">
                <a:solidFill>
                  <a:schemeClr val="dk1"/>
                </a:solidFill>
                <a:latin typeface="Raleway SemiBold"/>
                <a:ea typeface="Raleway SemiBold"/>
              </a:rPr>
              <a:t>КОНТАКТЫ ЛИДЕРА</a:t>
            </a:r>
            <a:endParaRPr lang="ru-RU" sz="3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Google Shape;275;p13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30" name="Google Shape;276;p13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4520" bIns="7452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fld id="{B6E1B3DA-07EF-4C86-BBDC-89DA45F230E6}" type="slidenum">
              <a:rPr lang="ru" sz="1000" b="0" strike="noStrike" spc="-1">
                <a:solidFill>
                  <a:schemeClr val="lt1"/>
                </a:solidFill>
                <a:latin typeface="Arial"/>
                <a:ea typeface="Arial"/>
              </a:rPr>
              <a:t>13</a:t>
            </a:fld>
            <a:endParaRPr lang="ru-RU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Google Shape;277;p13"/>
          <p:cNvSpPr/>
          <p:nvPr/>
        </p:nvSpPr>
        <p:spPr>
          <a:xfrm>
            <a:off x="456840" y="582480"/>
            <a:ext cx="687600" cy="687600"/>
          </a:xfrm>
          <a:prstGeom prst="rect">
            <a:avLst/>
          </a:pr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68400" rIns="68400" bIns="684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4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pic>
        <p:nvPicPr>
          <p:cNvPr id="232" name="Google Shape;278;p13"/>
          <p:cNvPicPr/>
          <p:nvPr/>
        </p:nvPicPr>
        <p:blipFill>
          <a:blip r:embed="rId2"/>
          <a:stretch/>
        </p:blipFill>
        <p:spPr>
          <a:xfrm>
            <a:off x="530640" y="656280"/>
            <a:ext cx="539640" cy="539640"/>
          </a:xfrm>
          <a:prstGeom prst="rect">
            <a:avLst/>
          </a:prstGeom>
          <a:ln w="0">
            <a:noFill/>
          </a:ln>
        </p:spPr>
      </p:pic>
      <p:sp>
        <p:nvSpPr>
          <p:cNvPr id="233" name="Google Shape;279;p13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34" name="Google Shape;280;p13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35" name="Google Shape;281;p13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36" name="Google Shape;282;p13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300" b="0" strike="noStrike" spc="-1">
              <a:solidFill>
                <a:srgbClr val="000000"/>
              </a:solidFill>
              <a:latin typeface="Helvetica Neue"/>
              <a:ea typeface="Helvetica Neue"/>
            </a:endParaRPr>
          </a:p>
        </p:txBody>
      </p:sp>
      <p:sp>
        <p:nvSpPr>
          <p:cNvPr id="237" name="TextBox 236"/>
          <p:cNvSpPr txBox="1"/>
          <p:nvPr/>
        </p:nvSpPr>
        <p:spPr>
          <a:xfrm>
            <a:off x="401400" y="1713061"/>
            <a:ext cx="5350816" cy="1910518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ru-RU" sz="2000" spc="-1" dirty="0" smtClean="0">
                <a:solidFill>
                  <a:srgbClr val="000000"/>
                </a:solidFill>
                <a:latin typeface="Arial"/>
              </a:rPr>
              <a:t>МАМАЕВА ДИАНА СЕРГЕЕВНА</a:t>
            </a:r>
            <a:r>
              <a:rPr sz="2000" dirty="0"/>
              <a:t/>
            </a:r>
            <a:br>
              <a:rPr sz="2000" dirty="0"/>
            </a:br>
            <a:r>
              <a:rPr lang="ru-RU" sz="1600" b="0" strike="noStrike" spc="-1" dirty="0">
                <a:solidFill>
                  <a:srgbClr val="000000"/>
                </a:solidFill>
                <a:latin typeface="Arial"/>
              </a:rPr>
              <a:t>студентка </a:t>
            </a:r>
            <a:r>
              <a:rPr lang="ru-RU" sz="1600" b="0" strike="noStrike" spc="-1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sz="1600" b="0" strike="noStrike" spc="-1" dirty="0">
                <a:solidFill>
                  <a:srgbClr val="000000"/>
                </a:solidFill>
                <a:latin typeface="Arial"/>
              </a:rPr>
              <a:t>курса Землеустроительного факультета по направлению подготовки </a:t>
            </a:r>
            <a:r>
              <a:rPr lang="ru-RU" sz="1600" b="0" strike="noStrike" spc="-1" dirty="0" smtClean="0">
                <a:solidFill>
                  <a:srgbClr val="000000"/>
                </a:solidFill>
                <a:latin typeface="Arial"/>
              </a:rPr>
              <a:t>21.03.03 Геодезия и дистанционное зондирование</a:t>
            </a:r>
            <a:r>
              <a:rPr sz="2000" dirty="0"/>
              <a:t/>
            </a:r>
            <a:br>
              <a:rPr sz="2000" dirty="0"/>
            </a:br>
            <a:r>
              <a:rPr sz="2000" dirty="0"/>
              <a:t/>
            </a:r>
            <a:br>
              <a:rPr sz="2000" dirty="0"/>
            </a:br>
            <a:r>
              <a:rPr lang="ru-RU" sz="2000" b="0" strike="noStrike" spc="-1" dirty="0">
                <a:solidFill>
                  <a:srgbClr val="000000"/>
                </a:solidFill>
                <a:latin typeface="Arial"/>
              </a:rPr>
              <a:t>НОМЕР ТЕЛЕФОНА: 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Arial"/>
              </a:rPr>
              <a:t>8 9088464578 </a:t>
            </a:r>
            <a:endParaRPr lang="ru-RU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</TotalTime>
  <Words>479</Words>
  <Application>Microsoft Office PowerPoint</Application>
  <PresentationFormat>Экран (16:9)</PresentationFormat>
  <Paragraphs>71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Simple Light</vt:lpstr>
      <vt:lpstr>Simple Light</vt:lpstr>
      <vt:lpstr>Simple Light</vt:lpstr>
      <vt:lpstr>vr ПУТЬ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БИЗНЕС-МОДЕЛЬ*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subject/>
  <dc:creator/>
  <dc:description/>
  <cp:lastModifiedBy>Александра Еремеева</cp:lastModifiedBy>
  <cp:revision>39</cp:revision>
  <dcterms:modified xsi:type="dcterms:W3CDTF">2023-10-18T11:34:08Z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13</vt:i4>
  </property>
  <property fmtid="{D5CDD505-2E9C-101B-9397-08002B2CF9AE}" pid="3" name="PresentationFormat">
    <vt:lpwstr>Экран (16:9)</vt:lpwstr>
  </property>
  <property fmtid="{D5CDD505-2E9C-101B-9397-08002B2CF9AE}" pid="4" name="Slides">
    <vt:i4>13</vt:i4>
  </property>
</Properties>
</file>