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307" r:id="rId3"/>
    <p:sldId id="281" r:id="rId4"/>
    <p:sldId id="308" r:id="rId5"/>
    <p:sldId id="309" r:id="rId6"/>
    <p:sldId id="310" r:id="rId7"/>
    <p:sldId id="311" r:id="rId8"/>
    <p:sldId id="312" r:id="rId9"/>
    <p:sldId id="313" r:id="rId10"/>
    <p:sldId id="269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06" d="100"/>
          <a:sy n="106" d="100"/>
        </p:scale>
        <p:origin x="474" y="9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920896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8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0" y="3996869"/>
            <a:ext cx="6129207" cy="2861131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sym typeface="Gilroy-ExtraBold"/>
              </a:rPr>
              <a:t>АКСЕЛЕРАЦИОННАЯ    ПРОГРАММА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sym typeface="Gilroy-ExtraBold"/>
              </a:rPr>
              <a:t>«Экосистема безопасного пространства для жизни на Дальнем Востоке»</a:t>
            </a: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447" y="1217140"/>
            <a:ext cx="2678848" cy="20474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2500" t="25556" r="57968" b="20278"/>
          <a:stretch/>
        </p:blipFill>
        <p:spPr>
          <a:xfrm>
            <a:off x="6532616" y="190288"/>
            <a:ext cx="1855617" cy="19145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6675" y="215369"/>
            <a:ext cx="2266950" cy="10191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6675" y="5712474"/>
            <a:ext cx="2821355" cy="9404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/>
          <a:srcRect l="55004" b="31944"/>
          <a:stretch/>
        </p:blipFill>
        <p:spPr>
          <a:xfrm>
            <a:off x="-24044" y="0"/>
            <a:ext cx="3980518" cy="40172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06858" y="2816095"/>
            <a:ext cx="2286000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1" u="none" strike="noStrike" cap="none" spc="0" normalizeH="0" baseline="0" dirty="0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TechNet</a:t>
            </a:r>
            <a:endParaRPr kumimoji="0" lang="ru-RU" sz="3200" b="1" i="1" u="none" strike="noStrike" cap="none" spc="0" normalizeH="0" baseline="0" dirty="0">
              <a:ln>
                <a:noFill/>
              </a:ln>
              <a:solidFill>
                <a:srgbClr val="9F00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85542" y="3248367"/>
            <a:ext cx="2286000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b="1" i="1" dirty="0" err="1">
                <a:solidFill>
                  <a:srgbClr val="9F00FF"/>
                </a:solidFill>
              </a:rPr>
              <a:t>HomeNet</a:t>
            </a:r>
            <a:endParaRPr lang="ru-RU" sz="3200" b="1" i="1" dirty="0">
              <a:solidFill>
                <a:srgbClr val="9F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87569" y="2256529"/>
            <a:ext cx="3018330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spc="0" normalizeH="0" baseline="0" dirty="0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Рынки НТИ: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3137" y="2345380"/>
            <a:ext cx="612000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FCAF17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8F00FF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>
              <a:solidFill>
                <a:srgbClr val="FD493D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9" name="Квадрат"/>
          <p:cNvSpPr/>
          <p:nvPr/>
        </p:nvSpPr>
        <p:spPr bwMode="auto">
          <a:xfrm>
            <a:off x="8820554" y="2352968"/>
            <a:ext cx="3404109" cy="4529333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>
              <a:solidFill>
                <a:srgbClr val="FBB3C1"/>
              </a:solidFill>
            </a:endParaRPr>
          </a:p>
        </p:txBody>
      </p:sp>
      <p:sp>
        <p:nvSpPr>
          <p:cNvPr id="3" name="Текст 2"/>
          <p:cNvSpPr txBox="1"/>
          <p:nvPr/>
        </p:nvSpPr>
        <p:spPr bwMode="auto">
          <a:xfrm>
            <a:off x="304650" y="830003"/>
            <a:ext cx="4831214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5400" b="1" dirty="0"/>
              <a:t>Содружество</a:t>
            </a:r>
            <a:r>
              <a:rPr lang="ru-RU" sz="6900" b="1" dirty="0"/>
              <a:t> </a:t>
            </a:r>
            <a:endParaRPr sz="6900" b="1"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 dirty="0"/>
              <a:t>Команда</a:t>
            </a:r>
            <a:r>
              <a:rPr lang="en-US" sz="1600" dirty="0"/>
              <a:t>: </a:t>
            </a:r>
            <a:r>
              <a:rPr lang="ru-RU" sz="1600" dirty="0"/>
              <a:t>Сенин Виктор, Когутов Максим, </a:t>
            </a:r>
            <a:r>
              <a:rPr lang="ru-RU" sz="1600" dirty="0" err="1"/>
              <a:t>Муторов</a:t>
            </a:r>
            <a:r>
              <a:rPr lang="ru-RU" sz="1600" dirty="0"/>
              <a:t> Антон, Юань Цзян, Чжан </a:t>
            </a:r>
            <a:r>
              <a:rPr lang="ru-RU" sz="1600" dirty="0" err="1"/>
              <a:t>Цзинюй</a:t>
            </a:r>
            <a:r>
              <a:rPr lang="ru-RU" sz="1600" dirty="0"/>
              <a:t>, Бай </a:t>
            </a:r>
            <a:r>
              <a:rPr lang="ru-RU" sz="1600" dirty="0" err="1"/>
              <a:t>Сунтао</a:t>
            </a:r>
            <a:endParaRPr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6219245" y="191659"/>
            <a:ext cx="5794527" cy="2161309"/>
            <a:chOff x="6219245" y="191659"/>
            <a:chExt cx="5794527" cy="2161309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E8805921-5F66-CF47-320E-E20F06F09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46422" y="1549075"/>
              <a:ext cx="967350" cy="338573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46422" y="330417"/>
              <a:ext cx="967350" cy="999171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19245" y="191659"/>
              <a:ext cx="2267909" cy="101812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24806" y="935058"/>
              <a:ext cx="1856786" cy="1417910"/>
            </a:xfrm>
            <a:prstGeom prst="rect">
              <a:avLst/>
            </a:prstGeom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E0E98F-0DBB-6108-457F-C1D7514B9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929" y="2337792"/>
            <a:ext cx="4520208" cy="452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54242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60508" y="73725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Содержание проекта. 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65833" y="3569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812099" y="3188386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 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8" y="74331"/>
            <a:ext cx="1133955" cy="5090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2476" y="176617"/>
            <a:ext cx="969348" cy="9998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805921-5F66-CF47-320E-E20F06F093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99898" y="1210502"/>
            <a:ext cx="967350" cy="33857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54EB1AA-A500-40E9-4E52-038C9E6D98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8320" y="1522605"/>
            <a:ext cx="5820142" cy="498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92175" y="74708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Описание проблемы. 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143885" y="2214882"/>
            <a:ext cx="10318112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 Языковой барьер: Сложность понимания описаний товаров, отзывов и условий продавцов.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 - Валюты и оплата: Невозможность оплаты привычными способами, конвертация валют, ограничения на доставку в определенные страны.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 -  Разрозненность информации: Необходимость вручную открывать десятки вкладок для сравнения цен и условий на разных площадках.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 - Сложности логистики и таможни: Непонимание сроков, стоимости доставки и таможенных сборов.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Последствия: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Пользователи тратят много времени, переплачивают, сталкиваются с риском неполучения заказа или испытывают разочарование от сложного процесса покупки.</a:t>
            </a:r>
            <a:r>
              <a:rPr dirty="0"/>
              <a:t> 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7555049" y="1940058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8" y="74331"/>
            <a:ext cx="1133955" cy="5090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2476" y="176617"/>
            <a:ext cx="969348" cy="9998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805921-5F66-CF47-320E-E20F06F093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99898" y="1210502"/>
            <a:ext cx="967350" cy="33857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Прямоугольник 2"/>
          <p:cNvSpPr/>
          <p:nvPr/>
        </p:nvSpPr>
        <p:spPr>
          <a:xfrm>
            <a:off x="160508" y="1511758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Сложность в заказе товаров с международных </a:t>
            </a:r>
            <a:r>
              <a:rPr lang="ru-RU" sz="1600" dirty="0" err="1"/>
              <a:t>маркетплейсов</a:t>
            </a:r>
            <a:r>
              <a:rPr lang="en-US" sz="1600" dirty="0"/>
              <a:t>: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28831126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60508" y="78957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Решения проблемы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130008" y="2090846"/>
            <a:ext cx="6396298" cy="403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 typeface="Wingdings" panose="05000000000000000000" pitchFamily="2" charset="2"/>
              <a:buChar char="§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Единый поиск: Доступ ко всем </a:t>
            </a:r>
            <a:r>
              <a:rPr lang="ru-RU" dirty="0" err="1"/>
              <a:t>маркетплейсам</a:t>
            </a:r>
            <a:r>
              <a:rPr lang="ru-RU" dirty="0"/>
              <a:t> через одно окно</a:t>
            </a:r>
          </a:p>
          <a:p>
            <a:pPr marL="285750" lvl="8" indent="-285750">
              <a:buFont typeface="Wingdings" panose="05000000000000000000" pitchFamily="2" charset="2"/>
              <a:buChar char="§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Умное сравнение цен: Прозрачность итоговой стоимости. Система автоматического расчета полной стоимости покупки, включая все скрытые расходы</a:t>
            </a:r>
          </a:p>
          <a:p>
            <a:pPr marL="285750" lvl="8" indent="-285750">
              <a:buFont typeface="Wingdings" panose="05000000000000000000" pitchFamily="2" charset="2"/>
              <a:buChar char="§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Автоматический перевод: Преодоление языкового барьера. Многоуровневая система перевода, которая адаптирует контент под язык пользователя</a:t>
            </a:r>
            <a:r>
              <a:rPr dirty="0"/>
              <a:t> </a:t>
            </a:r>
            <a:endParaRPr lang="ru-RU" dirty="0"/>
          </a:p>
          <a:p>
            <a:pPr marL="285750" lvl="8" indent="-285750">
              <a:buClr>
                <a:srgbClr val="9F00FF"/>
              </a:buClr>
              <a:buFont typeface="Wingdings" panose="05000000000000000000" pitchFamily="2" charset="2"/>
              <a:buChar char="§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Упрощенная оплата и доставка: Единый процесс для всех площадок. Унифицированная система оформления заказов и оплаты, работающая поверх разнородных систем </a:t>
            </a:r>
            <a:r>
              <a:rPr lang="ru-RU" dirty="0" err="1"/>
              <a:t>маркетплейсов</a:t>
            </a:r>
            <a:r>
              <a:rPr lang="ru-RU" dirty="0"/>
              <a:t>.</a:t>
            </a:r>
          </a:p>
          <a:p>
            <a:pPr marL="285750" lvl="8" indent="-285750">
              <a:buClr>
                <a:srgbClr val="9F00FF"/>
              </a:buClr>
              <a:buFont typeface="Wingdings" panose="05000000000000000000" pitchFamily="2" charset="2"/>
              <a:buChar char="§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Помощник и поддержка: Защита интересов покупателя. Персональный ассистент для решения проблем, возникающих после совершения покупки.</a:t>
            </a:r>
          </a:p>
          <a:p>
            <a:pPr marL="285750" lvl="8" indent="-285750">
              <a:buClr>
                <a:srgbClr val="9F00FF"/>
              </a:buClr>
              <a:buFont typeface="Wingdings" panose="05000000000000000000" pitchFamily="2" charset="2"/>
              <a:buChar char="§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8" y="74331"/>
            <a:ext cx="1133955" cy="5090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2476" y="176617"/>
            <a:ext cx="969348" cy="9998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805921-5F66-CF47-320E-E20F06F093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99898" y="1210502"/>
            <a:ext cx="967350" cy="33857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Прямоугольник 2"/>
          <p:cNvSpPr/>
          <p:nvPr/>
        </p:nvSpPr>
        <p:spPr>
          <a:xfrm>
            <a:off x="160508" y="1379788"/>
            <a:ext cx="102295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Мы предлагаем комплексное технологическое решение, которое радикально упрощает процесс международных покупок, устраняя все ключевые барьеры, с которыми сталкиваются пользователи.</a:t>
            </a:r>
          </a:p>
        </p:txBody>
      </p:sp>
    </p:spTree>
    <p:extLst>
      <p:ext uri="{BB962C8B-B14F-4D97-AF65-F5344CB8AC3E}">
        <p14:creationId xmlns:p14="http://schemas.microsoft.com/office/powerpoint/2010/main" val="278292310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60507" y="772969"/>
            <a:ext cx="9117963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Принцип работы предлагаемого решения и технологии создания продукта</a:t>
            </a:r>
            <a:endParaRPr sz="3600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8" y="74331"/>
            <a:ext cx="1133955" cy="5090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2476" y="176617"/>
            <a:ext cx="969348" cy="9998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805921-5F66-CF47-320E-E20F06F093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99898" y="1210502"/>
            <a:ext cx="967350" cy="33857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Прямоугольник 2"/>
          <p:cNvSpPr/>
          <p:nvPr/>
        </p:nvSpPr>
        <p:spPr>
          <a:xfrm>
            <a:off x="117816" y="2053762"/>
            <a:ext cx="1182522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Принцип работы:</a:t>
            </a:r>
          </a:p>
          <a:p>
            <a:r>
              <a:rPr lang="ru-RU" dirty="0"/>
              <a:t>1. Пользователь вводит запрос в нашу поисковую строку.</a:t>
            </a:r>
          </a:p>
          <a:p>
            <a:r>
              <a:rPr lang="ru-RU" dirty="0"/>
              <a:t>2. Наша система через API собирает данные с подключенных </a:t>
            </a:r>
            <a:r>
              <a:rPr lang="ru-RU" dirty="0" err="1"/>
              <a:t>маркетплейсов</a:t>
            </a:r>
            <a:r>
              <a:rPr lang="ru-RU" dirty="0"/>
              <a:t>.</a:t>
            </a:r>
          </a:p>
          <a:p>
            <a:r>
              <a:rPr lang="ru-RU" dirty="0"/>
              <a:t>3. AI-алгоритмы обрабатывают данные: переводят текст, анализируют рейтинги продавцов, рассчитывают итоговую стоимость.</a:t>
            </a:r>
          </a:p>
          <a:p>
            <a:r>
              <a:rPr lang="ru-RU" dirty="0"/>
              <a:t>4. Пользователь видит единую таблицу с товарами, где цены уже приведены к понятному виду.</a:t>
            </a:r>
          </a:p>
          <a:p>
            <a:r>
              <a:rPr lang="ru-RU" dirty="0"/>
              <a:t>5. При оформлении заказа наш сервис выступает гарантом: мы сами обрабатываем платеж, размещаем заказ на площадке и отслеживаем его до момента получения клиентом.</a:t>
            </a:r>
          </a:p>
          <a:p>
            <a:endParaRPr lang="ru-RU" dirty="0"/>
          </a:p>
          <a:p>
            <a:r>
              <a:rPr lang="ru-RU" dirty="0"/>
              <a:t>Технологии:</a:t>
            </a:r>
          </a:p>
          <a:p>
            <a:r>
              <a:rPr lang="ru-RU" dirty="0"/>
              <a:t>· </a:t>
            </a:r>
            <a:r>
              <a:rPr lang="ru-RU" dirty="0" err="1"/>
              <a:t>Backend</a:t>
            </a:r>
            <a:r>
              <a:rPr lang="ru-RU" dirty="0"/>
              <a:t>: </a:t>
            </a:r>
            <a:r>
              <a:rPr lang="ru-RU" dirty="0" err="1"/>
              <a:t>Python</a:t>
            </a:r>
            <a:r>
              <a:rPr lang="ru-RU" dirty="0"/>
              <a:t>/Node.js для обработки большого количества запросов.</a:t>
            </a:r>
          </a:p>
          <a:p>
            <a:r>
              <a:rPr lang="ru-RU" dirty="0"/>
              <a:t>· AI/ML: Машинное обучение для перевода и анализа надежности продавцов.</a:t>
            </a:r>
          </a:p>
          <a:p>
            <a:r>
              <a:rPr lang="ru-RU" dirty="0"/>
              <a:t>· </a:t>
            </a:r>
            <a:r>
              <a:rPr lang="ru-RU" dirty="0" err="1"/>
              <a:t>Парсинг</a:t>
            </a:r>
            <a:r>
              <a:rPr lang="ru-RU" dirty="0"/>
              <a:t> и API: Интеграция с открытыми API </a:t>
            </a:r>
            <a:r>
              <a:rPr lang="ru-RU" dirty="0" err="1"/>
              <a:t>маркетплейсов</a:t>
            </a:r>
            <a:r>
              <a:rPr lang="ru-RU" dirty="0"/>
              <a:t> и </a:t>
            </a:r>
            <a:r>
              <a:rPr lang="ru-RU" dirty="0" err="1"/>
              <a:t>парсинг</a:t>
            </a:r>
            <a:r>
              <a:rPr lang="ru-RU" dirty="0"/>
              <a:t> данных (где это разрешено).</a:t>
            </a:r>
          </a:p>
          <a:p>
            <a:r>
              <a:rPr lang="ru-RU" dirty="0"/>
              <a:t>· </a:t>
            </a:r>
            <a:r>
              <a:rPr lang="ru-RU" dirty="0" err="1"/>
              <a:t>Блокчейн</a:t>
            </a:r>
            <a:r>
              <a:rPr lang="ru-RU" dirty="0"/>
              <a:t> (опционально): Для создания прозрачной и защищенной системы отслеживания заказов.</a:t>
            </a:r>
          </a:p>
        </p:txBody>
      </p:sp>
    </p:spTree>
    <p:extLst>
      <p:ext uri="{BB962C8B-B14F-4D97-AF65-F5344CB8AC3E}">
        <p14:creationId xmlns:p14="http://schemas.microsoft.com/office/powerpoint/2010/main" val="16630936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76312" y="753522"/>
            <a:ext cx="531903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Описание рынков</a:t>
            </a:r>
            <a:endParaRPr sz="3600" dirty="0"/>
          </a:p>
        </p:txBody>
      </p:sp>
      <p:sp>
        <p:nvSpPr>
          <p:cNvPr id="185" name="Текст 2"/>
          <p:cNvSpPr txBox="1"/>
          <p:nvPr/>
        </p:nvSpPr>
        <p:spPr>
          <a:xfrm>
            <a:off x="680495" y="406569"/>
            <a:ext cx="7628361" cy="5693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8" indent="-285750"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marL="285750" lvl="8" indent="-285750">
              <a:buFont typeface="Wingdings" panose="05000000000000000000" pitchFamily="2" charset="2"/>
              <a:buChar char="§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400" dirty="0"/>
          </a:p>
          <a:p>
            <a:pPr marL="285750" lvl="8" indent="-285750">
              <a:buFont typeface="Wingdings" panose="05000000000000000000" pitchFamily="2" charset="2"/>
              <a:buChar char="§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400" dirty="0"/>
          </a:p>
          <a:p>
            <a:pPr marL="285750" lvl="8" indent="-285750">
              <a:buFont typeface="Wingdings" panose="05000000000000000000" pitchFamily="2" charset="2"/>
              <a:buChar char="§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400" dirty="0"/>
          </a:p>
          <a:p>
            <a:endParaRPr lang="ru-RU" dirty="0">
              <a:effectLst/>
              <a:latin typeface=".SF UI"/>
            </a:endParaRPr>
          </a:p>
          <a:p>
            <a:r>
              <a:rPr lang="ru-RU" b="1" i="0" dirty="0">
                <a:effectLst/>
                <a:latin typeface=".SFUI-Semibold"/>
              </a:rPr>
              <a:t>Рынок — это совокупность всех текущих и потенциальных покупателей товара или услуги, которые готовы и способны приобрести их по определённой цене в конкретных условиях и в определённый промежуток времени. С маркетинговой точки зрения рынок рассматривается как пространство для обмена товаров и услуг между </a:t>
            </a:r>
            <a:r>
              <a:rPr lang="ru-RU" b="1" i="0" dirty="0" err="1">
                <a:effectLst/>
                <a:latin typeface=".SFUI-Semibold"/>
              </a:rPr>
              <a:t>продавцами</a:t>
            </a:r>
            <a:r>
              <a:rPr lang="ru-RU" b="1" i="0" dirty="0">
                <a:effectLst/>
                <a:latin typeface=".SFUI-Semibold"/>
              </a:rPr>
              <a:t> и покупателями, где формируются спрос, предложения и конкуренция.</a:t>
            </a:r>
            <a:endParaRPr lang="ru-RU" dirty="0">
              <a:effectLst/>
              <a:latin typeface=".SF UI"/>
            </a:endParaRPr>
          </a:p>
          <a:p>
            <a:br>
              <a:rPr lang="ru-RU" dirty="0">
                <a:effectLst/>
                <a:latin typeface=".SF UI"/>
              </a:rPr>
            </a:br>
            <a:endParaRPr lang="ru-RU" dirty="0">
              <a:effectLst/>
              <a:latin typeface=".SF UI"/>
            </a:endParaRPr>
          </a:p>
          <a:p>
            <a:r>
              <a:rPr lang="ru-RU" b="1" dirty="0">
                <a:latin typeface=".SFUI-Semibold"/>
              </a:rPr>
              <a:t>1</a:t>
            </a:r>
            <a:r>
              <a:rPr lang="ru-RU" b="1" i="0" dirty="0">
                <a:effectLst/>
                <a:latin typeface=".SFUI-Semibold"/>
              </a:rPr>
              <a:t>. </a:t>
            </a:r>
            <a:r>
              <a:rPr lang="ru-RU" b="1" i="0" dirty="0">
                <a:effectLst/>
                <a:latin typeface=".SFUI-Heavy"/>
              </a:rPr>
              <a:t>Рынок производителей (рынок товаров для производственного потребления)</a:t>
            </a:r>
            <a:endParaRPr lang="ru-RU" dirty="0">
              <a:effectLst/>
              <a:latin typeface=".SF UI"/>
            </a:endParaRPr>
          </a:p>
          <a:p>
            <a:endParaRPr lang="ru-RU" dirty="0">
              <a:effectLst/>
              <a:latin typeface=".SF UI"/>
            </a:endParaRPr>
          </a:p>
          <a:p>
            <a:r>
              <a:rPr lang="ru-RU" b="1" i="0" dirty="0">
                <a:effectLst/>
                <a:latin typeface=".SFUI-Semibold"/>
              </a:rPr>
              <a:t>2. </a:t>
            </a:r>
            <a:r>
              <a:rPr lang="ru-RU" b="1" i="0" dirty="0">
                <a:effectLst/>
                <a:latin typeface=".SFUI-Heavy"/>
              </a:rPr>
              <a:t>Потребительский рынок (рынок конечного потребления)</a:t>
            </a:r>
            <a:br>
              <a:rPr lang="ru-RU" dirty="0">
                <a:effectLst/>
                <a:latin typeface=".SF UI"/>
              </a:rPr>
            </a:br>
            <a:endParaRPr lang="ru-RU" dirty="0">
              <a:effectLst/>
              <a:latin typeface=".SF UI"/>
            </a:endParaRPr>
          </a:p>
          <a:p>
            <a:r>
              <a:rPr lang="ru-RU" b="1" i="0" dirty="0">
                <a:effectLst/>
                <a:latin typeface=".SFUI-Semibold"/>
              </a:rPr>
              <a:t>3. </a:t>
            </a:r>
            <a:r>
              <a:rPr lang="ru-RU" b="1" i="0" dirty="0">
                <a:effectLst/>
                <a:latin typeface=".SFUI-Heavy"/>
              </a:rPr>
              <a:t>Рынок посредников (рынок посреднического сбыта)</a:t>
            </a:r>
            <a:endParaRPr lang="ru-RU" dirty="0">
              <a:effectLst/>
              <a:latin typeface=".SF UI"/>
            </a:endParaRPr>
          </a:p>
          <a:p>
            <a:endParaRPr lang="ru-RU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8" y="74331"/>
            <a:ext cx="1133955" cy="5090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2476" y="176617"/>
            <a:ext cx="969348" cy="9998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805921-5F66-CF47-320E-E20F06F093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99898" y="1210502"/>
            <a:ext cx="967350" cy="33857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20156" t="12429" r="36875" b="15819"/>
          <a:stretch/>
        </p:blipFill>
        <p:spPr>
          <a:xfrm>
            <a:off x="7758835" y="2121929"/>
            <a:ext cx="4302636" cy="397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0258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8" y="74331"/>
            <a:ext cx="1133955" cy="5090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2476" y="176617"/>
            <a:ext cx="969348" cy="9998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805921-5F66-CF47-320E-E20F06F093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99898" y="1210502"/>
            <a:ext cx="967350" cy="338573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17" name="Таблица 3">
            <a:extLst>
              <a:ext uri="{FF2B5EF4-FFF2-40B4-BE49-F238E27FC236}">
                <a16:creationId xmlns:a16="http://schemas.microsoft.com/office/drawing/2014/main" id="{47260F1B-C678-31D1-C9C6-256ADC29C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3089596"/>
              </p:ext>
            </p:extLst>
          </p:nvPr>
        </p:nvGraphicFramePr>
        <p:xfrm>
          <a:off x="160508" y="1620186"/>
          <a:ext cx="11529468" cy="4738338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921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1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15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15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15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215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54093"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b="0" dirty="0">
                          <a:solidFill>
                            <a:srgbClr val="9F00FF"/>
                          </a:solidFill>
                        </a:rPr>
                        <a:t> Производитель</a:t>
                      </a:r>
                      <a:endParaRPr b="0" dirty="0">
                        <a:solidFill>
                          <a:srgbClr val="9F00FF"/>
                        </a:solidFill>
                      </a:endParaRPr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en-US" b="0" dirty="0">
                          <a:solidFill>
                            <a:srgbClr val="9F00FF"/>
                          </a:solidFill>
                        </a:rPr>
                        <a:t>         </a:t>
                      </a:r>
                      <a:r>
                        <a:rPr lang="en-US" b="0" dirty="0" err="1">
                          <a:solidFill>
                            <a:srgbClr val="9F00FF"/>
                          </a:solidFill>
                        </a:rPr>
                        <a:t>Poizon</a:t>
                      </a:r>
                      <a:endParaRPr lang="en-US" b="0" dirty="0">
                        <a:solidFill>
                          <a:srgbClr val="9F00FF"/>
                        </a:solidFill>
                      </a:endParaRPr>
                    </a:p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endParaRPr b="0" dirty="0">
                        <a:solidFill>
                          <a:srgbClr val="9F00FF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 b="0">
                          <a:latin typeface="Gilroy-Bold"/>
                          <a:ea typeface="Gilroy-Bold"/>
                          <a:cs typeface="Gilroy-Bold"/>
                          <a:sym typeface="Gilroy-Bold"/>
                        </a:defRPr>
                      </a:pPr>
                      <a:r>
                        <a:rPr lang="ru-RU" b="0" dirty="0">
                          <a:solidFill>
                            <a:srgbClr val="9F00FF"/>
                          </a:solidFill>
                        </a:rPr>
                        <a:t>   </a:t>
                      </a:r>
                      <a:r>
                        <a:rPr lang="en-US" b="0" dirty="0" err="1">
                          <a:solidFill>
                            <a:srgbClr val="9F00FF"/>
                          </a:solidFill>
                        </a:rPr>
                        <a:t>Yandex.Market</a:t>
                      </a:r>
                      <a:endParaRPr lang="ru-RU" b="0" dirty="0">
                        <a:solidFill>
                          <a:srgbClr val="9F00FF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b="0" dirty="0">
                          <a:solidFill>
                            <a:srgbClr val="9F00FF"/>
                          </a:solidFill>
                        </a:rPr>
                        <a:t>     Amazon</a:t>
                      </a:r>
                      <a:r>
                        <a:rPr lang="en-US" b="0" baseline="0" dirty="0">
                          <a:solidFill>
                            <a:srgbClr val="9F00FF"/>
                          </a:solidFill>
                        </a:rPr>
                        <a:t> Global</a:t>
                      </a:r>
                      <a:endParaRPr b="0" dirty="0">
                        <a:solidFill>
                          <a:srgbClr val="9F00FF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en-US" b="0" dirty="0">
                          <a:solidFill>
                            <a:srgbClr val="9F00FF"/>
                          </a:solidFill>
                        </a:rPr>
                        <a:t>           </a:t>
                      </a:r>
                      <a:r>
                        <a:rPr lang="en-US" b="0" dirty="0" err="1">
                          <a:solidFill>
                            <a:srgbClr val="9F00FF"/>
                          </a:solidFill>
                        </a:rPr>
                        <a:t>Taobao</a:t>
                      </a:r>
                      <a:endParaRPr b="0" dirty="0">
                        <a:solidFill>
                          <a:srgbClr val="9F00FF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b="0" dirty="0">
                          <a:solidFill>
                            <a:srgbClr val="9F00FF"/>
                          </a:solidFill>
                        </a:rPr>
                        <a:t>       Наш</a:t>
                      </a:r>
                      <a:r>
                        <a:rPr lang="ru-RU" b="0" baseline="0" dirty="0">
                          <a:solidFill>
                            <a:srgbClr val="9F00FF"/>
                          </a:solidFill>
                        </a:rPr>
                        <a:t> проект</a:t>
                      </a:r>
                      <a:endParaRPr b="0" dirty="0">
                        <a:solidFill>
                          <a:srgbClr val="9F00FF"/>
                        </a:solidFill>
                      </a:endParaRPr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6849"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Основная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функция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Платформа для покупки ограниченных кроссовок</a:t>
                      </a:r>
                    </a:p>
                    <a:p>
                      <a:pPr lvl="8" algn="l">
                        <a:defRPr sz="1600">
                          <a:solidFill>
                            <a:srgbClr val="1B1B1B"/>
                          </a:solidFill>
                          <a:latin typeface="Gilroy-Light"/>
                          <a:ea typeface="Gilroy-Light"/>
                          <a:cs typeface="Gilroy-Light"/>
                          <a:sym typeface="Gilroy-Light"/>
                        </a:defRPr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люксовых товаров 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Агрегатор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российских интернет-магазинов и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маркетплейс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 Глобальный </a:t>
                      </a:r>
                      <a:r>
                        <a:rPr lang="ru-RU" sz="1200" dirty="0" err="1"/>
                        <a:t>маркетплейс</a:t>
                      </a:r>
                      <a:r>
                        <a:rPr lang="ru-RU" sz="1200" dirty="0"/>
                        <a:t> с международной доставкой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Китайская платформа с самым большим ассортиментом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Единый поиск и покупка со ВСЕХ перечисленных площадок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299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Языковая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поддержка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Китайский, английский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 Русский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Многоязычная, но с пробелами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 Только китайский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 AI-перевод с 20+ языков, включая китайский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399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Сравнение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Внутри платформы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 Только по российским магазинам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Только внутри </a:t>
                      </a:r>
                      <a:r>
                        <a:rPr lang="en-US" sz="1200" dirty="0"/>
                        <a:t>Amazon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Только внутри WB Только внутри </a:t>
                      </a:r>
                      <a:r>
                        <a:rPr lang="ru-RU" sz="1200" dirty="0" err="1"/>
                        <a:t>Taobao</a:t>
                      </a:r>
                      <a:r>
                        <a:rPr lang="ru-RU" sz="1200" dirty="0"/>
                        <a:t> 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Кросс-платформенное сравнение цен с учетом доставки и налогов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6849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Удобство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иностранного покупателя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Низкое (язык, оплата</a:t>
                      </a:r>
                      <a:r>
                        <a:rPr lang="en-US" sz="1200" dirty="0"/>
                        <a:t>)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Нулевое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Среднее (сложная логистика) 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 Крайне низкое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Максимальное (единый интерфейс, поддержка, гарантии)</a:t>
                      </a: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6849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 доставки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Ограниченно (Китай, частично Азия) </a:t>
                      </a:r>
                    </a:p>
                    <a:p>
                      <a:pPr algn="l">
                        <a:defRPr sz="1600"/>
                      </a:pP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В основном Россия и СНГ </a:t>
                      </a:r>
                    </a:p>
                    <a:p>
                      <a:pPr algn="l">
                        <a:defRPr sz="1600"/>
                      </a:pP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100+ стран, но с ограничениями</a:t>
                      </a:r>
                    </a:p>
                    <a:p>
                      <a:pPr algn="l">
                        <a:defRPr sz="1600"/>
                      </a:pP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Только Китай (требует посредника) </a:t>
                      </a:r>
                    </a:p>
                    <a:p>
                      <a:pPr algn="l">
                        <a:defRPr sz="1600"/>
                      </a:pP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rPr lang="ru-RU" sz="1200" dirty="0"/>
                        <a:t>Глобальная доставка в 150+ стран</a:t>
                      </a:r>
                    </a:p>
                    <a:p>
                      <a:pPr algn="l">
                        <a:defRPr sz="1600"/>
                      </a:pPr>
                      <a:endParaRPr sz="1200" dirty="0"/>
                    </a:p>
                  </a:txBody>
                  <a:tcPr marL="40509" marR="40509" marT="40509" marB="40509" horzOverflow="overflow">
                    <a:lnL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T w="38100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9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252608" y="898688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 Конкуренты</a:t>
            </a:r>
          </a:p>
        </p:txBody>
      </p:sp>
    </p:spTree>
    <p:extLst>
      <p:ext uri="{BB962C8B-B14F-4D97-AF65-F5344CB8AC3E}">
        <p14:creationId xmlns:p14="http://schemas.microsoft.com/office/powerpoint/2010/main" val="387033292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650906"/>
              </p:ext>
            </p:extLst>
          </p:nvPr>
        </p:nvGraphicFramePr>
        <p:xfrm>
          <a:off x="273697" y="3582957"/>
          <a:ext cx="11350953" cy="30054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1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0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1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18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357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612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dirty="0">
                          <a:solidFill>
                            <a:schemeClr val="accent1"/>
                          </a:solidFill>
                          <a:latin typeface="+mj-lt"/>
                        </a:rPr>
                        <a:t>Лидер</a:t>
                      </a:r>
                      <a:r>
                        <a:rPr lang="ru-RU" sz="1800" b="1" baseline="0" dirty="0">
                          <a:solidFill>
                            <a:schemeClr val="accent1"/>
                          </a:solidFill>
                          <a:latin typeface="+mj-lt"/>
                        </a:rPr>
                        <a:t> команды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УПРАВЛЕНИЕ ПРОЕКТОМ</a:t>
                      </a:r>
                    </a:p>
                    <a:p>
                      <a:pPr algn="ctr">
                        <a:defRPr/>
                      </a:pP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   </a:t>
                      </a:r>
                      <a:r>
                        <a:rPr lang="ru-RU" sz="1800" b="1" dirty="0">
                          <a:solidFill>
                            <a:schemeClr val="accent1"/>
                          </a:solidFill>
                          <a:latin typeface="+mj-lt"/>
                        </a:rPr>
                        <a:t>Помощник</a:t>
                      </a:r>
                      <a:r>
                        <a:rPr lang="ru-RU" sz="1800" b="1" baseline="0" dirty="0">
                          <a:solidFill>
                            <a:schemeClr val="accent1"/>
                          </a:solidFill>
                          <a:latin typeface="+mj-lt"/>
                        </a:rPr>
                        <a:t> лидера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ПРОДВИЖЕНИЕ</a:t>
                      </a:r>
                    </a:p>
                    <a:p>
                      <a:pPr algn="ctr">
                        <a:defRPr/>
                      </a:pPr>
                      <a:endParaRPr lang="ru-RU" sz="1200" b="1" i="0" u="none" strike="noStrike" cap="none" spc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dirty="0">
                          <a:solidFill>
                            <a:schemeClr val="accent1"/>
                          </a:solidFill>
                          <a:latin typeface="+mj-lt"/>
                        </a:rPr>
                        <a:t>Генератор идей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УПРАВЛЕНИЕ РАЗРАБОТКОЙ</a:t>
                      </a:r>
                    </a:p>
                    <a:p>
                      <a:pPr algn="ctr">
                        <a:defRPr/>
                      </a:pPr>
                      <a:endParaRPr lang="ru-RU" sz="1200" b="1" i="0" u="none" strike="noStrike" cap="none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dirty="0" err="1">
                          <a:solidFill>
                            <a:schemeClr val="accent1"/>
                          </a:solidFill>
                          <a:latin typeface="+mj-lt"/>
                        </a:rPr>
                        <a:t>Тр</a:t>
                      </a:r>
                      <a:r>
                        <a:rPr lang="ru-RU" sz="2000" b="1" dirty="0" err="1">
                          <a:solidFill>
                            <a:schemeClr val="accent1"/>
                          </a:solidFill>
                          <a:latin typeface="+mj-lt"/>
                        </a:rPr>
                        <a:t>екер</a:t>
                      </a:r>
                      <a:endParaRPr dirty="0"/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СОПРОВОЖДЕНИЕ ПРИ СОЗДАНИИ ПРОЕКТА</a:t>
                      </a:r>
                      <a:endParaRPr lang="ru-RU" sz="1200" b="1" i="0" u="none" strike="noStrike" cap="none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dirty="0">
                          <a:solidFill>
                            <a:schemeClr val="accent1"/>
                          </a:solidFill>
                          <a:latin typeface="+mj-lt"/>
                        </a:rPr>
                        <a:t>Научный руководитель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КОНСУЛЬТИРОВАНИЕ КОМАНДЫ</a:t>
                      </a:r>
                    </a:p>
                  </a:txBody>
                  <a:tcPr anchor="ctr">
                    <a:lnL w="28575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62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Муторов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Антон Максимович</a:t>
                      </a:r>
                      <a:endParaRPr lang="ru-RU" sz="1200" b="0" i="0" u="none" strike="noStrike" cap="none" spc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 err="1">
                          <a:latin typeface="+mj-lt"/>
                        </a:rPr>
                        <a:t>Когустов</a:t>
                      </a:r>
                      <a:endParaRPr lang="ru-RU" sz="1400" b="1" dirty="0">
                        <a:latin typeface="+mj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400" b="1" baseline="0" dirty="0">
                          <a:latin typeface="+mj-lt"/>
                        </a:rPr>
                        <a:t> Максим Романович</a:t>
                      </a:r>
                      <a:endParaRPr sz="1400" b="1" dirty="0">
                        <a:latin typeface="+mj-lt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Сенин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Виктор Васильевич</a:t>
                      </a: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Толстова</a:t>
                      </a:r>
                    </a:p>
                    <a:p>
                      <a:pPr algn="ctr">
                        <a:defRPr/>
                      </a:pPr>
                      <a:r>
                        <a:rPr lang="ru-RU" sz="14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Ольга Владимировна</a:t>
                      </a:r>
                      <a:endParaRPr lang="ru-RU" sz="1200" b="0" i="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Блюдик</a:t>
                      </a:r>
                      <a:endParaRPr lang="ru-RU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Ангелина Руслановна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82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3-го курса </a:t>
                      </a:r>
                      <a:r>
                        <a:rPr lang="ru-RU" sz="1200" b="1" i="1" dirty="0">
                          <a:solidFill>
                            <a:srgbClr val="FD493D"/>
                          </a:solidFill>
                          <a:latin typeface="+mj-lt"/>
                        </a:rPr>
                        <a:t>ВУЗа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3-го курса </a:t>
                      </a:r>
                      <a:r>
                        <a:rPr lang="ru-RU" sz="1200" b="1" i="1" dirty="0">
                          <a:solidFill>
                            <a:srgbClr val="FD493D"/>
                          </a:solidFill>
                          <a:latin typeface="+mj-lt"/>
                        </a:rPr>
                        <a:t>ВУЗа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 b="1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Студент 3-го курса </a:t>
                      </a: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+mj-lt"/>
                        </a:rPr>
                        <a:t>ВУЗа</a:t>
                      </a:r>
                    </a:p>
                    <a:p>
                      <a:pPr algn="ctr">
                        <a:defRPr/>
                      </a:pPr>
                      <a:endParaRPr lang="ru-RU" sz="1200" b="1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 Кандидат биологических наук, основатель ООО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Ассистент кафедры маркетинга и логистики, младший научный сотрудник</a:t>
                      </a:r>
                      <a:endParaRPr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28575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91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Управление работой команды, распределение задач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b="1" dirty="0">
                          <a:latin typeface="+mj-lt"/>
                        </a:rPr>
                        <a:t>Работа</a:t>
                      </a:r>
                      <a:r>
                        <a:rPr lang="ru-RU" b="1" baseline="0" dirty="0">
                          <a:latin typeface="+mj-lt"/>
                        </a:rPr>
                        <a:t> с источниками, поиск информации</a:t>
                      </a:r>
                      <a:endParaRPr lang="ru-RU" b="1" dirty="0">
                        <a:latin typeface="+mj-lt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Поиск идей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+mj-lt"/>
                        </a:rPr>
                        <a:t> и информации, разработка презентации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Трекинг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+mj-lt"/>
                        </a:rPr>
                        <a:t> команды</a:t>
                      </a:r>
                      <a:endParaRPr dirty="0"/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Организационные вопросы</a:t>
                      </a:r>
                    </a:p>
                  </a:txBody>
                  <a:tcPr anchor="ctr">
                    <a:lnL w="28575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4" name="Текст 2"/>
          <p:cNvSpPr txBox="1"/>
          <p:nvPr/>
        </p:nvSpPr>
        <p:spPr>
          <a:xfrm>
            <a:off x="3419924" y="260227"/>
            <a:ext cx="531903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b="1" dirty="0"/>
              <a:t>Наша команда</a:t>
            </a:r>
            <a:endParaRPr sz="3600" b="1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8" y="74331"/>
            <a:ext cx="1133955" cy="5090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8037" y="158766"/>
            <a:ext cx="969348" cy="9998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805921-5F66-CF47-320E-E20F06F093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46433" y="493075"/>
            <a:ext cx="1181368" cy="41347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8912" y="1176448"/>
            <a:ext cx="1691193" cy="225727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803" y="1176448"/>
            <a:ext cx="2144032" cy="225727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rcRect t="20879" b="12142"/>
          <a:stretch>
            <a:fillRect/>
          </a:stretch>
        </p:blipFill>
        <p:spPr>
          <a:xfrm>
            <a:off x="9495815" y="1176449"/>
            <a:ext cx="1898107" cy="225727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3343" y="1176448"/>
            <a:ext cx="1692957" cy="225727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rcRect l="3633" r="6266"/>
          <a:stretch>
            <a:fillRect/>
          </a:stretch>
        </p:blipFill>
        <p:spPr>
          <a:xfrm>
            <a:off x="7106405" y="1176448"/>
            <a:ext cx="2060927" cy="22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97619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727462" y="4297833"/>
            <a:ext cx="4831212" cy="1050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lnSpcReduction="10000"/>
          </a:bodyPr>
          <a:lstStyle/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>
                <a:solidFill>
                  <a:srgbClr val="0070C0"/>
                </a:solidFill>
              </a:rPr>
              <a:t>@makkog</a:t>
            </a:r>
            <a:endParaRPr lang="ru-RU" sz="24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8 914 792 24  82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530530-679A-49D9-70B2-99728CE9E9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66" y="142175"/>
            <a:ext cx="2735568" cy="36512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7EE478-8DD5-0ADC-7ADF-F2B558241E46}"/>
              </a:ext>
            </a:extLst>
          </p:cNvPr>
          <p:cNvSpPr txBox="1"/>
          <p:nvPr/>
        </p:nvSpPr>
        <p:spPr>
          <a:xfrm>
            <a:off x="297127" y="3928505"/>
            <a:ext cx="2716445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Лидер: Максим </a:t>
            </a:r>
            <a:r>
              <a:rPr kumimoji="0" lang="ru-RU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Когустов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0082D1F-643D-1111-81C3-0D9C9A7C8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03" y="4400279"/>
            <a:ext cx="508759" cy="50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3387</TotalTime>
  <Words>1123</Words>
  <Application>Microsoft Office PowerPoint</Application>
  <PresentationFormat>Широкоэкранный</PresentationFormat>
  <Paragraphs>143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mitron561@outlook.com</cp:lastModifiedBy>
  <cp:revision>49</cp:revision>
  <dcterms:modified xsi:type="dcterms:W3CDTF">2025-10-29T01:56:27Z</dcterms:modified>
</cp:coreProperties>
</file>