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69" r:id="rId5"/>
    <p:sldId id="270" r:id="rId6"/>
    <p:sldId id="258" r:id="rId7"/>
    <p:sldId id="263" r:id="rId8"/>
    <p:sldId id="259" r:id="rId9"/>
    <p:sldId id="267" r:id="rId10"/>
    <p:sldId id="266" r:id="rId11"/>
    <p:sldId id="262" r:id="rId12"/>
    <p:sldId id="264" r:id="rId13"/>
    <p:sldId id="265" r:id="rId14"/>
    <p:sldId id="261" r:id="rId15"/>
  </p:sldIdLst>
  <p:sldSz cx="12192000" cy="6858000"/>
  <p:notesSz cx="6858000" cy="9144000"/>
  <p:defaultTextStyle>
    <a:defPPr>
      <a:defRPr lang="fr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82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RU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354C1-12AC-D44E-8CB7-749B69D8EAD3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RU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R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7898D-607C-4741-8783-86A0213159D0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3890809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Актуальная проблема: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Моделирование системы ценностных ориентаций на основе реальных потребностей и интересов личности. 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Ценности у человека начинают формироваться с дошкольного возраста, поэтому нашим стейкхолдерам – 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психологам-педагогам частникам, педагогам и воспитателям, исследователям смежных вопросов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 всем 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Необходим такой диагностический инструментарий, позволяющий изучать систему ЦО на ранних этапах онтогенеза.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Сама проблема в том, что существующие подобные методики рассчитаны на детей от 11 лет.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2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47654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Вообще у нас Сложность моделирования</a:t>
            </a:r>
          </a:p>
          <a:p>
            <a:endParaRPr lang="ru-RU" dirty="0"/>
          </a:p>
          <a:p>
            <a:r>
              <a:rPr lang="ru-RU" dirty="0"/>
              <a:t>Цель: Научное Обоснование, конструирование и адаптация психологической методики для диагностики ЦО у детей дошкольного и младшего школьного возраста</a:t>
            </a:r>
          </a:p>
          <a:p>
            <a:endParaRPr lang="ru-RU" dirty="0"/>
          </a:p>
          <a:p>
            <a:r>
              <a:rPr lang="ru-RU" dirty="0" err="1"/>
              <a:t>Предм</a:t>
            </a:r>
            <a:r>
              <a:rPr lang="ru-RU" dirty="0"/>
              <a:t>. </a:t>
            </a:r>
            <a:r>
              <a:rPr lang="ru-RU" dirty="0" err="1"/>
              <a:t>исслед</a:t>
            </a:r>
            <a:r>
              <a:rPr lang="ru-RU" dirty="0"/>
              <a:t>:</a:t>
            </a:r>
          </a:p>
          <a:p>
            <a:r>
              <a:rPr lang="ru-RU" dirty="0" err="1"/>
              <a:t>теоретич</a:t>
            </a:r>
            <a:r>
              <a:rPr lang="ru-RU" dirty="0"/>
              <a:t>. принципы и практическая процедура адаптации методики Рокича "Ценностные ориентации"</a:t>
            </a:r>
          </a:p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3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162825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Гипотеза:</a:t>
            </a:r>
          </a:p>
          <a:p>
            <a:r>
              <a:rPr lang="ru-RU" dirty="0"/>
              <a:t>методика Рокича может быть адаптирована для исследования уровня сформированности ЦО у детей дошкольного и младшего школьного возраста</a:t>
            </a:r>
          </a:p>
          <a:p>
            <a:endParaRPr lang="ru-RU" dirty="0"/>
          </a:p>
          <a:p>
            <a:r>
              <a:rPr lang="ru-RU" dirty="0"/>
              <a:t>Постоянная фокус - группа:</a:t>
            </a:r>
          </a:p>
          <a:p>
            <a:r>
              <a:rPr lang="ru-RU" dirty="0"/>
              <a:t>- 76 дошкольников и младших школьников</a:t>
            </a:r>
          </a:p>
          <a:p>
            <a:r>
              <a:rPr lang="ru-RU" dirty="0"/>
              <a:t>- Детский сад № 293 и школа № 87 г. </a:t>
            </a:r>
            <a:r>
              <a:rPr lang="ru-RU" dirty="0" err="1"/>
              <a:t>Ростова</a:t>
            </a:r>
            <a:r>
              <a:rPr lang="ru-RU" dirty="0"/>
              <a:t>-на-Дону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4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915680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Подробно прописан в методических указаниях, но в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кратце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ru-RU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Выявить теоретико – методологические основы сущности функционирования методики М. Рокича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Определить трудности применения данной методики к детям дошкольного и младшего школьного возраста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Эмпирически выявить понимание детьми данных ценностей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Сформулировать ценности и их наименования, понятные для детей данного возраста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Это ключевой момент - Дать детям изобразить ценности так, как они сами представляют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Проанализировать содержание детских рисунков и найти общие черты, на их основе создать карточки-ценности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Проверка эмпирическим путем соотнесения картинки ценностью.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Доработка карточек-ценностей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 Адаптация инструкции для данного возраста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10) Отработка процедуры диагностики ЦО в соответствии с возрастными особенностями респондентов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11)Проверка на валидность и надежность адаптации/методики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12) После всего следовало - Проведение пилотажного исследования по сформированности и иерархии системы ценностных ориентаций.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5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92949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- Переформулированные ценности, в форме, доступной для ребенка 5-7 лет.</a:t>
            </a:r>
          </a:p>
          <a:p>
            <a:r>
              <a:rPr lang="ru-RU" dirty="0"/>
              <a:t>- Добавление </a:t>
            </a:r>
            <a:r>
              <a:rPr lang="ru-RU" dirty="0" err="1"/>
              <a:t>мультфильвов</a:t>
            </a:r>
            <a:r>
              <a:rPr lang="ru-RU" dirty="0"/>
              <a:t>/сказок, в которых демонстрируется определенная ценность</a:t>
            </a:r>
          </a:p>
          <a:p>
            <a:r>
              <a:rPr lang="ru-RU" dirty="0"/>
              <a:t>- Добавление собственно карточек - ценностей</a:t>
            </a:r>
          </a:p>
          <a:p>
            <a:r>
              <a:rPr lang="ru-RU" dirty="0"/>
              <a:t>- Добавление "поля" для ранжирования карточек - ценностей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6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3566536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7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1280199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Конкурентное преимущество: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Существуют 2 аналога нашей адаптации, НО они не решают проблемы, а именно:</a:t>
            </a:r>
            <a:r>
              <a:rPr lang="fr-RU" dirty="0">
                <a:effectLst/>
              </a:rPr>
              <a:t> </a:t>
            </a:r>
            <a:endParaRPr lang="ru-RU" dirty="0"/>
          </a:p>
          <a:p>
            <a:r>
              <a:rPr lang="ru-RU" dirty="0"/>
              <a:t>Методика ДО диагностирует эмоционально - социальную сферу ребенка, базирующуюся на цветовых предпочтениях. НЕ содержит четкого списка ценностей</a:t>
            </a:r>
          </a:p>
          <a:p>
            <a:endParaRPr lang="ru-RU" dirty="0"/>
          </a:p>
          <a:p>
            <a:r>
              <a:rPr lang="ru-RU" dirty="0"/>
              <a:t>СК - изображения стимульного материала сложны для художника и для восприятия ребенка - много деталей. Выявляет только знаком ли ребенок с представленными ценностями.</a:t>
            </a:r>
          </a:p>
          <a:p>
            <a:endParaRPr lang="ru-RU" dirty="0"/>
          </a:p>
          <a:p>
            <a:r>
              <a:rPr lang="ru-RU" dirty="0"/>
              <a:t>Обе методики не выявляют глубинных ЦО и склонностей, обработка результатов сложная и часто субъективная.  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8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877003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Ценность решения заключается в: 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экономия времени при диагностике ЦО более объективное построение развивающих занятий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 проводить лонгитюдное исследование</a:t>
            </a:r>
          </a:p>
          <a:p>
            <a:pPr lvl="0"/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Экономика решения: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наш проект сложный, на стыке социального и коммерческого, поэтому мы 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Предполагаем поштучную продажу комплектов через личные связи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поддержания проекта предполагается модель финансирования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FFF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неравнодушные, друзья, коллеги будут оказывать посильную финансовую помощь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9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110800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Перспективы: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планируем развивать проект вне рамок интенсива, поэтому</a:t>
            </a:r>
          </a:p>
          <a:p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Будем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Продолжать взаимодействовать с образовательными учреждениями и Педагогами-психологами;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Разработать онлайн-курс по использованию адаптации для разных ситуаций - иначе Психолого -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педагоггическая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программа; 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Подадим на ГРАНТ (например в Фонд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Презид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Грантов);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Создадим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телеграм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-канал для информирования наших действующих потенциальных клиентов;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Организуем СНО при университете.</a:t>
            </a:r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10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435315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Команда условно разделилась на 2 группы – первая непосредственно занималась сбором, обработкой эмпирического материала, т.е. реализовывала адаптацию</a:t>
            </a:r>
          </a:p>
          <a:p>
            <a:endParaRPr lang="fr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Вторая – это исследователи ресурсов, художник-дизайнер, лидер команды.</a:t>
            </a:r>
            <a:r>
              <a:rPr lang="fr-RU" dirty="0">
                <a:effectLst/>
              </a:rPr>
              <a:t> 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11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076212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Связаться с нами можно через нашего наставника,</a:t>
            </a:r>
          </a:p>
          <a:p>
            <a:r>
              <a:rPr lang="ru-RU" dirty="0"/>
              <a:t>либо через меня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13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112995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Спасибо за внимание. Готов выслушать ваши вопросы</a:t>
            </a:r>
            <a:endParaRPr lang="fr-RU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7898D-607C-4741-8783-86A0213159D0}" type="slidenum">
              <a:rPr lang="fr-RU" smtClean="0"/>
              <a:t>14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60284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8B035-3D09-3181-19DD-E015760EC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  <a:endParaRPr lang="fr-RU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6D336E-BD19-CD0D-6E1E-85956F0FB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RU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E60005-2DCB-DB16-7F99-4CD1C8A6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39C0D4-D55A-D2B6-7B61-C7C7EC9B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RU" dirty="0"/>
              <a:t>1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5B3C75-5F02-6D7B-5727-24B40EEC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r>
              <a:rPr lang="fr-RU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85396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C29EB-AF19-FBAC-22EF-7B8025E7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FC1D9-775A-5EE7-10CC-BE3786896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6B5A7-B0AA-0679-71C5-74B58B0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7F66B1-C136-4859-8112-B68D1417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58CAC-8398-F834-8CDF-383D90A1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14356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0BD7E-BA82-4B07-79E9-8F7EB705A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E2FA50-428C-01F5-DEC5-B747CBFF4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D6C28C-24F4-C2ED-55FC-101A5D2B7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03B73F-E525-4B65-E213-E8816DFA4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F3C4FF-2E89-04EE-7070-90149629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78446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20704-40C8-DC66-01A5-848CE048E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1AFC1C-74E4-99B8-8E65-B3C848002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9CDEBC-BD76-29D1-A643-D06B4937A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6C7BA-2ACA-D120-E0D1-A5559BDF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18835D-66D0-B7EE-54E5-16E927C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6D4662-F67C-9648-F0DE-AF4E0EA39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00695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E312B-44BE-02C4-2E82-C7CC2056A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7684A-EDF5-0940-7C39-A546D60A6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F8284F-C5C6-12C7-3350-BAD4264AA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266367A-481A-64F4-E7FC-5534C5121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3E976B-BED1-87ED-1BFE-E310AB5F0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E350DA-9479-C2B1-11E5-F23F35898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234D2C9-DD91-B80F-F570-DAE2FC04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4E9DC31-10C6-8AA3-28E3-A81426C2D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77655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08114-7EC9-970E-938C-B5B5C301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16A395-AF6C-7FD7-4B45-C9A43BDD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134E2E-E6FD-0FF8-1807-C1FD57315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68149D-D4AA-460E-CAB0-50F2D0DF0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109765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ACE2D3-B31C-C2C1-3304-1771A021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438B8D-3315-EAED-53A6-7A669DC3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1684B3-4F2E-BCB6-D076-3A496AFFA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89201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E62CC-EA3C-7F08-AC65-BA05E7A4C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6DB15-18A6-25CF-517E-46A46561A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D74F3F-3C1F-1E47-8986-F607262A7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F1A9EB-04A7-C98A-A246-0E8EEB03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B980F0-B569-3B29-1863-F31554E7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515C7B-FCDA-3D33-47C1-5A377D72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3018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7AB65-D259-6429-D719-B8F45C4F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18870A2-EF62-13AB-CD40-15A26A410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RU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E657C2-BD17-B68B-D064-E2DDC16CE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A145AF-9EB9-7051-7A4C-01385016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4005CD-6C12-FEA1-1B92-F9E094DA1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8D341C-D0F0-3E61-D2BA-557858F95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430802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AF283-BBBE-0A07-E09A-FAE067408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3AD54D-7FEA-D2EE-81C9-67E5F4D88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D7531-B09D-6620-A8A1-79D9CF0F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EFEAB4-F796-14D9-EB25-7E0F9E66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5752D0-991E-F3BA-EBDA-91D67373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64560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444847-8023-EDA5-DC89-93EE22A06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8E871B-B9E6-E97F-1D5B-33119840F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B38AC1-A10E-FCF8-CF93-0FF06B11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C26D5-B950-BD7F-668E-228A140D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RU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DEDD2C-F478-BFC2-D466-8F6C22A4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388960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D0098D-C4BE-08EC-8512-0E55A7D14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RU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7C2C83-F82D-48B7-17BC-2B82F18E2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RU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C31505-533A-125B-D355-DDF410650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76E80-80C1-2646-B883-B74124C5D28D}" type="datetimeFigureOut">
              <a:rPr lang="fr-RU" smtClean="0"/>
              <a:t>10/06/2022</a:t>
            </a:fld>
            <a:endParaRPr lang="fr-RU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D9CCB0-1BCB-C8F1-F081-524C66773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RU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43752-5011-876A-548E-4FAE8115B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50DA-032D-394F-9A7D-C8A4905A5EC9}" type="slidenum">
              <a:rPr lang="fr-RU" smtClean="0"/>
              <a:t>‹N°›</a:t>
            </a:fld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116615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EB4687-B71E-72AA-FCD4-AB167BADD644}"/>
              </a:ext>
            </a:extLst>
          </p:cNvPr>
          <p:cNvSpPr/>
          <p:nvPr/>
        </p:nvSpPr>
        <p:spPr>
          <a:xfrm>
            <a:off x="3048000" y="0"/>
            <a:ext cx="9144000" cy="68786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06BAD5-BD00-07FA-1A67-D9D6ADE81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5222876"/>
            <a:ext cx="9144000" cy="1655762"/>
          </a:xfrm>
        </p:spPr>
        <p:txBody>
          <a:bodyPr anchor="ctr"/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Исследовательская разработка</a:t>
            </a:r>
            <a:endParaRPr lang="fr-RU" dirty="0">
              <a:solidFill>
                <a:schemeClr val="accent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C223EE7-0733-771E-0B91-7A96A408C8C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43200" y="1208640"/>
            <a:ext cx="91440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b="1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Адаптация методики </a:t>
            </a:r>
          </a:p>
          <a:p>
            <a:pPr algn="r"/>
            <a:r>
              <a:rPr lang="ru-RU" sz="4400" b="1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выявления ценностных ориентаций </a:t>
            </a:r>
          </a:p>
          <a:p>
            <a:pPr algn="r"/>
            <a:r>
              <a:rPr lang="ru-RU" sz="4400" b="1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 детей</a:t>
            </a:r>
            <a:endParaRPr lang="fr-RU" sz="4400" b="1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2047D-9FD0-7158-3BB4-A92059B2235B}"/>
              </a:ext>
            </a:extLst>
          </p:cNvPr>
          <p:cNvSpPr txBox="1"/>
          <p:nvPr/>
        </p:nvSpPr>
        <p:spPr>
          <a:xfrm>
            <a:off x="903514" y="226993"/>
            <a:ext cx="2054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RU" sz="2000" b="1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SfeduNet 5.0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61CF7ED-0D4A-3DF2-589C-3244DDADE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514" cy="9035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3753A1-B672-23C1-ACA3-13D3BEF73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1" y="4933997"/>
            <a:ext cx="1807243" cy="180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4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37463E-E2BD-C79A-2954-6B20957EAD33}"/>
              </a:ext>
            </a:extLst>
          </p:cNvPr>
          <p:cNvSpPr/>
          <p:nvPr/>
        </p:nvSpPr>
        <p:spPr>
          <a:xfrm>
            <a:off x="0" y="-10319"/>
            <a:ext cx="12192000" cy="6878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E2E7C9-5DE2-19E9-CD04-C3A0B81B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Актуальная 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проблема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1CCE46-3ECF-9737-9267-2CA3D26C8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116" y="1860151"/>
            <a:ext cx="11023600" cy="154816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Сложность моделирования системы ценностных ориентаций личности</a:t>
            </a:r>
          </a:p>
          <a:p>
            <a:r>
              <a:rPr lang="ru-RU" sz="2400" dirty="0">
                <a:solidFill>
                  <a:schemeClr val="bg1"/>
                </a:solidFill>
              </a:rPr>
              <a:t>Нет валидного диагностического инструментария, позволяющего отслеживать динамику ценностных ориентаций на разных этапах онтогенеза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fr-RU" dirty="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personne, intérieur&#10;&#10;Description générée automatiquement">
            <a:extLst>
              <a:ext uri="{FF2B5EF4-FFF2-40B4-BE49-F238E27FC236}">
                <a16:creationId xmlns:a16="http://schemas.microsoft.com/office/drawing/2014/main" id="{A7EDCEC3-566B-BF70-2975-6ECBFD6C0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16" y="3585909"/>
            <a:ext cx="3029155" cy="2019436"/>
          </a:xfrm>
          <a:prstGeom prst="rect">
            <a:avLst/>
          </a:prstGeom>
        </p:spPr>
      </p:pic>
      <p:pic>
        <p:nvPicPr>
          <p:cNvPr id="7" name="Image 6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87892DE2-7067-2F78-8038-8CC02133F5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7" r="29158" b="3240"/>
          <a:stretch/>
        </p:blipFill>
        <p:spPr>
          <a:xfrm rot="5400000">
            <a:off x="5206149" y="3237181"/>
            <a:ext cx="2023502" cy="2712827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BC8D33A3-D290-EA50-EED9-B605D9447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28" y="3581843"/>
            <a:ext cx="3035872" cy="202350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0F3C744-A5C5-EB84-7C85-23321AB07D2E}"/>
              </a:ext>
            </a:extLst>
          </p:cNvPr>
          <p:cNvSpPr txBox="1"/>
          <p:nvPr/>
        </p:nvSpPr>
        <p:spPr>
          <a:xfrm>
            <a:off x="1118141" y="5744850"/>
            <a:ext cx="305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Педагоги - психологи</a:t>
            </a:r>
            <a:endParaRPr lang="fr-RU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54AAB5-AD53-403C-D045-A5058EA8D03C}"/>
              </a:ext>
            </a:extLst>
          </p:cNvPr>
          <p:cNvSpPr txBox="1"/>
          <p:nvPr/>
        </p:nvSpPr>
        <p:spPr>
          <a:xfrm>
            <a:off x="4753807" y="5744140"/>
            <a:ext cx="3429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Педагоги и воспитатели</a:t>
            </a:r>
            <a:endParaRPr lang="fr-RU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2BF1FF-A1D5-796D-D499-BC210DE31212}"/>
              </a:ext>
            </a:extLst>
          </p:cNvPr>
          <p:cNvSpPr txBox="1"/>
          <p:nvPr/>
        </p:nvSpPr>
        <p:spPr>
          <a:xfrm>
            <a:off x="8926520" y="5743756"/>
            <a:ext cx="228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Исследователи</a:t>
            </a:r>
            <a:endParaRPr lang="fr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321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C7CCCF-BC41-FEDD-531E-49AD14DC6F1B}"/>
              </a:ext>
            </a:extLst>
          </p:cNvPr>
          <p:cNvSpPr/>
          <p:nvPr/>
        </p:nvSpPr>
        <p:spPr>
          <a:xfrm>
            <a:off x="0" y="1690688"/>
            <a:ext cx="12192000" cy="516731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71A399-3FFB-57C3-EA44-901216A7CBF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968FCD3-8496-572C-2292-DF9345C21614}"/>
              </a:ext>
            </a:extLst>
          </p:cNvPr>
          <p:cNvSpPr txBox="1">
            <a:spLocks/>
          </p:cNvSpPr>
          <p:nvPr/>
        </p:nvSpPr>
        <p:spPr>
          <a:xfrm>
            <a:off x="838200" y="1825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accent1"/>
                </a:solidFill>
              </a:rPr>
              <a:t>Исследовательская часть</a:t>
            </a:r>
            <a:endParaRPr lang="fr-RU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DDFAB6-1A49-5140-B210-4F9A43430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Цель: </a:t>
            </a:r>
          </a:p>
          <a:p>
            <a:pPr algn="just">
              <a:lnSpc>
                <a:spcPct val="100000"/>
              </a:lnSpc>
            </a:pPr>
            <a:r>
              <a:rPr lang="ru-RU" sz="2400" dirty="0">
                <a:solidFill>
                  <a:schemeClr val="bg1"/>
                </a:solidFill>
              </a:rPr>
              <a:t>Научное обоснование и адаптация психологического инструментария для диагностики ценностных ориентаций у детей</a:t>
            </a:r>
          </a:p>
          <a:p>
            <a:pPr algn="just">
              <a:lnSpc>
                <a:spcPct val="100000"/>
              </a:lnSpc>
            </a:pPr>
            <a:endParaRPr lang="ru-RU" dirty="0">
              <a:solidFill>
                <a:schemeClr val="bg1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Предмет исследования:</a:t>
            </a:r>
          </a:p>
          <a:p>
            <a:pPr algn="just">
              <a:lnSpc>
                <a:spcPct val="100000"/>
              </a:lnSpc>
            </a:pPr>
            <a:r>
              <a:rPr lang="ru-RU" sz="2400" dirty="0">
                <a:solidFill>
                  <a:schemeClr val="bg1"/>
                </a:solidFill>
              </a:rPr>
              <a:t>Теоретические принципы и практическая процедура адаптации методики М. Рокича «Ценностные ориентации» </a:t>
            </a:r>
            <a:endParaRPr lang="fr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4BACC0-BF2D-1993-6464-B298637EE1F3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5EE449A-0755-E5D7-C5C3-96632B0FEE17}"/>
              </a:ext>
            </a:extLst>
          </p:cNvPr>
          <p:cNvSpPr txBox="1">
            <a:spLocks/>
          </p:cNvSpPr>
          <p:nvPr/>
        </p:nvSpPr>
        <p:spPr>
          <a:xfrm>
            <a:off x="838200" y="1825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Исследовательская часть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0A4BB-8001-9567-F3A1-1B9F1359B479}"/>
              </a:ext>
            </a:extLst>
          </p:cNvPr>
          <p:cNvSpPr/>
          <p:nvPr/>
        </p:nvSpPr>
        <p:spPr>
          <a:xfrm>
            <a:off x="0" y="1690687"/>
            <a:ext cx="12192000" cy="516731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05E8D4-03EB-0EF3-CAC6-684A619C4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889124"/>
            <a:ext cx="10515600" cy="465137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Гипотеза: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/>
                </a:solidFill>
              </a:rPr>
              <a:t>Методика Рокича может быть адаптирована для детей с помощью визуализации ценностей.</a:t>
            </a: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accent1"/>
                </a:solidFill>
              </a:rPr>
              <a:t>Объект: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76 дошкольников и младших школьников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МБДОУ «Детский Сад № 293» и МБОУ «Школа № 87» г. Ростова-на-Дону </a:t>
            </a:r>
          </a:p>
          <a:p>
            <a:pPr marL="0" indent="0" algn="just">
              <a:buNone/>
            </a:pPr>
            <a:endParaRPr lang="fr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66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8AD46-919F-C024-98FB-544767171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0"/>
            <a:ext cx="7086600" cy="1325563"/>
          </a:xfrm>
        </p:spPr>
        <p:txBody>
          <a:bodyPr/>
          <a:lstStyle/>
          <a:p>
            <a:r>
              <a:rPr lang="ru-RU" dirty="0"/>
              <a:t>Алгоритм адаптации</a:t>
            </a:r>
            <a:endParaRPr lang="fr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51DFF6-7A26-33F7-DF36-F4307292D8E3}"/>
              </a:ext>
            </a:extLst>
          </p:cNvPr>
          <p:cNvSpPr/>
          <p:nvPr/>
        </p:nvSpPr>
        <p:spPr>
          <a:xfrm>
            <a:off x="8160332" y="0"/>
            <a:ext cx="4031667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fr-RU" sz="2000" dirty="0"/>
          </a:p>
        </p:txBody>
      </p:sp>
      <p:cxnSp>
        <p:nvCxnSpPr>
          <p:cNvPr id="5" name="Connecteur en angle 4">
            <a:extLst>
              <a:ext uri="{FF2B5EF4-FFF2-40B4-BE49-F238E27FC236}">
                <a16:creationId xmlns:a16="http://schemas.microsoft.com/office/drawing/2014/main" id="{740019A0-D60E-49EA-40CD-3959545527C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16957" y="5752124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>
            <a:extLst>
              <a:ext uri="{FF2B5EF4-FFF2-40B4-BE49-F238E27FC236}">
                <a16:creationId xmlns:a16="http://schemas.microsoft.com/office/drawing/2014/main" id="{2A3FA592-C842-24F5-68B8-65EED0AD2B6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39472" y="5360237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>
            <a:extLst>
              <a:ext uri="{FF2B5EF4-FFF2-40B4-BE49-F238E27FC236}">
                <a16:creationId xmlns:a16="http://schemas.microsoft.com/office/drawing/2014/main" id="{35500EFA-12F7-8117-D051-86B609F6458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761988" y="4968350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>
            <a:extLst>
              <a:ext uri="{FF2B5EF4-FFF2-40B4-BE49-F238E27FC236}">
                <a16:creationId xmlns:a16="http://schemas.microsoft.com/office/drawing/2014/main" id="{3BF27E83-BC25-D075-2893-2ACB1599C96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284502" y="4576463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>
            <a:extLst>
              <a:ext uri="{FF2B5EF4-FFF2-40B4-BE49-F238E27FC236}">
                <a16:creationId xmlns:a16="http://schemas.microsoft.com/office/drawing/2014/main" id="{2207E586-DF5C-EDCC-950C-8E5CF927AA2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807016" y="4195463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>
            <a:extLst>
              <a:ext uri="{FF2B5EF4-FFF2-40B4-BE49-F238E27FC236}">
                <a16:creationId xmlns:a16="http://schemas.microsoft.com/office/drawing/2014/main" id="{25D3E2FD-58B3-7A65-D0C8-7C878B1599D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329531" y="3814468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en angle 25">
            <a:extLst>
              <a:ext uri="{FF2B5EF4-FFF2-40B4-BE49-F238E27FC236}">
                <a16:creationId xmlns:a16="http://schemas.microsoft.com/office/drawing/2014/main" id="{43168619-C17D-0ABB-5D2B-DE00B795723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52044" y="3433473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7326C534-B125-521E-2FA2-A52F280D97D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374558" y="3041585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8CDCFD32-248C-9F11-1100-175002E037B0}"/>
              </a:ext>
            </a:extLst>
          </p:cNvPr>
          <p:cNvSpPr txBox="1"/>
          <p:nvPr/>
        </p:nvSpPr>
        <p:spPr>
          <a:xfrm>
            <a:off x="879590" y="55823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4919815-7E82-EBEF-0A9E-E59C1B843BC7}"/>
              </a:ext>
            </a:extLst>
          </p:cNvPr>
          <p:cNvSpPr txBox="1"/>
          <p:nvPr/>
        </p:nvSpPr>
        <p:spPr>
          <a:xfrm>
            <a:off x="1467691" y="51598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45BB196-838B-8605-523F-E01DADF67AE6}"/>
              </a:ext>
            </a:extLst>
          </p:cNvPr>
          <p:cNvSpPr txBox="1"/>
          <p:nvPr/>
        </p:nvSpPr>
        <p:spPr>
          <a:xfrm>
            <a:off x="1990206" y="476794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AAFF22-0B05-47E1-8535-C04711B54F4D}"/>
              </a:ext>
            </a:extLst>
          </p:cNvPr>
          <p:cNvSpPr txBox="1"/>
          <p:nvPr/>
        </p:nvSpPr>
        <p:spPr>
          <a:xfrm>
            <a:off x="2500820" y="438694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E77C000-0718-D8F8-1B38-B0F02D63D16F}"/>
              </a:ext>
            </a:extLst>
          </p:cNvPr>
          <p:cNvSpPr txBox="1"/>
          <p:nvPr/>
        </p:nvSpPr>
        <p:spPr>
          <a:xfrm>
            <a:off x="3023334" y="399505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5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FC8C528-E1B0-409B-8AA2-F6E2C65D3B50}"/>
              </a:ext>
            </a:extLst>
          </p:cNvPr>
          <p:cNvSpPr txBox="1"/>
          <p:nvPr/>
        </p:nvSpPr>
        <p:spPr>
          <a:xfrm>
            <a:off x="3545847" y="360316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6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81F29DE-EC7B-7D45-6CCD-32FA11C60F82}"/>
              </a:ext>
            </a:extLst>
          </p:cNvPr>
          <p:cNvSpPr txBox="1"/>
          <p:nvPr/>
        </p:nvSpPr>
        <p:spPr>
          <a:xfrm>
            <a:off x="4078739" y="3218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B4ECD40-B1C0-4D39-1599-5182EE30E172}"/>
              </a:ext>
            </a:extLst>
          </p:cNvPr>
          <p:cNvSpPr txBox="1"/>
          <p:nvPr/>
        </p:nvSpPr>
        <p:spPr>
          <a:xfrm>
            <a:off x="4588350" y="285625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8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0C0E34E-4FCC-959D-3A6B-579B945D7DE7}"/>
              </a:ext>
            </a:extLst>
          </p:cNvPr>
          <p:cNvSpPr txBox="1"/>
          <p:nvPr/>
        </p:nvSpPr>
        <p:spPr>
          <a:xfrm>
            <a:off x="5119774" y="244106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RU" sz="2400" b="1" dirty="0"/>
              <a:t>9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920CADB-3EC7-8C82-F36D-4C6450FB93C9}"/>
              </a:ext>
            </a:extLst>
          </p:cNvPr>
          <p:cNvSpPr txBox="1"/>
          <p:nvPr/>
        </p:nvSpPr>
        <p:spPr>
          <a:xfrm>
            <a:off x="8345492" y="117341"/>
            <a:ext cx="3711873" cy="7433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Теоретико – методологические основы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Определение трудностей применения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Эмпирический сбор понятий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Формулирование понятных наименований ценностей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Изображение ценностей самими детьми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Анализ изображений и Создание карточек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</a:rPr>
              <a:t>7- 8. Проверка соотнесения карточка – ценность и доработка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</a:rPr>
              <a:t>9.   Адаптация инструкции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</a:rPr>
              <a:t>10. Отработка процедуры диагностики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</a:rPr>
              <a:t>11.  Проверка на валидность и надежность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fr-RU" sz="1600" dirty="0">
              <a:solidFill>
                <a:schemeClr val="bg1"/>
              </a:solidFill>
            </a:endParaRPr>
          </a:p>
        </p:txBody>
      </p:sp>
      <p:cxnSp>
        <p:nvCxnSpPr>
          <p:cNvPr id="42" name="Connecteur en angle 41">
            <a:extLst>
              <a:ext uri="{FF2B5EF4-FFF2-40B4-BE49-F238E27FC236}">
                <a16:creationId xmlns:a16="http://schemas.microsoft.com/office/drawing/2014/main" id="{267DC149-4BC7-7037-EB4E-CF2D96D61C8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896678" y="2641474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8BCC58BF-1608-1FE9-AE10-D090E4FEE345}"/>
              </a:ext>
            </a:extLst>
          </p:cNvPr>
          <p:cNvSpPr/>
          <p:nvPr/>
        </p:nvSpPr>
        <p:spPr>
          <a:xfrm>
            <a:off x="2972658" y="4000613"/>
            <a:ext cx="452488" cy="423431"/>
          </a:xfrm>
          <a:prstGeom prst="ellipse">
            <a:avLst/>
          </a:prstGeom>
          <a:noFill/>
          <a:ln w="349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cxnSp>
        <p:nvCxnSpPr>
          <p:cNvPr id="25" name="Connecteur en angle 24">
            <a:extLst>
              <a:ext uri="{FF2B5EF4-FFF2-40B4-BE49-F238E27FC236}">
                <a16:creationId xmlns:a16="http://schemas.microsoft.com/office/drawing/2014/main" id="{711E7066-2947-081E-2009-5AFD5EFE43B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419193" y="2260519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en angle 26">
            <a:extLst>
              <a:ext uri="{FF2B5EF4-FFF2-40B4-BE49-F238E27FC236}">
                <a16:creationId xmlns:a16="http://schemas.microsoft.com/office/drawing/2014/main" id="{DBA94929-1BF7-571F-E09A-8EDBD79989F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941708" y="1857700"/>
            <a:ext cx="783773" cy="52251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A559282E-9261-3C9B-9E05-29526400E58E}"/>
              </a:ext>
            </a:extLst>
          </p:cNvPr>
          <p:cNvSpPr txBox="1"/>
          <p:nvPr/>
        </p:nvSpPr>
        <p:spPr>
          <a:xfrm>
            <a:off x="5512748" y="205849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10</a:t>
            </a:r>
            <a:endParaRPr lang="fr-RU" sz="2400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DC797F6-59F5-505A-2E2F-E94DD2E22901}"/>
              </a:ext>
            </a:extLst>
          </p:cNvPr>
          <p:cNvSpPr txBox="1"/>
          <p:nvPr/>
        </p:nvSpPr>
        <p:spPr>
          <a:xfrm>
            <a:off x="6035568" y="1657292"/>
            <a:ext cx="510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11</a:t>
            </a:r>
            <a:endParaRPr lang="fr-RU" sz="2400" b="1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C2C5A49-466E-40C2-1690-C1ED2F9A9F5E}"/>
              </a:ext>
            </a:extLst>
          </p:cNvPr>
          <p:cNvSpPr/>
          <p:nvPr/>
        </p:nvSpPr>
        <p:spPr>
          <a:xfrm>
            <a:off x="5062346" y="2463528"/>
            <a:ext cx="452488" cy="423431"/>
          </a:xfrm>
          <a:prstGeom prst="ellipse">
            <a:avLst/>
          </a:prstGeom>
          <a:noFill/>
          <a:ln w="349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</p:spTree>
    <p:extLst>
      <p:ext uri="{BB962C8B-B14F-4D97-AF65-F5344CB8AC3E}">
        <p14:creationId xmlns:p14="http://schemas.microsoft.com/office/powerpoint/2010/main" val="243647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16F2240-D756-1DC0-798A-5A8E94DC04ED}"/>
              </a:ext>
            </a:extLst>
          </p:cNvPr>
          <p:cNvSpPr/>
          <p:nvPr/>
        </p:nvSpPr>
        <p:spPr>
          <a:xfrm>
            <a:off x="0" y="1426029"/>
            <a:ext cx="12192000" cy="543197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75419-907F-4F9E-7C37-6207F91E16D5}"/>
              </a:ext>
            </a:extLst>
          </p:cNvPr>
          <p:cNvSpPr/>
          <p:nvPr/>
        </p:nvSpPr>
        <p:spPr>
          <a:xfrm>
            <a:off x="0" y="0"/>
            <a:ext cx="12192000" cy="142602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0069AEFD-9483-2159-8135-72F882D01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56" t="27758" r="42816" b="19240"/>
          <a:stretch/>
        </p:blipFill>
        <p:spPr>
          <a:xfrm>
            <a:off x="524377" y="1919837"/>
            <a:ext cx="2936652" cy="273851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7EB912F-B1FF-6FB6-7E5F-E30BDE64F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3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Решение</a:t>
            </a:r>
            <a:endParaRPr lang="fr-RU" dirty="0">
              <a:solidFill>
                <a:schemeClr val="accent1"/>
              </a:solidFill>
            </a:endParaRPr>
          </a:p>
        </p:txBody>
      </p:sp>
      <p:pic>
        <p:nvPicPr>
          <p:cNvPr id="9" name="Image 8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736C59A-4A24-BAB7-C93C-FCD1925343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t="8274" r="9942" b="7274"/>
          <a:stretch/>
        </p:blipFill>
        <p:spPr>
          <a:xfrm>
            <a:off x="4211304" y="2258450"/>
            <a:ext cx="2863967" cy="22793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351E66-E45F-3723-894B-232D17F37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5971" y="2505205"/>
            <a:ext cx="3888932" cy="291669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62CB892-7AA2-61C9-4267-D8929724060D}"/>
              </a:ext>
            </a:extLst>
          </p:cNvPr>
          <p:cNvSpPr txBox="1"/>
          <p:nvPr/>
        </p:nvSpPr>
        <p:spPr>
          <a:xfrm>
            <a:off x="390574" y="4758528"/>
            <a:ext cx="3070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Методические указания и мультипликационный материал</a:t>
            </a:r>
            <a:endParaRPr lang="fr-RU" sz="2000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8AB1C6-EB81-B651-FBEB-15477B75D6E3}"/>
              </a:ext>
            </a:extLst>
          </p:cNvPr>
          <p:cNvSpPr txBox="1"/>
          <p:nvPr/>
        </p:nvSpPr>
        <p:spPr>
          <a:xfrm>
            <a:off x="4354024" y="4905464"/>
            <a:ext cx="2578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Карточки - ценности</a:t>
            </a:r>
            <a:endParaRPr lang="fr-RU" sz="2000" dirty="0">
              <a:solidFill>
                <a:schemeClr val="bg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45F7BF-345A-6F82-BF32-12A961811322}"/>
              </a:ext>
            </a:extLst>
          </p:cNvPr>
          <p:cNvSpPr txBox="1"/>
          <p:nvPr/>
        </p:nvSpPr>
        <p:spPr>
          <a:xfrm>
            <a:off x="7966847" y="6090583"/>
            <a:ext cx="3386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«Поле» для ранжирования</a:t>
            </a:r>
            <a:endParaRPr lang="fr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6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ACA57-FF35-526B-8D63-FCA05B7C1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15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Демонстрация работы продукта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(6) Демодень-и1-" descr="(6) Демодень-и1-">
            <a:hlinkClick r:id="" action="ppaction://media"/>
            <a:extLst>
              <a:ext uri="{FF2B5EF4-FFF2-40B4-BE49-F238E27FC236}">
                <a16:creationId xmlns:a16="http://schemas.microsoft.com/office/drawing/2014/main" id="{E0C4F3F6-9F1F-4C1E-76C5-4224CFBC4EC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453" y="1240178"/>
            <a:ext cx="2929023" cy="5323908"/>
          </a:xfrm>
        </p:spPr>
      </p:pic>
    </p:spTree>
    <p:extLst>
      <p:ext uri="{BB962C8B-B14F-4D97-AF65-F5344CB8AC3E}">
        <p14:creationId xmlns:p14="http://schemas.microsoft.com/office/powerpoint/2010/main" val="97304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C46ADC-9B2C-983E-1931-C2C337FB8DF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20C44-6B1D-1363-B2FA-43DEBEC75BD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pic>
        <p:nvPicPr>
          <p:cNvPr id="6" name="Image 5" descr="Une image contenant texte, intérieur&#10;&#10;Description générée automatiquement">
            <a:extLst>
              <a:ext uri="{FF2B5EF4-FFF2-40B4-BE49-F238E27FC236}">
                <a16:creationId xmlns:a16="http://schemas.microsoft.com/office/drawing/2014/main" id="{77323E41-0703-385E-0579-6737F04EA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6484"/>
            <a:ext cx="4575249" cy="31283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691E2C-AFFA-BED6-933B-D3D7A764F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380" y="428276"/>
            <a:ext cx="2619863" cy="3420792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3850A6E-320F-64E2-1FD6-DC6A8DCD3EBF}"/>
              </a:ext>
            </a:extLst>
          </p:cNvPr>
          <p:cNvSpPr txBox="1">
            <a:spLocks/>
          </p:cNvSpPr>
          <p:nvPr/>
        </p:nvSpPr>
        <p:spPr>
          <a:xfrm>
            <a:off x="6269836" y="3996687"/>
            <a:ext cx="558327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chemeClr val="accent1"/>
                </a:solidFill>
              </a:rPr>
              <a:t>«Сюжетные картинки» Калининой</a:t>
            </a:r>
            <a:endParaRPr lang="fr-RU" sz="3200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4D47BD-E828-0967-4E67-ED3DD502C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78" y="5157922"/>
            <a:ext cx="5072244" cy="187739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Цена – 13000 р.</a:t>
            </a:r>
          </a:p>
          <a:p>
            <a:r>
              <a:rPr lang="ru-RU" sz="2000" dirty="0">
                <a:solidFill>
                  <a:schemeClr val="bg1"/>
                </a:solidFill>
              </a:rPr>
              <a:t>Эмоциональная сфера</a:t>
            </a:r>
          </a:p>
          <a:p>
            <a:r>
              <a:rPr lang="ru-RU" sz="2000" dirty="0">
                <a:solidFill>
                  <a:schemeClr val="bg1"/>
                </a:solidFill>
              </a:rPr>
              <a:t>Личные цветовые предпочтения</a:t>
            </a:r>
            <a:endParaRPr lang="fr-RU" sz="2000" dirty="0">
              <a:solidFill>
                <a:schemeClr val="bg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0D8DD91-DB1F-6536-D6CE-CD9B493E1138}"/>
              </a:ext>
            </a:extLst>
          </p:cNvPr>
          <p:cNvSpPr txBox="1">
            <a:spLocks/>
          </p:cNvSpPr>
          <p:nvPr/>
        </p:nvSpPr>
        <p:spPr>
          <a:xfrm>
            <a:off x="661115" y="4009676"/>
            <a:ext cx="507857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«Домики» Ореховой</a:t>
            </a:r>
            <a:endParaRPr lang="fr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B01727EA-9CC4-F781-0AA6-1BE2C53CB651}"/>
              </a:ext>
            </a:extLst>
          </p:cNvPr>
          <p:cNvSpPr txBox="1">
            <a:spLocks/>
          </p:cNvSpPr>
          <p:nvPr/>
        </p:nvSpPr>
        <p:spPr>
          <a:xfrm>
            <a:off x="6385380" y="5322250"/>
            <a:ext cx="5072244" cy="1877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</a:rPr>
              <a:t>Сложность стимульного материала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Сортировка «хорошо - плохо»</a:t>
            </a:r>
            <a:endParaRPr lang="fr-RU" sz="2000" dirty="0">
              <a:solidFill>
                <a:schemeClr val="bg1"/>
              </a:solidFill>
            </a:endParaRPr>
          </a:p>
        </p:txBody>
      </p:sp>
      <p:pic>
        <p:nvPicPr>
          <p:cNvPr id="1028" name="Picture 4" descr="Применяем методику Р.Р. Калининой Сюжетные картинки для дошкольников и  младших школьников правильно">
            <a:extLst>
              <a:ext uri="{FF2B5EF4-FFF2-40B4-BE49-F238E27FC236}">
                <a16:creationId xmlns:a16="http://schemas.microsoft.com/office/drawing/2014/main" id="{91FC922A-0B22-70CB-EACA-9C4CF57E5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558" y="428276"/>
            <a:ext cx="2597356" cy="341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69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190ABC-CC8E-18AD-9719-2747D800F57C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0F793EC-FE40-0B2F-78B5-AAE9AF37A857}"/>
              </a:ext>
            </a:extLst>
          </p:cNvPr>
          <p:cNvSpPr txBox="1">
            <a:spLocks/>
          </p:cNvSpPr>
          <p:nvPr/>
        </p:nvSpPr>
        <p:spPr>
          <a:xfrm>
            <a:off x="838200" y="1825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accent1"/>
                </a:solidFill>
              </a:rPr>
              <a:t>Экономика проекта</a:t>
            </a:r>
            <a:endParaRPr lang="fr-RU" dirty="0">
              <a:solidFill>
                <a:schemeClr val="accent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1C257F-A585-2CB3-2FCD-4739D9370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7" y="2610577"/>
            <a:ext cx="399323" cy="3993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2048E0-AED5-ACB5-7387-85CE728E3CE6}"/>
              </a:ext>
            </a:extLst>
          </p:cNvPr>
          <p:cNvSpPr/>
          <p:nvPr/>
        </p:nvSpPr>
        <p:spPr>
          <a:xfrm>
            <a:off x="0" y="1690687"/>
            <a:ext cx="12192000" cy="516731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3A1771-E612-4EF3-1FF8-CC7D247F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200" y="1873250"/>
            <a:ext cx="9690100" cy="435133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Экономия времени при диагностике ЦО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Более объективное построение развивающих занятий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Лонгитюдное исследование</a:t>
            </a:r>
            <a:endParaRPr lang="en-US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Продажа в рамках социального партнерства ЮФУ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FFF</a:t>
            </a:r>
            <a:endParaRPr lang="ru-RU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fr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735AEC-0485-BB5B-0E3F-09CC8EDCF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77" y="4665993"/>
            <a:ext cx="1399382" cy="13993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037A52-A1C6-C56C-4BB2-A8203722A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77" y="2310209"/>
            <a:ext cx="1399382" cy="139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2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A938193-CD84-BFB6-4B69-26288031AF17}"/>
              </a:ext>
            </a:extLst>
          </p:cNvPr>
          <p:cNvSpPr/>
          <p:nvPr/>
        </p:nvSpPr>
        <p:spPr>
          <a:xfrm>
            <a:off x="0" y="0"/>
            <a:ext cx="4254500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00922E-3074-4952-8D4E-765F1A666AF2}"/>
              </a:ext>
            </a:extLst>
          </p:cNvPr>
          <p:cNvSpPr/>
          <p:nvPr/>
        </p:nvSpPr>
        <p:spPr>
          <a:xfrm>
            <a:off x="4254500" y="0"/>
            <a:ext cx="79375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EF4DE5-F0B7-C2C9-9BC4-90EF6FAB4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745331"/>
            <a:ext cx="44450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/>
                </a:solidFill>
              </a:rPr>
              <a:t>Перспективы</a:t>
            </a:r>
            <a:endParaRPr lang="fr-RU" sz="4000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3C60C4-C90C-E4C1-91EC-A9ABFAE46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7714" y="381000"/>
            <a:ext cx="6872836" cy="622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Взаимодействие с ОУ и педагогами – психологами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Онлайн – курс по применению адаптации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Грант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Telegram – </a:t>
            </a:r>
            <a:r>
              <a:rPr lang="ru-RU" dirty="0">
                <a:solidFill>
                  <a:schemeClr val="bg1"/>
                </a:solidFill>
              </a:rPr>
              <a:t>чат для информирования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СНО</a:t>
            </a:r>
            <a:r>
              <a:rPr lang="en-US" dirty="0">
                <a:solidFill>
                  <a:schemeClr val="bg1"/>
                </a:solidFill>
              </a:rPr>
              <a:t>*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*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Студенческое научное общество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fr-RU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E0885A-C7D1-DEA0-91D8-5E95BDEE9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71" y="4832752"/>
            <a:ext cx="329262" cy="3292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330714-B9A2-A347-2094-F5EDB2299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071" y="2991373"/>
            <a:ext cx="329262" cy="3292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7FBDB2-4A07-7AFA-4CA5-36672BE46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6070" y="627388"/>
            <a:ext cx="329263" cy="3292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B2A239-BEAA-5632-9320-38B1DC5E8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071" y="3925728"/>
            <a:ext cx="329262" cy="32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5D38341-A47A-2C83-A6EC-168362D24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6070" y="1845936"/>
            <a:ext cx="329263" cy="3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93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992906E7-3762-42F2-D46F-C5B6AF0CDE87}"/>
              </a:ext>
            </a:extLst>
          </p:cNvPr>
          <p:cNvSpPr txBox="1">
            <a:spLocks/>
          </p:cNvSpPr>
          <p:nvPr/>
        </p:nvSpPr>
        <p:spPr>
          <a:xfrm>
            <a:off x="434124" y="3731335"/>
            <a:ext cx="2896470" cy="916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Виталия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Боровинская</a:t>
            </a:r>
            <a:endParaRPr lang="fr-RU" sz="24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 descr="Une image contenant herbe, personne, extérieur, miroir&#10;&#10;Description générée automatiquement">
            <a:extLst>
              <a:ext uri="{FF2B5EF4-FFF2-40B4-BE49-F238E27FC236}">
                <a16:creationId xmlns:a16="http://schemas.microsoft.com/office/drawing/2014/main" id="{8A142CCD-DFBC-D292-A7D5-7E949D631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93" y="1931954"/>
            <a:ext cx="1485933" cy="1485933"/>
          </a:xfrm>
          <a:prstGeom prst="rect">
            <a:avLst/>
          </a:prstGeom>
        </p:spPr>
      </p:pic>
      <p:pic>
        <p:nvPicPr>
          <p:cNvPr id="7" name="Image 6" descr="Une image contenant texte, noir&#10;&#10;Description générée automatiquement">
            <a:extLst>
              <a:ext uri="{FF2B5EF4-FFF2-40B4-BE49-F238E27FC236}">
                <a16:creationId xmlns:a16="http://schemas.microsoft.com/office/drawing/2014/main" id="{EBF23B08-EC77-C719-7822-180556A49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333" y="1938379"/>
            <a:ext cx="1485934" cy="14859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FD441D-BA25-BEB3-5AE5-65708B855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128" y="1938380"/>
            <a:ext cx="1485933" cy="1485933"/>
          </a:xfrm>
          <a:prstGeom prst="rect">
            <a:avLst/>
          </a:prstGeom>
        </p:spPr>
      </p:pic>
      <p:pic>
        <p:nvPicPr>
          <p:cNvPr id="9" name="Image 8" descr="Une image contenant intérieur, personne&#10;&#10;Description générée automatiquement">
            <a:extLst>
              <a:ext uri="{FF2B5EF4-FFF2-40B4-BE49-F238E27FC236}">
                <a16:creationId xmlns:a16="http://schemas.microsoft.com/office/drawing/2014/main" id="{4E129B19-6302-DB0B-B490-31B366B563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63" y="1931954"/>
            <a:ext cx="1485933" cy="148593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940A2A94-ADB0-85A6-4F4A-480E059FB2DD}"/>
              </a:ext>
            </a:extLst>
          </p:cNvPr>
          <p:cNvSpPr txBox="1">
            <a:spLocks/>
          </p:cNvSpPr>
          <p:nvPr/>
        </p:nvSpPr>
        <p:spPr>
          <a:xfrm>
            <a:off x="2420894" y="4343157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Надежда 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Лебедева</a:t>
            </a:r>
            <a:endParaRPr lang="fr-RU" sz="24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63867204-2ECA-CB1E-AF94-B0936DA6A218}"/>
              </a:ext>
            </a:extLst>
          </p:cNvPr>
          <p:cNvSpPr txBox="1">
            <a:spLocks/>
          </p:cNvSpPr>
          <p:nvPr/>
        </p:nvSpPr>
        <p:spPr>
          <a:xfrm>
            <a:off x="4567332" y="4349583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Ксения 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Смагина</a:t>
            </a:r>
            <a:endParaRPr lang="fr-RU" sz="24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8893F3D6-EA3A-5DBC-4B17-D92DBAE997E5}"/>
              </a:ext>
            </a:extLst>
          </p:cNvPr>
          <p:cNvSpPr txBox="1">
            <a:spLocks/>
          </p:cNvSpPr>
          <p:nvPr/>
        </p:nvSpPr>
        <p:spPr>
          <a:xfrm>
            <a:off x="6698364" y="4343157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Ирина 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Лихацкая</a:t>
            </a:r>
            <a:endParaRPr lang="fr-RU" sz="24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0A6B215-AEC9-704A-1F21-C648B76259B5}"/>
              </a:ext>
            </a:extLst>
          </p:cNvPr>
          <p:cNvSpPr txBox="1">
            <a:spLocks/>
          </p:cNvSpPr>
          <p:nvPr/>
        </p:nvSpPr>
        <p:spPr>
          <a:xfrm>
            <a:off x="8837100" y="4348077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Екатерина 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Кудряшова</a:t>
            </a:r>
            <a:endParaRPr lang="fr-RU" sz="24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 13" descr="Une image contenant personne, intérieur, blanc, fermer&#10;&#10;Description générée automatiquement">
            <a:extLst>
              <a:ext uri="{FF2B5EF4-FFF2-40B4-BE49-F238E27FC236}">
                <a16:creationId xmlns:a16="http://schemas.microsoft.com/office/drawing/2014/main" id="{36664C06-3F71-936E-8755-EA297D40E7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597" y="1938379"/>
            <a:ext cx="1485934" cy="148593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0D1918C-CD51-8A7F-7117-F72327AEBD24}"/>
              </a:ext>
            </a:extLst>
          </p:cNvPr>
          <p:cNvSpPr txBox="1"/>
          <p:nvPr/>
        </p:nvSpPr>
        <p:spPr>
          <a:xfrm>
            <a:off x="567882" y="5156327"/>
            <a:ext cx="11199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Работа с фокус-группой, сбор и обработка эмпирического материала </a:t>
            </a:r>
            <a:endParaRPr lang="fr-RU" sz="32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7DC61B-EE15-B6B4-8C4C-E2BE6752E65E}"/>
              </a:ext>
            </a:extLst>
          </p:cNvPr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F5117C-BEB4-8047-3F38-FDB2A39B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82" y="9055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Команда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1E95EC-7EF2-D5EA-A3FF-8025E6210BC5}"/>
              </a:ext>
            </a:extLst>
          </p:cNvPr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C397A8F-359A-9CAD-478B-B7ABE25C0505}"/>
              </a:ext>
            </a:extLst>
          </p:cNvPr>
          <p:cNvSpPr txBox="1">
            <a:spLocks/>
          </p:cNvSpPr>
          <p:nvPr/>
        </p:nvSpPr>
        <p:spPr>
          <a:xfrm>
            <a:off x="567882" y="905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Команда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EE9F2-6BE7-7FE7-272D-7FC5F83A5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57" y="2110652"/>
            <a:ext cx="1880001" cy="1880001"/>
          </a:xfrm>
          <a:prstGeom prst="rect">
            <a:avLst/>
          </a:prstGeom>
        </p:spPr>
      </p:pic>
      <p:pic>
        <p:nvPicPr>
          <p:cNvPr id="7" name="Image 6" descr="Une image contenant personne, blanc&#10;&#10;Description générée automatiquement">
            <a:extLst>
              <a:ext uri="{FF2B5EF4-FFF2-40B4-BE49-F238E27FC236}">
                <a16:creationId xmlns:a16="http://schemas.microsoft.com/office/drawing/2014/main" id="{72EEE80D-6491-C9AD-2E6A-FFD5C12CF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657" y="2110652"/>
            <a:ext cx="1880002" cy="1880002"/>
          </a:xfrm>
          <a:prstGeom prst="rect">
            <a:avLst/>
          </a:prstGeom>
        </p:spPr>
      </p:pic>
      <p:pic>
        <p:nvPicPr>
          <p:cNvPr id="8" name="Image 7" descr="Une image contenant personne, homme, intérieur, blanc&#10;&#10;Description générée automatiquement">
            <a:extLst>
              <a:ext uri="{FF2B5EF4-FFF2-40B4-BE49-F238E27FC236}">
                <a16:creationId xmlns:a16="http://schemas.microsoft.com/office/drawing/2014/main" id="{1F36063C-7191-28FD-01B4-363A1F3F9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56" y="2110651"/>
            <a:ext cx="1880002" cy="1880002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65DDD46-C44B-F9C9-D5E9-73B7392CD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57" y="2110652"/>
            <a:ext cx="1880001" cy="1880001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6DB1E97-9A36-9DCC-3995-1DF144A3F39F}"/>
              </a:ext>
            </a:extLst>
          </p:cNvPr>
          <p:cNvSpPr txBox="1">
            <a:spLocks/>
          </p:cNvSpPr>
          <p:nvPr/>
        </p:nvSpPr>
        <p:spPr>
          <a:xfrm>
            <a:off x="-33566" y="4207021"/>
            <a:ext cx="3506108" cy="380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Лидия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Исакова</a:t>
            </a:r>
          </a:p>
          <a:p>
            <a:pPr marL="0" indent="0" algn="ctr">
              <a:buNone/>
            </a:pPr>
            <a:r>
              <a:rPr lang="ru-RU" sz="16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Исследование </a:t>
            </a:r>
          </a:p>
          <a:p>
            <a:pPr marL="0" indent="0" algn="ctr">
              <a:buNone/>
            </a:pPr>
            <a:r>
              <a:rPr lang="ru-RU" sz="16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литературы</a:t>
            </a:r>
            <a:endParaRPr lang="fr-RU" sz="16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33631E2-955A-F31D-D6E1-FCBFDB70A2EE}"/>
              </a:ext>
            </a:extLst>
          </p:cNvPr>
          <p:cNvSpPr txBox="1">
            <a:spLocks/>
          </p:cNvSpPr>
          <p:nvPr/>
        </p:nvSpPr>
        <p:spPr>
          <a:xfrm>
            <a:off x="3001057" y="5286126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Маргарита 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lang="en-US" sz="2400" dirty="0" err="1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á</a:t>
            </a:r>
            <a:r>
              <a:rPr lang="ru-RU" sz="2400" dirty="0" err="1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йно</a:t>
            </a:r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ru-RU" sz="16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Исследование литературы, критика и мотивация </a:t>
            </a:r>
            <a:endParaRPr lang="fr-RU" sz="16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EE0B51B-5057-2171-667A-E8650B110128}"/>
              </a:ext>
            </a:extLst>
          </p:cNvPr>
          <p:cNvSpPr txBox="1">
            <a:spLocks/>
          </p:cNvSpPr>
          <p:nvPr/>
        </p:nvSpPr>
        <p:spPr>
          <a:xfrm>
            <a:off x="5940257" y="5260757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Алексей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Юдин </a:t>
            </a:r>
          </a:p>
          <a:p>
            <a:pPr algn="ctr"/>
            <a:r>
              <a:rPr lang="ru-RU" sz="16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Лидер, коммуникатор, докладчик</a:t>
            </a:r>
            <a:endParaRPr lang="fr-RU" sz="16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D3AF3D04-3F2D-09B9-18C5-C46B1CB162D4}"/>
              </a:ext>
            </a:extLst>
          </p:cNvPr>
          <p:cNvSpPr txBox="1">
            <a:spLocks/>
          </p:cNvSpPr>
          <p:nvPr/>
        </p:nvSpPr>
        <p:spPr>
          <a:xfrm>
            <a:off x="8879457" y="5000475"/>
            <a:ext cx="32004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Анна</a:t>
            </a:r>
          </a:p>
          <a:p>
            <a:pPr algn="ctr"/>
            <a:r>
              <a:rPr lang="ru-RU" sz="24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Черниченко </a:t>
            </a:r>
          </a:p>
          <a:p>
            <a:pPr algn="ctr"/>
            <a:r>
              <a:rPr lang="ru-RU" sz="16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Художник, дизайнер</a:t>
            </a:r>
            <a:endParaRPr lang="fr-RU" sz="16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0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68A88AFB-AE9C-70A8-9AC6-81FD55201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43" y="1791910"/>
            <a:ext cx="2374106" cy="2374106"/>
          </a:xfrm>
          <a:prstGeom prst="rect">
            <a:avLst/>
          </a:prstGeom>
        </p:spPr>
      </p:pic>
      <p:pic>
        <p:nvPicPr>
          <p:cNvPr id="5" name="Image 4" descr="Une image contenant personne, homme, intérieur, blanc&#10;&#10;Description générée automatiquement">
            <a:extLst>
              <a:ext uri="{FF2B5EF4-FFF2-40B4-BE49-F238E27FC236}">
                <a16:creationId xmlns:a16="http://schemas.microsoft.com/office/drawing/2014/main" id="{3D44B428-9158-C88B-A4DA-03D22A4B0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251" y="1814993"/>
            <a:ext cx="2374106" cy="23741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915389-E72E-80FA-3B8F-589F6B947E0E}"/>
              </a:ext>
            </a:extLst>
          </p:cNvPr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RU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11212B4-519B-6BAC-8238-A600831F80F2}"/>
              </a:ext>
            </a:extLst>
          </p:cNvPr>
          <p:cNvSpPr txBox="1">
            <a:spLocks/>
          </p:cNvSpPr>
          <p:nvPr/>
        </p:nvSpPr>
        <p:spPr>
          <a:xfrm>
            <a:off x="838200" y="99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Как связаться</a:t>
            </a:r>
            <a:endParaRPr lang="fr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6FF34E-2D73-5899-F808-D315B6F8B811}"/>
              </a:ext>
            </a:extLst>
          </p:cNvPr>
          <p:cNvSpPr txBox="1"/>
          <p:nvPr/>
        </p:nvSpPr>
        <p:spPr>
          <a:xfrm>
            <a:off x="1971643" y="5747700"/>
            <a:ext cx="6108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RU" sz="20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Leader ID 544437</a:t>
            </a:r>
          </a:p>
          <a:p>
            <a:r>
              <a:rPr lang="fr-RU" sz="20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achernova@sfedu.ru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4F9B72-836E-75EC-0045-549C22D923D8}"/>
              </a:ext>
            </a:extLst>
          </p:cNvPr>
          <p:cNvSpPr txBox="1"/>
          <p:nvPr/>
        </p:nvSpPr>
        <p:spPr>
          <a:xfrm>
            <a:off x="1691608" y="4424261"/>
            <a:ext cx="29341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Наставник</a:t>
            </a:r>
          </a:p>
          <a:p>
            <a:pPr algn="ctr"/>
            <a:r>
              <a:rPr lang="ru-RU" sz="2000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Анастасия Александровна Чернова</a:t>
            </a:r>
            <a:endParaRPr lang="fr-RU" sz="2000" dirty="0">
              <a:solidFill>
                <a:schemeClr val="accent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0BEEC0-C372-3C27-66C8-FF8D22437BA6}"/>
              </a:ext>
            </a:extLst>
          </p:cNvPr>
          <p:cNvSpPr txBox="1"/>
          <p:nvPr/>
        </p:nvSpPr>
        <p:spPr>
          <a:xfrm>
            <a:off x="8051311" y="4480092"/>
            <a:ext cx="29341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RU" sz="20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Leader ID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2293845</a:t>
            </a:r>
            <a:endParaRPr lang="fr-RU" sz="2000" dirty="0">
              <a:solidFill>
                <a:schemeClr val="tx2">
                  <a:lumMod val="50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RU" sz="20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aiudin@sfedu.ru</a:t>
            </a:r>
          </a:p>
        </p:txBody>
      </p:sp>
    </p:spTree>
    <p:extLst>
      <p:ext uri="{BB962C8B-B14F-4D97-AF65-F5344CB8AC3E}">
        <p14:creationId xmlns:p14="http://schemas.microsoft.com/office/powerpoint/2010/main" val="22139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7750B8-32DD-DFC4-00F5-74BEAFCBA25B}"/>
              </a:ext>
            </a:extLst>
          </p:cNvPr>
          <p:cNvSpPr/>
          <p:nvPr/>
        </p:nvSpPr>
        <p:spPr>
          <a:xfrm>
            <a:off x="0" y="5532437"/>
            <a:ext cx="12192000" cy="132556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Адаптация методики выявления </a:t>
            </a:r>
          </a:p>
          <a:p>
            <a:pPr algn="ctr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ценностных ориентаций у детей</a:t>
            </a:r>
            <a:endParaRPr lang="fr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62D5C8-5766-647B-EF4D-64600B01E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639" y="223639"/>
            <a:ext cx="1191368" cy="11913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E68B01D-E016-253E-D6AE-03F287EB777E}"/>
              </a:ext>
            </a:extLst>
          </p:cNvPr>
          <p:cNvSpPr txBox="1"/>
          <p:nvPr/>
        </p:nvSpPr>
        <p:spPr>
          <a:xfrm>
            <a:off x="1157993" y="450632"/>
            <a:ext cx="2054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RU" sz="2000" b="1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SfeduNet 5.0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63A676-1D05-0402-9983-B67B543B5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9" y="223639"/>
            <a:ext cx="903514" cy="90351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BFEF9F-B58A-650E-42A9-48E8ABE43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19" y="1991597"/>
            <a:ext cx="2711382" cy="26763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4CEA0D-2F09-833F-8194-0029B444A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314" y="1735864"/>
            <a:ext cx="3386272" cy="3386272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9B3E2FFB-D188-B20F-68C1-5E8FA0028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439" y="1885736"/>
            <a:ext cx="3236400" cy="323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9281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957</Words>
  <Application>Microsoft Macintosh PowerPoint</Application>
  <PresentationFormat>Grand écran</PresentationFormat>
  <Paragraphs>200</Paragraphs>
  <Slides>14</Slides>
  <Notes>12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Verdana</vt:lpstr>
      <vt:lpstr>Thème Office</vt:lpstr>
      <vt:lpstr>Адаптация методики  выявления ценностных ориентаций  у детей</vt:lpstr>
      <vt:lpstr>Актуальная  проблема</vt:lpstr>
      <vt:lpstr>Présentation PowerPoint</vt:lpstr>
      <vt:lpstr>Présentation PowerPoint</vt:lpstr>
      <vt:lpstr>Алгоритм адаптации</vt:lpstr>
      <vt:lpstr>Решение</vt:lpstr>
      <vt:lpstr>Демонстрация работы продукта</vt:lpstr>
      <vt:lpstr>Présentation PowerPoint</vt:lpstr>
      <vt:lpstr>Présentation PowerPoint</vt:lpstr>
      <vt:lpstr>Перспективы</vt:lpstr>
      <vt:lpstr>Команда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Адаптация методики  выявления ценностных ориентаций  у детей</dc:title>
  <dc:creator>Aleksey_Yu</dc:creator>
  <cp:lastModifiedBy>Aleksey_Yu</cp:lastModifiedBy>
  <cp:revision>82</cp:revision>
  <dcterms:created xsi:type="dcterms:W3CDTF">2022-06-07T13:10:27Z</dcterms:created>
  <dcterms:modified xsi:type="dcterms:W3CDTF">2022-06-10T07:18:27Z</dcterms:modified>
</cp:coreProperties>
</file>