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</p:sldMasterIdLst>
  <p:notesMasterIdLst>
    <p:notesMasterId r:id="rId20"/>
  </p:notesMasterIdLst>
  <p:handoutMasterIdLst>
    <p:handoutMasterId r:id="rId21"/>
  </p:handoutMasterIdLst>
  <p:sldIdLst>
    <p:sldId id="323" r:id="rId6"/>
    <p:sldId id="314" r:id="rId7"/>
    <p:sldId id="327" r:id="rId8"/>
    <p:sldId id="328" r:id="rId9"/>
    <p:sldId id="316" r:id="rId10"/>
    <p:sldId id="317" r:id="rId11"/>
    <p:sldId id="318" r:id="rId12"/>
    <p:sldId id="329" r:id="rId13"/>
    <p:sldId id="330" r:id="rId14"/>
    <p:sldId id="319" r:id="rId15"/>
    <p:sldId id="331" r:id="rId16"/>
    <p:sldId id="333" r:id="rId17"/>
    <p:sldId id="332" r:id="rId18"/>
    <p:sldId id="324" r:id="rId19"/>
  </p:sldIdLst>
  <p:sldSz cx="9906000" cy="6858000" type="A4"/>
  <p:notesSz cx="6797675" cy="9926638"/>
  <p:defaultTextStyle>
    <a:defPPr>
      <a:defRPr lang="ru-RU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7DA2"/>
    <a:srgbClr val="E93B47"/>
    <a:srgbClr val="FFD05B"/>
    <a:srgbClr val="6DA3C0"/>
    <a:srgbClr val="D1E2EB"/>
    <a:srgbClr val="FFFFFF"/>
    <a:srgbClr val="F75931"/>
    <a:srgbClr val="68BBCB"/>
    <a:srgbClr val="FFC072"/>
    <a:srgbClr val="F759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99" autoAdjust="0"/>
    <p:restoredTop sz="96271"/>
  </p:normalViewPr>
  <p:slideViewPr>
    <p:cSldViewPr snapToGrid="0">
      <p:cViewPr varScale="1">
        <p:scale>
          <a:sx n="109" d="100"/>
          <a:sy n="109" d="100"/>
        </p:scale>
        <p:origin x="1566" y="10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Доли на рынке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Доли на рынке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1CD-4F68-8FBE-B9C1A9BC295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1CD-4F68-8FBE-B9C1A9BC295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1CD-4F68-8FBE-B9C1A9BC295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1CD-4F68-8FBE-B9C1A9BC295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1CD-4F68-8FBE-B9C1A9BC295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1CD-4F68-8FBE-B9C1A9BC295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21CD-4F68-8FBE-B9C1A9BC2957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Leica</c:v>
                </c:pt>
                <c:pt idx="1">
                  <c:v>Claas Systems</c:v>
                </c:pt>
                <c:pt idx="2">
                  <c:v>Trimble</c:v>
                </c:pt>
                <c:pt idx="3">
                  <c:v>Raven </c:v>
                </c:pt>
                <c:pt idx="4">
                  <c:v>JohnDeere</c:v>
                </c:pt>
                <c:pt idx="5">
                  <c:v>Teejet</c:v>
                </c:pt>
                <c:pt idx="6">
                  <c:v>Незанятая доля рынка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20</c:v>
                </c:pt>
                <c:pt idx="1">
                  <c:v>13</c:v>
                </c:pt>
                <c:pt idx="2">
                  <c:v>5</c:v>
                </c:pt>
                <c:pt idx="3">
                  <c:v>10</c:v>
                </c:pt>
                <c:pt idx="4">
                  <c:v>5</c:v>
                </c:pt>
                <c:pt idx="5">
                  <c:v>30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56-4ECB-B13F-E4858BCB31B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143571507529932"/>
          <c:y val="0.2630354921162299"/>
          <c:w val="0.2874593538098677"/>
          <c:h val="0.4626252795830097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accent2">
            <a:lumMod val="40000"/>
            <a:lumOff val="60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title>
      <c:overlay val="0"/>
      <c:txPr>
        <a:bodyPr/>
        <a:lstStyle/>
        <a:p>
          <a:pPr>
            <a:defRPr>
              <a:latin typeface="Lato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выручки в год</c:v>
                </c:pt>
              </c:strCache>
            </c:strRef>
          </c:tx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9424800</c:v>
                </c:pt>
                <c:pt idx="1">
                  <c:v>10771200</c:v>
                </c:pt>
                <c:pt idx="2">
                  <c:v>13464000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10-471A-A5E4-0256D54A5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3867840"/>
        <c:axId val="274455712"/>
      </c:barChart>
      <c:catAx>
        <c:axId val="273867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74455712"/>
        <c:crosses val="autoZero"/>
        <c:auto val="1"/>
        <c:lblAlgn val="ctr"/>
        <c:lblOffset val="100"/>
        <c:noMultiLvlLbl val="0"/>
      </c:catAx>
      <c:valAx>
        <c:axId val="274455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38678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0.60291</cdr:x>
      <cdr:y>0.86946</cdr:y>
    </cdr:from>
    <cdr:to>
      <cdr:x>0.6917</cdr:x>
      <cdr:y>1</cdr:y>
    </cdr:to>
    <cdr:sp macro="" textlink="">
      <cdr:nvSpPr>
        <cdr:cNvPr id="2" name="TextBox 13"/>
        <cdr:cNvSpPr txBox="1"/>
      </cdr:nvSpPr>
      <cdr:spPr>
        <a:xfrm xmlns:a="http://schemas.openxmlformats.org/drawingml/2006/main">
          <a:off x="3769527" y="2757071"/>
          <a:ext cx="555130" cy="4139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321" rtl="0" eaLnBrk="1" latinLnBrk="0" hangingPunct="1">
            <a:defRPr sz="1800" kern="1200">
              <a:solidFill>
                <a:srgbClr val="0C0C0C"/>
              </a:solidFill>
              <a:latin typeface="Calibri"/>
            </a:defRPr>
          </a:lvl1pPr>
          <a:lvl2pPr marL="457159" algn="l" defTabSz="914321" rtl="0" eaLnBrk="1" latinLnBrk="0" hangingPunct="1">
            <a:defRPr sz="1800" kern="1200">
              <a:solidFill>
                <a:srgbClr val="0C0C0C"/>
              </a:solidFill>
              <a:latin typeface="Calibri"/>
            </a:defRPr>
          </a:lvl2pPr>
          <a:lvl3pPr marL="914321" algn="l" defTabSz="914321" rtl="0" eaLnBrk="1" latinLnBrk="0" hangingPunct="1">
            <a:defRPr sz="1800" kern="1200">
              <a:solidFill>
                <a:srgbClr val="0C0C0C"/>
              </a:solidFill>
              <a:latin typeface="Calibri"/>
            </a:defRPr>
          </a:lvl3pPr>
          <a:lvl4pPr marL="1371480" algn="l" defTabSz="914321" rtl="0" eaLnBrk="1" latinLnBrk="0" hangingPunct="1">
            <a:defRPr sz="1800" kern="1200">
              <a:solidFill>
                <a:srgbClr val="0C0C0C"/>
              </a:solidFill>
              <a:latin typeface="Calibri"/>
            </a:defRPr>
          </a:lvl4pPr>
          <a:lvl5pPr marL="1828641" algn="l" defTabSz="914321" rtl="0" eaLnBrk="1" latinLnBrk="0" hangingPunct="1">
            <a:defRPr sz="1800" kern="1200">
              <a:solidFill>
                <a:srgbClr val="0C0C0C"/>
              </a:solidFill>
              <a:latin typeface="Calibri"/>
            </a:defRPr>
          </a:lvl5pPr>
          <a:lvl6pPr marL="2285799" algn="l" defTabSz="914321" rtl="0" eaLnBrk="1" latinLnBrk="0" hangingPunct="1">
            <a:defRPr sz="1800" kern="1200">
              <a:solidFill>
                <a:srgbClr val="0C0C0C"/>
              </a:solidFill>
              <a:latin typeface="Calibri"/>
            </a:defRPr>
          </a:lvl6pPr>
          <a:lvl7pPr marL="2742962" algn="l" defTabSz="914321" rtl="0" eaLnBrk="1" latinLnBrk="0" hangingPunct="1">
            <a:defRPr sz="1800" kern="1200">
              <a:solidFill>
                <a:srgbClr val="0C0C0C"/>
              </a:solidFill>
              <a:latin typeface="Calibri"/>
            </a:defRPr>
          </a:lvl7pPr>
          <a:lvl8pPr marL="3200121" algn="l" defTabSz="914321" rtl="0" eaLnBrk="1" latinLnBrk="0" hangingPunct="1">
            <a:defRPr sz="1800" kern="1200">
              <a:solidFill>
                <a:srgbClr val="0C0C0C"/>
              </a:solidFill>
              <a:latin typeface="Calibri"/>
            </a:defRPr>
          </a:lvl8pPr>
          <a:lvl9pPr marL="3657281" algn="l" defTabSz="914321" rtl="0" eaLnBrk="1" latinLnBrk="0" hangingPunct="1">
            <a:defRPr sz="1800" kern="1200">
              <a:solidFill>
                <a:srgbClr val="0C0C0C"/>
              </a:solidFill>
              <a:latin typeface="Calibri"/>
            </a:defRPr>
          </a:lvl9pPr>
        </a:lstStyle>
        <a:p xmlns:a="http://schemas.openxmlformats.org/drawingml/2006/main">
          <a:r>
            <a:rPr lang="ru-RU" dirty="0"/>
            <a:t>год</a:t>
          </a:r>
        </a:p>
      </cdr:txBody>
    </cdr:sp>
  </cdr:relSizeAnchor>
  <cdr:relSizeAnchor xmlns:cdr="http://schemas.openxmlformats.org/drawingml/2006/chartDrawing">
    <cdr:from>
      <cdr:x>0.85757</cdr:x>
      <cdr:y>0.86946</cdr:y>
    </cdr:from>
    <cdr:to>
      <cdr:x>0.94495</cdr:x>
      <cdr:y>1</cdr:y>
    </cdr:to>
    <cdr:sp macro="" textlink="">
      <cdr:nvSpPr>
        <cdr:cNvPr id="3" name="TextBox 13"/>
        <cdr:cNvSpPr txBox="1"/>
      </cdr:nvSpPr>
      <cdr:spPr>
        <a:xfrm xmlns:a="http://schemas.openxmlformats.org/drawingml/2006/main">
          <a:off x="5361660" y="2757071"/>
          <a:ext cx="546315" cy="4139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321" rtl="0" eaLnBrk="1" latinLnBrk="0" hangingPunct="1">
            <a:defRPr sz="1800" kern="1200">
              <a:solidFill>
                <a:srgbClr val="0C0C0C"/>
              </a:solidFill>
              <a:latin typeface="Calibri"/>
            </a:defRPr>
          </a:lvl1pPr>
          <a:lvl2pPr marL="457159" algn="l" defTabSz="914321" rtl="0" eaLnBrk="1" latinLnBrk="0" hangingPunct="1">
            <a:defRPr sz="1800" kern="1200">
              <a:solidFill>
                <a:srgbClr val="0C0C0C"/>
              </a:solidFill>
              <a:latin typeface="Calibri"/>
            </a:defRPr>
          </a:lvl2pPr>
          <a:lvl3pPr marL="914321" algn="l" defTabSz="914321" rtl="0" eaLnBrk="1" latinLnBrk="0" hangingPunct="1">
            <a:defRPr sz="1800" kern="1200">
              <a:solidFill>
                <a:srgbClr val="0C0C0C"/>
              </a:solidFill>
              <a:latin typeface="Calibri"/>
            </a:defRPr>
          </a:lvl3pPr>
          <a:lvl4pPr marL="1371480" algn="l" defTabSz="914321" rtl="0" eaLnBrk="1" latinLnBrk="0" hangingPunct="1">
            <a:defRPr sz="1800" kern="1200">
              <a:solidFill>
                <a:srgbClr val="0C0C0C"/>
              </a:solidFill>
              <a:latin typeface="Calibri"/>
            </a:defRPr>
          </a:lvl4pPr>
          <a:lvl5pPr marL="1828641" algn="l" defTabSz="914321" rtl="0" eaLnBrk="1" latinLnBrk="0" hangingPunct="1">
            <a:defRPr sz="1800" kern="1200">
              <a:solidFill>
                <a:srgbClr val="0C0C0C"/>
              </a:solidFill>
              <a:latin typeface="Calibri"/>
            </a:defRPr>
          </a:lvl5pPr>
          <a:lvl6pPr marL="2285799" algn="l" defTabSz="914321" rtl="0" eaLnBrk="1" latinLnBrk="0" hangingPunct="1">
            <a:defRPr sz="1800" kern="1200">
              <a:solidFill>
                <a:srgbClr val="0C0C0C"/>
              </a:solidFill>
              <a:latin typeface="Calibri"/>
            </a:defRPr>
          </a:lvl6pPr>
          <a:lvl7pPr marL="2742962" algn="l" defTabSz="914321" rtl="0" eaLnBrk="1" latinLnBrk="0" hangingPunct="1">
            <a:defRPr sz="1800" kern="1200">
              <a:solidFill>
                <a:srgbClr val="0C0C0C"/>
              </a:solidFill>
              <a:latin typeface="Calibri"/>
            </a:defRPr>
          </a:lvl7pPr>
          <a:lvl8pPr marL="3200121" algn="l" defTabSz="914321" rtl="0" eaLnBrk="1" latinLnBrk="0" hangingPunct="1">
            <a:defRPr sz="1800" kern="1200">
              <a:solidFill>
                <a:srgbClr val="0C0C0C"/>
              </a:solidFill>
              <a:latin typeface="Calibri"/>
            </a:defRPr>
          </a:lvl8pPr>
          <a:lvl9pPr marL="3657281" algn="l" defTabSz="914321" rtl="0" eaLnBrk="1" latinLnBrk="0" hangingPunct="1">
            <a:defRPr sz="1800" kern="1200">
              <a:solidFill>
                <a:srgbClr val="0C0C0C"/>
              </a:solidFill>
              <a:latin typeface="Calibri"/>
            </a:defRPr>
          </a:lvl9pPr>
        </a:lstStyle>
        <a:p xmlns:a="http://schemas.openxmlformats.org/drawingml/2006/main">
          <a:r>
            <a:rPr lang="ru-RU" dirty="0"/>
            <a:t>год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13" indent="0" algn="ctr">
              <a:buNone/>
              <a:defRPr sz="1800"/>
            </a:lvl2pPr>
            <a:lvl3pPr marL="839828" indent="0" algn="ctr">
              <a:buNone/>
              <a:defRPr sz="1700"/>
            </a:lvl3pPr>
            <a:lvl4pPr marL="1259742" indent="0" algn="ctr">
              <a:buNone/>
              <a:defRPr sz="1500"/>
            </a:lvl4pPr>
            <a:lvl5pPr marL="1679655" indent="0" algn="ctr">
              <a:buNone/>
              <a:defRPr sz="1500"/>
            </a:lvl5pPr>
            <a:lvl6pPr marL="2099569" indent="0" algn="ctr">
              <a:buNone/>
              <a:defRPr sz="1500"/>
            </a:lvl6pPr>
            <a:lvl7pPr marL="2519483" indent="0" algn="ctr">
              <a:buNone/>
              <a:defRPr sz="1500"/>
            </a:lvl7pPr>
            <a:lvl8pPr marL="2939397" indent="0" algn="ctr">
              <a:buNone/>
              <a:defRPr sz="1500"/>
            </a:lvl8pPr>
            <a:lvl9pPr marL="335931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3628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22.11.2023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4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136535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612" indent="-209957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22.11.2023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29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159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22.11.2023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979317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722" indent="-209969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22.11.2023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39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0671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22.11.2023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hf hdr="0" ftr="0"/>
  <p:txStyles>
    <p:titleStyle>
      <a:lvl1pPr algn="l" defTabSz="839828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57" indent="-209957" algn="l" defTabSz="839828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871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78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69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12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526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43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35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267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1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28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742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655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569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48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97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31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22.11.2023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hf hdr="0" ftr="0"/>
  <p:txStyles>
    <p:titleStyle>
      <a:lvl1pPr algn="l" defTabSz="8398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18565" y="1801906"/>
            <a:ext cx="9072282" cy="2341440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Навигационная система </a:t>
            </a:r>
          </a:p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контроля движения беспилотного аппарата</a:t>
            </a:r>
          </a:p>
          <a:p>
            <a:pPr marL="39108" marR="18146">
              <a:lnSpc>
                <a:spcPct val="111800"/>
              </a:lnSpc>
              <a:spcBef>
                <a:spcPts val="628"/>
              </a:spcBef>
            </a:pPr>
            <a:b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8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Акселерационная программа: </a:t>
            </a:r>
          </a:p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Школа студенческого технологического предпринимательства «Мой </a:t>
            </a:r>
            <a:r>
              <a:rPr lang="ru-RU" sz="1600" b="1" spc="-5" dirty="0" err="1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стартап</a:t>
            </a:r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650096" y="4022376"/>
            <a:ext cx="8363052" cy="684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Рынок НТИ: «</a:t>
            </a:r>
            <a:r>
              <a:rPr lang="en-US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AERONET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b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</a:b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Сквозная технология: «Новые производственные технологии»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3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1802" y="764974"/>
            <a:ext cx="2238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Lato"/>
              </a:rPr>
              <a:t>Профиль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96614" y="1174830"/>
            <a:ext cx="9144000" cy="0"/>
          </a:xfrm>
          <a:prstGeom prst="line">
            <a:avLst/>
          </a:prstGeom>
          <a:ln>
            <a:solidFill>
              <a:srgbClr val="457D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2602" y="1229728"/>
            <a:ext cx="625369" cy="5675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090333" y="1249012"/>
            <a:ext cx="17999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Lato Black"/>
              </a:rPr>
              <a:t>Цель проекта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391511" y="3585085"/>
            <a:ext cx="5189211" cy="0"/>
          </a:xfrm>
          <a:prstGeom prst="line">
            <a:avLst/>
          </a:prstGeom>
          <a:ln>
            <a:solidFill>
              <a:srgbClr val="457D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64348" y="3846865"/>
            <a:ext cx="2543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Lato Black"/>
              </a:rPr>
              <a:t>Результаты проекта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354328" y="5838800"/>
            <a:ext cx="9149651" cy="0"/>
          </a:xfrm>
          <a:prstGeom prst="line">
            <a:avLst/>
          </a:prstGeom>
          <a:ln>
            <a:solidFill>
              <a:srgbClr val="457D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Shape 186" descr="C:\Users\pankratov.in\YandexDisk\!NTI\DOCS\ProjectPresentation\icons\PNG\256\246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5489" y="5920148"/>
            <a:ext cx="908814" cy="76443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Shape 180"/>
          <p:cNvSpPr/>
          <p:nvPr/>
        </p:nvSpPr>
        <p:spPr>
          <a:xfrm>
            <a:off x="1517390" y="5977267"/>
            <a:ext cx="5062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Lato"/>
                <a:sym typeface="Calibri"/>
              </a:rPr>
              <a:t>Общая стоимость проекта (тыс. рублей)</a:t>
            </a:r>
            <a:endParaRPr sz="2000" dirty="0">
              <a:latin typeface="Lato"/>
            </a:endParaRPr>
          </a:p>
        </p:txBody>
      </p:sp>
      <p:sp>
        <p:nvSpPr>
          <p:cNvPr id="29" name="Shape 189"/>
          <p:cNvSpPr/>
          <p:nvPr/>
        </p:nvSpPr>
        <p:spPr>
          <a:xfrm>
            <a:off x="6691013" y="5978286"/>
            <a:ext cx="1134336" cy="31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b="1" dirty="0">
                <a:latin typeface="Lato"/>
                <a:sym typeface="Calibri"/>
              </a:rPr>
              <a:t>1</a:t>
            </a:r>
            <a:r>
              <a:rPr lang="ru-RU" dirty="0">
                <a:latin typeface="Lato"/>
                <a:sym typeface="Calibri"/>
              </a:rPr>
              <a:t> 3</a:t>
            </a:r>
            <a:r>
              <a:rPr lang="ru-RU" b="1" dirty="0">
                <a:latin typeface="Lato"/>
                <a:sym typeface="Calibri"/>
              </a:rPr>
              <a:t>00</a:t>
            </a:r>
            <a:endParaRPr sz="1600" b="1" dirty="0">
              <a:solidFill>
                <a:schemeClr val="dk1"/>
              </a:solidFill>
              <a:latin typeface="Lato"/>
              <a:ea typeface="Calibri"/>
              <a:cs typeface="Calibri"/>
              <a:sym typeface="Calibri"/>
            </a:endParaRPr>
          </a:p>
        </p:txBody>
      </p:sp>
      <p:sp>
        <p:nvSpPr>
          <p:cNvPr id="35" name="Shape 208"/>
          <p:cNvSpPr/>
          <p:nvPr/>
        </p:nvSpPr>
        <p:spPr>
          <a:xfrm>
            <a:off x="1081583" y="1793628"/>
            <a:ext cx="4405799" cy="171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</a:rPr>
              <a:t>Целью проекта является разработка радионавигационной системы управления группой объектов, для функционирования которой не требуется установка вышек связи и использование сотовой сети. Разрабатываемая навигационная система предназначена для управления сельскохозяйственной техникой, беспилотными комбайнами и летательными аппаратами.</a:t>
            </a:r>
          </a:p>
        </p:txBody>
      </p:sp>
      <p:sp>
        <p:nvSpPr>
          <p:cNvPr id="37" name="Shape 208"/>
          <p:cNvSpPr/>
          <p:nvPr/>
        </p:nvSpPr>
        <p:spPr>
          <a:xfrm>
            <a:off x="1096093" y="4382092"/>
            <a:ext cx="4348266" cy="1051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just"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</a:rPr>
              <a:t>Навигационная система для позиционирования комплекса беспилотных аппаратов наземного и воздушного базирования. В состав системы входят приемо-передающие модули для обмена позициями аппаратов, модуль спутниковой навигации для ведущего беспилотного аппарата.</a:t>
            </a:r>
          </a:p>
        </p:txBody>
      </p:sp>
      <p:pic>
        <p:nvPicPr>
          <p:cNvPr id="39" name="Shape 177" descr="C:\Users\pankratov.in\YandexDisk\!NTI\DOCS\ProjectPresentation\icons\PNG\256\33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4361" y="3782545"/>
            <a:ext cx="654630" cy="66333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/>
          <p:cNvSpPr txBox="1"/>
          <p:nvPr/>
        </p:nvSpPr>
        <p:spPr>
          <a:xfrm>
            <a:off x="6641666" y="1268307"/>
            <a:ext cx="2034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Lato Black"/>
              </a:rPr>
              <a:t>Команда проекта</a:t>
            </a:r>
          </a:p>
        </p:txBody>
      </p:sp>
      <p:sp>
        <p:nvSpPr>
          <p:cNvPr id="46" name="Shape 275"/>
          <p:cNvSpPr/>
          <p:nvPr/>
        </p:nvSpPr>
        <p:spPr>
          <a:xfrm>
            <a:off x="6653656" y="2258202"/>
            <a:ext cx="2111972" cy="674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400" b="1" dirty="0">
                <a:solidFill>
                  <a:srgbClr val="003462"/>
                </a:solidFill>
                <a:latin typeface="Lato"/>
                <a:ea typeface="Calibri"/>
                <a:cs typeface="Calibri"/>
                <a:sym typeface="Calibri"/>
              </a:rPr>
              <a:t>Максим Коноплев</a:t>
            </a:r>
            <a:br>
              <a:rPr lang="ru-RU" sz="1400" b="1" dirty="0">
                <a:solidFill>
                  <a:srgbClr val="003462"/>
                </a:solidFill>
                <a:latin typeface="Lato"/>
                <a:ea typeface="Calibri"/>
                <a:cs typeface="Calibri"/>
                <a:sym typeface="Calibri"/>
              </a:rPr>
            </a:br>
            <a:r>
              <a:rPr lang="ru-RU" sz="1200" b="1" dirty="0">
                <a:latin typeface="Lato"/>
                <a:ea typeface="Calibri"/>
                <a:cs typeface="Calibri"/>
                <a:sym typeface="Calibri"/>
              </a:rPr>
              <a:t>Специалист, </a:t>
            </a:r>
          </a:p>
          <a:p>
            <a:r>
              <a:rPr lang="ru-RU" sz="1100" dirty="0">
                <a:latin typeface="Lato"/>
                <a:ea typeface="Calibri"/>
                <a:cs typeface="Calibri"/>
              </a:rPr>
              <a:t>2 курс магистратуры ФРТ</a:t>
            </a:r>
          </a:p>
          <a:p>
            <a:endParaRPr sz="1200" dirty="0">
              <a:latin typeface="Lato"/>
              <a:ea typeface="Calibri"/>
              <a:cs typeface="Calibri"/>
            </a:endParaRPr>
          </a:p>
        </p:txBody>
      </p:sp>
      <p:sp>
        <p:nvSpPr>
          <p:cNvPr id="48" name="Shape 275"/>
          <p:cNvSpPr/>
          <p:nvPr/>
        </p:nvSpPr>
        <p:spPr>
          <a:xfrm>
            <a:off x="6579476" y="1637639"/>
            <a:ext cx="2586598" cy="695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400" b="1" dirty="0">
                <a:solidFill>
                  <a:srgbClr val="003462"/>
                </a:solidFill>
                <a:latin typeface="Lato"/>
                <a:sym typeface="Calibri"/>
              </a:rPr>
              <a:t>Павел Демин</a:t>
            </a:r>
          </a:p>
          <a:p>
            <a:pPr lvl="0"/>
            <a:r>
              <a:rPr lang="ru-RU" sz="1400" b="1" dirty="0">
                <a:latin typeface="Lato"/>
                <a:sym typeface="Calibri"/>
              </a:rPr>
              <a:t>Лидер, разработчик</a:t>
            </a:r>
          </a:p>
          <a:p>
            <a:pPr lvl="0"/>
            <a:r>
              <a:rPr lang="ru-RU" sz="1100" dirty="0">
                <a:solidFill>
                  <a:srgbClr val="000000"/>
                </a:solidFill>
                <a:latin typeface="Lato"/>
                <a:ea typeface="Calibri"/>
                <a:cs typeface="Calibri"/>
                <a:sym typeface="Calibri"/>
              </a:rPr>
              <a:t>5 курс ФРТ</a:t>
            </a:r>
          </a:p>
          <a:p>
            <a:pPr lvl="0"/>
            <a:endParaRPr lang="ru-RU" sz="1400" b="1" dirty="0">
              <a:latin typeface="Lato"/>
              <a:sym typeface="Calibri"/>
            </a:endParaRPr>
          </a:p>
          <a:p>
            <a:pPr lvl="0"/>
            <a:endParaRPr sz="2000" dirty="0">
              <a:latin typeface="Lato"/>
            </a:endParaRPr>
          </a:p>
        </p:txBody>
      </p:sp>
      <p:sp>
        <p:nvSpPr>
          <p:cNvPr id="50" name="Shape 275"/>
          <p:cNvSpPr/>
          <p:nvPr/>
        </p:nvSpPr>
        <p:spPr>
          <a:xfrm>
            <a:off x="6630432" y="2956544"/>
            <a:ext cx="2072134" cy="648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400" b="1" dirty="0">
                <a:solidFill>
                  <a:srgbClr val="003462"/>
                </a:solidFill>
                <a:latin typeface="Lato"/>
                <a:ea typeface="Calibri"/>
                <a:cs typeface="Calibri"/>
                <a:sym typeface="Calibri"/>
              </a:rPr>
              <a:t>Екатерина Баранова</a:t>
            </a:r>
            <a:br>
              <a:rPr lang="ru-RU" sz="1400" b="1" dirty="0">
                <a:solidFill>
                  <a:srgbClr val="003462"/>
                </a:solidFill>
                <a:latin typeface="Lato"/>
                <a:ea typeface="Calibri"/>
                <a:cs typeface="Calibri"/>
                <a:sym typeface="Calibri"/>
              </a:rPr>
            </a:br>
            <a:r>
              <a:rPr lang="ru-RU" sz="1400" b="1" dirty="0">
                <a:latin typeface="Lato"/>
                <a:ea typeface="Calibri"/>
                <a:cs typeface="Calibri"/>
                <a:sym typeface="Calibri"/>
              </a:rPr>
              <a:t>Экономист</a:t>
            </a:r>
          </a:p>
          <a:p>
            <a:r>
              <a:rPr lang="ru-RU" sz="1100" dirty="0">
                <a:solidFill>
                  <a:srgbClr val="000000"/>
                </a:solidFill>
                <a:latin typeface="Lato"/>
                <a:ea typeface="Calibri"/>
                <a:cs typeface="Calibri"/>
              </a:rPr>
              <a:t>3 курс ИЭФ</a:t>
            </a:r>
          </a:p>
          <a:p>
            <a:endParaRPr sz="1200" dirty="0">
              <a:latin typeface="Lato"/>
              <a:ea typeface="Calibri"/>
              <a:cs typeface="Calibri"/>
            </a:endParaRPr>
          </a:p>
        </p:txBody>
      </p:sp>
      <p:sp>
        <p:nvSpPr>
          <p:cNvPr id="52" name="Shape 275"/>
          <p:cNvSpPr/>
          <p:nvPr/>
        </p:nvSpPr>
        <p:spPr>
          <a:xfrm>
            <a:off x="6653655" y="3634514"/>
            <a:ext cx="2248607" cy="685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400" b="1" dirty="0">
                <a:solidFill>
                  <a:srgbClr val="003462"/>
                </a:solidFill>
                <a:latin typeface="Lato"/>
                <a:ea typeface="Calibri"/>
                <a:cs typeface="Calibri"/>
                <a:sym typeface="Calibri"/>
              </a:rPr>
              <a:t>Екатерина Семёнова</a:t>
            </a:r>
            <a:br>
              <a:rPr lang="ru-RU" sz="1400" b="1" dirty="0">
                <a:solidFill>
                  <a:srgbClr val="003462"/>
                </a:solidFill>
                <a:latin typeface="Lato"/>
                <a:ea typeface="Calibri"/>
                <a:cs typeface="Calibri"/>
                <a:sym typeface="Calibri"/>
              </a:rPr>
            </a:br>
            <a:r>
              <a:rPr lang="ru-RU" sz="1200" b="1" dirty="0">
                <a:latin typeface="Lato"/>
                <a:ea typeface="Calibri"/>
                <a:cs typeface="Calibri"/>
                <a:sym typeface="Calibri"/>
              </a:rPr>
              <a:t>Маркетолог</a:t>
            </a:r>
          </a:p>
          <a:p>
            <a:r>
              <a:rPr lang="ru-RU" sz="1100" dirty="0">
                <a:latin typeface="Lato"/>
                <a:sym typeface="Calibri"/>
              </a:rPr>
              <a:t>3 курс ИЭФ</a:t>
            </a:r>
            <a:endParaRPr lang="ru-RU" sz="1400" dirty="0">
              <a:latin typeface="Lato"/>
            </a:endParaRPr>
          </a:p>
          <a:p>
            <a:endParaRPr sz="1200" dirty="0">
              <a:latin typeface="Lato"/>
              <a:ea typeface="Calibri"/>
              <a:cs typeface="Calibri"/>
            </a:endParaRPr>
          </a:p>
        </p:txBody>
      </p:sp>
      <p:sp>
        <p:nvSpPr>
          <p:cNvPr id="63" name="Shape 179"/>
          <p:cNvSpPr/>
          <p:nvPr/>
        </p:nvSpPr>
        <p:spPr>
          <a:xfrm>
            <a:off x="6695133" y="4498428"/>
            <a:ext cx="1597529" cy="346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br>
              <a:rPr lang="ru-RU" sz="1071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071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64" name="Shape 191" descr="C:\Users\pankratov.in\YandexDisk\!NTI\DOCS\ProjectPresentation\icons\PNG\256\372.png"/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5792543" y="4397739"/>
            <a:ext cx="450601" cy="4790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Shape 203"/>
          <p:cNvGrpSpPr/>
          <p:nvPr/>
        </p:nvGrpSpPr>
        <p:grpSpPr>
          <a:xfrm>
            <a:off x="5755379" y="4308240"/>
            <a:ext cx="215490" cy="394590"/>
            <a:chOff x="8187817" y="1068951"/>
            <a:chExt cx="301686" cy="552426"/>
          </a:xfrm>
        </p:grpSpPr>
        <p:sp>
          <p:nvSpPr>
            <p:cNvPr id="67" name="Shape 204"/>
            <p:cNvSpPr/>
            <p:nvPr/>
          </p:nvSpPr>
          <p:spPr>
            <a:xfrm>
              <a:off x="8262938" y="1447963"/>
              <a:ext cx="173414" cy="173414"/>
            </a:xfrm>
            <a:prstGeom prst="roundRect">
              <a:avLst>
                <a:gd name="adj" fmla="val 50000"/>
              </a:avLst>
            </a:prstGeom>
            <a:solidFill>
              <a:srgbClr val="FFD05B"/>
            </a:solidFill>
            <a:ln>
              <a:noFill/>
            </a:ln>
          </p:spPr>
          <p:txBody>
            <a:bodyPr spcFirstLastPara="1" wrap="square" lIns="65304" tIns="32643" rIns="65304" bIns="32643" anchor="ctr" anchorCtr="0">
              <a:noAutofit/>
            </a:bodyPr>
            <a:lstStyle/>
            <a:p>
              <a:pPr algn="ctr"/>
              <a:endParaRPr sz="1286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Shape 205"/>
            <p:cNvSpPr txBox="1"/>
            <p:nvPr/>
          </p:nvSpPr>
          <p:spPr>
            <a:xfrm>
              <a:off x="8187817" y="1068951"/>
              <a:ext cx="301686" cy="3693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304" tIns="32643" rIns="65304" bIns="32643" anchor="t" anchorCtr="0">
              <a:noAutofit/>
            </a:bodyPr>
            <a:lstStyle/>
            <a:p>
              <a:r>
                <a:rPr lang="ru-RU" sz="1286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</a:t>
              </a:r>
              <a:endParaRPr sz="1286"/>
            </a:p>
          </p:txBody>
        </p:sp>
        <p:cxnSp>
          <p:nvCxnSpPr>
            <p:cNvPr id="69" name="Shape 206"/>
            <p:cNvCxnSpPr/>
            <p:nvPr/>
          </p:nvCxnSpPr>
          <p:spPr>
            <a:xfrm>
              <a:off x="8284923" y="1259900"/>
              <a:ext cx="89926" cy="0"/>
            </a:xfrm>
            <a:prstGeom prst="straightConnector1">
              <a:avLst/>
            </a:prstGeom>
            <a:noFill/>
            <a:ln w="9525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70" name="Прямоугольник 69"/>
          <p:cNvSpPr/>
          <p:nvPr/>
        </p:nvSpPr>
        <p:spPr>
          <a:xfrm>
            <a:off x="6569635" y="4445220"/>
            <a:ext cx="1572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Lato"/>
                <a:sym typeface="Calibri"/>
              </a:rPr>
              <a:t>Сроки проекта</a:t>
            </a:r>
            <a:endParaRPr lang="ru-RU" sz="1600" dirty="0">
              <a:latin typeface="Lato"/>
            </a:endParaRPr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5638133" y="4306734"/>
            <a:ext cx="3960440" cy="0"/>
          </a:xfrm>
          <a:prstGeom prst="line">
            <a:avLst/>
          </a:prstGeom>
          <a:ln>
            <a:solidFill>
              <a:srgbClr val="457D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rot="5400000">
            <a:off x="3284486" y="3536732"/>
            <a:ext cx="4614037" cy="21020"/>
          </a:xfrm>
          <a:prstGeom prst="line">
            <a:avLst/>
          </a:prstGeom>
          <a:ln>
            <a:solidFill>
              <a:srgbClr val="457D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41738" y="231227"/>
            <a:ext cx="9417269" cy="50270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Навигационная система контроля движения беспилотного</a:t>
            </a:r>
          </a:p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 аппарата</a:t>
            </a:r>
            <a:endParaRPr lang="ru-RU" sz="2000" b="1" dirty="0">
              <a:solidFill>
                <a:srgbClr val="0070C0"/>
              </a:solidFill>
              <a:effectLst/>
              <a:latin typeface="Lato Black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5696659" y="4871800"/>
            <a:ext cx="4043855" cy="748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cs typeface="Calibri" panose="020F0502020204030204" pitchFamily="34" charset="0"/>
                <a:sym typeface="Calibri"/>
              </a:rPr>
              <a:t>Этап 1. Разработка, изготовление опытного образца:2023</a:t>
            </a:r>
            <a:endParaRPr lang="ru-RU" sz="1200" dirty="0">
              <a:cs typeface="Calibri" panose="020F0502020204030204" pitchFamily="34" charset="0"/>
            </a:endParaRPr>
          </a:p>
          <a:p>
            <a:pPr>
              <a:spcBef>
                <a:spcPts val="429"/>
              </a:spcBef>
            </a:pPr>
            <a:r>
              <a:rPr lang="ru-RU" sz="1200" dirty="0">
                <a:cs typeface="Calibri" panose="020F0502020204030204" pitchFamily="34" charset="0"/>
                <a:sym typeface="Calibri"/>
              </a:rPr>
              <a:t>Этап 2. Производство мелкими партиями: 2023-2024</a:t>
            </a:r>
            <a:endParaRPr lang="ru-RU" sz="1200" dirty="0">
              <a:cs typeface="Calibri" panose="020F0502020204030204" pitchFamily="34" charset="0"/>
            </a:endParaRPr>
          </a:p>
          <a:p>
            <a:pPr>
              <a:spcBef>
                <a:spcPts val="429"/>
              </a:spcBef>
            </a:pPr>
            <a:r>
              <a:rPr lang="ru-RU" sz="1200" dirty="0">
                <a:cs typeface="Calibri" panose="020F0502020204030204" pitchFamily="34" charset="0"/>
                <a:sym typeface="Calibri"/>
              </a:rPr>
              <a:t>Этап 3. Серийное производство: 2024-2025</a:t>
            </a:r>
            <a:endParaRPr lang="ru-RU" sz="1200" dirty="0">
              <a:cs typeface="Calibri" panose="020F0502020204030204" pitchFamily="34" charset="0"/>
            </a:endParaRPr>
          </a:p>
        </p:txBody>
      </p:sp>
      <p:pic>
        <p:nvPicPr>
          <p:cNvPr id="78" name="Picture 213" descr="C:\Users\pankratov.in\YandexDisk\!NTI\DOCS\ProjectPresentation\icons\PNG\256\36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234" y="1228517"/>
            <a:ext cx="761138" cy="76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514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824" y="807015"/>
            <a:ext cx="2762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Lato"/>
              </a:rPr>
              <a:t>Актуальность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70489" y="1248404"/>
            <a:ext cx="9144000" cy="0"/>
          </a:xfrm>
          <a:prstGeom prst="line">
            <a:avLst/>
          </a:prstGeom>
          <a:ln>
            <a:solidFill>
              <a:srgbClr val="457D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0F476B7-9892-41EA-88FD-24096B0DCE72}"/>
              </a:ext>
            </a:extLst>
          </p:cNvPr>
          <p:cNvSpPr txBox="1"/>
          <p:nvPr/>
        </p:nvSpPr>
        <p:spPr>
          <a:xfrm>
            <a:off x="754926" y="1467776"/>
            <a:ext cx="897522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Повышение спроса на беспилотную технику остается устойчивым трендом во всем мире. Российское сельское хозяйство не стало исключением — сегодня оно проходит, пожалуй, через самый активный этап цифровой трансформации.</a:t>
            </a:r>
          </a:p>
          <a:p>
            <a:pPr algn="just"/>
            <a:endParaRPr lang="ru-RU" b="0" dirty="0">
              <a:solidFill>
                <a:srgbClr val="000000"/>
              </a:solidFill>
              <a:effectLst/>
              <a:cs typeface="Times New Roman" panose="02020603050405020304" pitchFamily="18" charset="0"/>
            </a:endParaRPr>
          </a:p>
          <a:p>
            <a:pPr algn="just"/>
            <a:r>
              <a:rPr lang="ru-RU" b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Применение беспилотной техники позволяет значительно облегчить работу аграриев на полях с переуплотненной почвой, на сельхозугодиях в холмистой или горной местности, а также на участках, имеющих препятствия для штанговых опрыскивателей.</a:t>
            </a:r>
            <a:endParaRPr lang="ru-RU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463EF21D-0EDC-4545-89A1-8526DA87D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655" y="4023907"/>
            <a:ext cx="3894666" cy="2632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TextBox 12"/>
          <p:cNvSpPr txBox="1"/>
          <p:nvPr/>
        </p:nvSpPr>
        <p:spPr>
          <a:xfrm>
            <a:off x="241738" y="231227"/>
            <a:ext cx="9417269" cy="50270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Навигационная система контроля движения беспилотного</a:t>
            </a:r>
          </a:p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 аппарата</a:t>
            </a:r>
            <a:endParaRPr lang="ru-RU" sz="2000" b="1" dirty="0">
              <a:solidFill>
                <a:srgbClr val="0070C0"/>
              </a:solidFill>
              <a:effectLst/>
              <a:latin typeface="Lato Black"/>
            </a:endParaRPr>
          </a:p>
        </p:txBody>
      </p:sp>
      <p:pic>
        <p:nvPicPr>
          <p:cNvPr id="10246" name="Picture 6" descr="C:\Program Files (x86)\Microsoft Office\MEDIA\OFFICE12\Bullets\BD15172_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70489" y="3076069"/>
            <a:ext cx="243709" cy="243709"/>
          </a:xfrm>
          <a:prstGeom prst="rect">
            <a:avLst/>
          </a:prstGeom>
          <a:noFill/>
        </p:spPr>
      </p:pic>
      <p:pic>
        <p:nvPicPr>
          <p:cNvPr id="19" name="Picture 6" descr="C:\Program Files (x86)\Microsoft Office\MEDIA\OFFICE12\Bullets\BD15172_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70489" y="1877970"/>
            <a:ext cx="243709" cy="243709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343" y="3819710"/>
            <a:ext cx="4360206" cy="23617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14004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824" y="817528"/>
            <a:ext cx="1335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Lato"/>
              </a:rPr>
              <a:t>Проблема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86104" y="1237893"/>
            <a:ext cx="9144000" cy="0"/>
          </a:xfrm>
          <a:prstGeom prst="line">
            <a:avLst/>
          </a:prstGeom>
          <a:ln>
            <a:solidFill>
              <a:srgbClr val="457D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845123" y="1474170"/>
            <a:ext cx="69835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Навигация агропромышленного производства в России стала одним из наиболее популярных и рентабельных направлений в области ресурсосберегающих технологий.</a:t>
            </a:r>
          </a:p>
          <a:p>
            <a:endParaRPr lang="ru-RU" dirty="0">
              <a:solidFill>
                <a:srgbClr val="000000"/>
              </a:solidFill>
            </a:endParaRPr>
          </a:p>
          <a:p>
            <a:r>
              <a:rPr lang="ru-RU" dirty="0">
                <a:solidFill>
                  <a:srgbClr val="000000"/>
                </a:solidFill>
              </a:rPr>
              <a:t>Малое количество навигационных систем отечественного производства</a:t>
            </a:r>
          </a:p>
          <a:p>
            <a:endParaRPr lang="ru-RU" dirty="0">
              <a:solidFill>
                <a:srgbClr val="000000"/>
              </a:solidFill>
            </a:endParaRPr>
          </a:p>
          <a:p>
            <a:r>
              <a:rPr lang="ru-RU" dirty="0">
                <a:solidFill>
                  <a:srgbClr val="000000"/>
                </a:solidFill>
              </a:rPr>
              <a:t>Большое влияние человеческого фактора при управлении техникой в пределах обрабатываемого пространства</a:t>
            </a:r>
          </a:p>
          <a:p>
            <a:endParaRPr lang="ru-RU" dirty="0">
              <a:solidFill>
                <a:srgbClr val="000000"/>
              </a:solidFill>
            </a:endParaRPr>
          </a:p>
          <a:p>
            <a:endParaRPr lang="ru-RU" dirty="0">
              <a:solidFill>
                <a:srgbClr val="000000"/>
              </a:solidFill>
            </a:endParaRPr>
          </a:p>
          <a:p>
            <a:r>
              <a:rPr lang="ru-RU" dirty="0">
                <a:solidFill>
                  <a:srgbClr val="000000"/>
                </a:solidFill>
              </a:rPr>
              <a:t>Сокращение затрат агропромышленного комплекса: снижение трудоемкости, сокращения расхода топлива, сырья, времени и др.</a:t>
            </a:r>
            <a:endParaRPr lang="ru-RU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56" descr="C:\Users\pankratov.in\YandexDisk\!NTI\DOCS\ProjectPresentation\icons\PNG\256\5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67" y="150955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3" descr="C:\Users\pankratov.in\YandexDisk\!NTI\DOCS\ProjectPresentation\icons\PNG\256\45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56" y="2524497"/>
            <a:ext cx="723200" cy="72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0" descr="C:\Users\pankratov.in\YandexDisk\!NTI\DOCS\ProjectPresentation\icons\PNG\256\43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56" y="337607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pankratov.in\YandexDisk\!NTI\DOCS\ProjectPresentation\icons\PNG\256\40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300" y="448059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41738" y="231227"/>
            <a:ext cx="9417269" cy="50270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Навигационная система контроля движения беспилотного</a:t>
            </a:r>
          </a:p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 аппарата</a:t>
            </a:r>
            <a:endParaRPr lang="ru-RU" sz="2000" b="1" dirty="0">
              <a:solidFill>
                <a:srgbClr val="0070C0"/>
              </a:solidFill>
              <a:effectLst/>
              <a:latin typeface="Lato Black"/>
            </a:endParaRPr>
          </a:p>
        </p:txBody>
      </p:sp>
    </p:spTree>
    <p:extLst>
      <p:ext uri="{BB962C8B-B14F-4D97-AF65-F5344CB8AC3E}">
        <p14:creationId xmlns:p14="http://schemas.microsoft.com/office/powerpoint/2010/main" val="381792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70490" y="1269423"/>
            <a:ext cx="9144000" cy="0"/>
          </a:xfrm>
          <a:prstGeom prst="line">
            <a:avLst/>
          </a:prstGeom>
          <a:ln>
            <a:solidFill>
              <a:srgbClr val="457D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183955" y="909221"/>
            <a:ext cx="2433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Lato"/>
              </a:rPr>
              <a:t>Описание продукта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6200000" flipH="1">
            <a:off x="3037490" y="3132085"/>
            <a:ext cx="3773215" cy="31529"/>
          </a:xfrm>
          <a:prstGeom prst="line">
            <a:avLst/>
          </a:prstGeom>
          <a:ln>
            <a:solidFill>
              <a:srgbClr val="457D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882" y="826672"/>
            <a:ext cx="2471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Lato Black"/>
              </a:rPr>
              <a:t>Технология проекта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02924" y="1292772"/>
            <a:ext cx="4645571" cy="5381878"/>
          </a:xfrm>
          <a:prstGeom prst="roundRect">
            <a:avLst>
              <a:gd name="adj" fmla="val 2129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 hangingPunct="0">
              <a:lnSpc>
                <a:spcPct val="107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effectLst/>
              </a:rPr>
              <a:t>Для реализации проекта используется разработка российской фирмы «</a:t>
            </a:r>
            <a:r>
              <a:rPr lang="ru-RU" sz="1600" dirty="0" err="1">
                <a:solidFill>
                  <a:srgbClr val="000000"/>
                </a:solidFill>
                <a:effectLst/>
              </a:rPr>
              <a:t>Orient</a:t>
            </a:r>
            <a:r>
              <a:rPr lang="ru-RU" sz="1600" dirty="0">
                <a:solidFill>
                  <a:srgbClr val="000000"/>
                </a:solidFill>
                <a:effectLst/>
              </a:rPr>
              <a:t> Systems». Идея разработки заключается в получении данных о движении техники. Чтобы его реализовать необходимо наличие источника дифференциальных коррекций (поправок). </a:t>
            </a:r>
            <a:r>
              <a:rPr lang="ru-RU" sz="16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Для передачи </a:t>
            </a:r>
            <a:r>
              <a:rPr lang="ru-RU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поправок следует использовать отдельное (базовое) приемное устройство. Это устройство устанавливается на точке, координаты которой уже известны. </a:t>
            </a:r>
            <a:r>
              <a:rPr lang="ru-RU" sz="1600" dirty="0">
                <a:solidFill>
                  <a:srgbClr val="000000"/>
                </a:solidFill>
                <a:effectLst/>
              </a:rPr>
              <a:t>Приемники должны быть оборудованы GSM/GPRS-модемами и SIM-картами с возможностью выхода в сеть Интернет. </a:t>
            </a:r>
            <a:r>
              <a:rPr lang="ru-RU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Один модуль способен осуществлять передачу информации с поправками на несколько Роверов на расстоянии 50-70 км. Преимуществом этого метода является не высокая цена на оборудование, но необходима сеть сотовой связи.</a:t>
            </a:r>
            <a:endParaRPr lang="ru-RU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effectLst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7862" y="1281505"/>
            <a:ext cx="4519448" cy="5393145"/>
          </a:xfrm>
          <a:prstGeom prst="roundRect">
            <a:avLst>
              <a:gd name="adj" fmla="val 2129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600" dirty="0"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1738" y="231227"/>
            <a:ext cx="9417269" cy="50270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Навигационная система контроля движения беспилотного</a:t>
            </a:r>
          </a:p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 аппарата</a:t>
            </a:r>
            <a:endParaRPr lang="ru-RU" sz="2000" b="1" dirty="0">
              <a:solidFill>
                <a:srgbClr val="0070C0"/>
              </a:solidFill>
              <a:effectLst/>
              <a:latin typeface="Lato Black"/>
            </a:endParaRPr>
          </a:p>
        </p:txBody>
      </p:sp>
      <p:pic>
        <p:nvPicPr>
          <p:cNvPr id="1026" name="Picture 2" descr="Внешний вид конструкции для передающей части проекта">
            <a:extLst>
              <a:ext uri="{FF2B5EF4-FFF2-40B4-BE49-F238E27FC236}">
                <a16:creationId xmlns:a16="http://schemas.microsoft.com/office/drawing/2014/main" id="{427B0A70-FA50-45C4-B2DB-A998C70E7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98" y="4204948"/>
            <a:ext cx="3997703" cy="230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D70EAD9-E4E1-4E03-8259-1CBFCF2D7265}"/>
              </a:ext>
            </a:extLst>
          </p:cNvPr>
          <p:cNvSpPr txBox="1"/>
          <p:nvPr/>
        </p:nvSpPr>
        <p:spPr>
          <a:xfrm>
            <a:off x="241738" y="1342843"/>
            <a:ext cx="466133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0000"/>
                </a:solidFill>
                <a:effectLst/>
              </a:rPr>
              <a:t>Навигационной системы для позиционирования комплекса беспилотных аппаратов наземного и воздушного базирования. В состав навигационной системы входит ведущая станция, которая получает навигационные сигналы и метки времени от системы ГЛОНАСС. Ведомые станции корректируют рассчитанные положения относительно ведущего аппарата, а также выполняют дополнительные корректировки путем обмена рассчитанными координатами друг с другом и ведущей станцией.</a:t>
            </a:r>
            <a:endParaRPr lang="ru-RU" sz="1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801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2313" y="764975"/>
            <a:ext cx="1693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Рынок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91510" y="1195851"/>
            <a:ext cx="9144000" cy="0"/>
          </a:xfrm>
          <a:prstGeom prst="line">
            <a:avLst/>
          </a:prstGeom>
          <a:ln>
            <a:solidFill>
              <a:srgbClr val="457D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41738" y="231227"/>
            <a:ext cx="9417269" cy="50270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Навигационная система контроля движения беспилотного</a:t>
            </a:r>
          </a:p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 аппарата</a:t>
            </a:r>
            <a:endParaRPr lang="ru-RU" sz="2000" b="1" dirty="0">
              <a:solidFill>
                <a:srgbClr val="0070C0"/>
              </a:solidFill>
              <a:effectLst/>
              <a:latin typeface="Lato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38795" y="1340371"/>
            <a:ext cx="70685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Потребители: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/>
              <a:t>Компании, производящие </a:t>
            </a:r>
            <a:r>
              <a:rPr lang="ru-RU" sz="2000" dirty="0" err="1"/>
              <a:t>агродроны</a:t>
            </a:r>
            <a:endParaRPr lang="ru-RU" sz="2000" dirty="0"/>
          </a:p>
          <a:p>
            <a:pPr>
              <a:buFont typeface="Arial" pitchFamily="34" charset="0"/>
              <a:buChar char="•"/>
            </a:pPr>
            <a:r>
              <a:rPr lang="ru-RU" sz="2000" dirty="0"/>
              <a:t>Компании производители беспилотной сельскохозяйственной техники (комбайны, и пр.)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/>
              <a:t>Дилеры этих компаний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98782" y="3600666"/>
            <a:ext cx="693093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Рыночные возможности опираются на три составляющие: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/>
              <a:t>Наличие потенциальных потребителей (развитие новых</a:t>
            </a:r>
          </a:p>
          <a:p>
            <a:r>
              <a:rPr lang="ru-RU" sz="2000" dirty="0"/>
              <a:t>технологий навигационных систем и беспилотных аппаратов)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/>
              <a:t>Перспектива увеличения пользователей в будущем </a:t>
            </a:r>
          </a:p>
          <a:p>
            <a:r>
              <a:rPr lang="ru-RU" sz="2000" dirty="0"/>
              <a:t>(выход на региональный и федеральный уровни)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/>
              <a:t>Привлечение активных потребителей</a:t>
            </a:r>
          </a:p>
        </p:txBody>
      </p:sp>
      <p:pic>
        <p:nvPicPr>
          <p:cNvPr id="11" name="Picture 239" descr="C:\Users\pankratov.in\YandexDisk\!NTI\DOCS\ProjectPresentation\icons\PNG\256\39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44" y="1440697"/>
            <a:ext cx="1147726" cy="1147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13" descr="C:\Users\pankratov.in\YandexDisk\!NTI\DOCS\ProjectPresentation\icons\PNG\256\36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64" y="3732135"/>
            <a:ext cx="999675" cy="99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973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8230" y="838547"/>
            <a:ext cx="1566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Lato"/>
              </a:rPr>
              <a:t>Конкуренты</a:t>
            </a:r>
            <a:endParaRPr lang="ru-RU" sz="1286" b="1" dirty="0">
              <a:latin typeface="Lato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70490" y="1216873"/>
            <a:ext cx="9144000" cy="0"/>
          </a:xfrm>
          <a:prstGeom prst="line">
            <a:avLst/>
          </a:prstGeom>
          <a:ln>
            <a:solidFill>
              <a:srgbClr val="457D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41738" y="231227"/>
            <a:ext cx="9417269" cy="50270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Навигационная система контроля движения беспилотного</a:t>
            </a:r>
          </a:p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 аппарата</a:t>
            </a:r>
            <a:endParaRPr lang="ru-RU" sz="2000" b="1" dirty="0">
              <a:solidFill>
                <a:srgbClr val="0070C0"/>
              </a:solidFill>
              <a:effectLst/>
              <a:latin typeface="Lato Black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4B3A2EE4-5855-9F4A-DE32-65B418ABE8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0615279"/>
              </p:ext>
            </p:extLst>
          </p:nvPr>
        </p:nvGraphicFramePr>
        <p:xfrm>
          <a:off x="1091930" y="1593934"/>
          <a:ext cx="7770716" cy="4868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9553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251" y="733445"/>
            <a:ext cx="1948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Lato"/>
              </a:rPr>
              <a:t>Бизнес-модель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738" y="231227"/>
            <a:ext cx="9417269" cy="50270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Навигационная система контроля движения беспилотного</a:t>
            </a:r>
          </a:p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 аппарата</a:t>
            </a:r>
            <a:endParaRPr lang="ru-RU" sz="2000" b="1" dirty="0">
              <a:solidFill>
                <a:srgbClr val="0070C0"/>
              </a:solidFill>
              <a:effectLst/>
              <a:latin typeface="Lato Black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370155"/>
              </p:ext>
            </p:extLst>
          </p:nvPr>
        </p:nvGraphicFramePr>
        <p:xfrm>
          <a:off x="346839" y="1169377"/>
          <a:ext cx="9363605" cy="5481626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429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9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24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40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21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14660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/>
                        <a:t>   Ключевые поставщики: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Efficient energy system (</a:t>
                      </a:r>
                      <a:r>
                        <a:rPr lang="en-US" sz="1400" dirty="0" err="1"/>
                        <a:t>Efesys</a:t>
                      </a:r>
                      <a:r>
                        <a:rPr lang="en-US" sz="1400" dirty="0"/>
                        <a:t>);</a:t>
                      </a:r>
                      <a:endParaRPr lang="ru-RU" sz="1400" dirty="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/>
                        <a:t>ООО"Альбатрос";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/>
                        <a:t>КБ Горбунова А.А.;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/>
                        <a:t>JTILEP JT 40;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/>
                        <a:t>Агродинамика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621" marR="5621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Ключевая деятельность: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/>
                        <a:t>Продажа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/>
                        <a:t>навигационной системы контроля движения беспилотного аппарата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621" marR="5621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/>
                        <a:t>Ценностное предложение: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400" dirty="0"/>
                        <a:t>Гарантированное высокое качество изготовления;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400" dirty="0"/>
                        <a:t>Надежность</a:t>
                      </a:r>
                      <a:r>
                        <a:rPr lang="ru-RU" sz="1400" baseline="0" dirty="0"/>
                        <a:t> ПО;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400" baseline="0" dirty="0"/>
                        <a:t>Устойчивость заявленных параметров;</a:t>
                      </a:r>
                      <a:endParaRPr lang="ru-RU" sz="1400" dirty="0"/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400" dirty="0"/>
                        <a:t>Доступная стоимость</a:t>
                      </a:r>
                      <a:r>
                        <a:rPr lang="ru-RU" sz="1400" baseline="0" dirty="0"/>
                        <a:t>;</a:t>
                      </a:r>
                      <a:endParaRPr lang="ru-RU" sz="1400" dirty="0"/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400" dirty="0"/>
                        <a:t>Изготовление продукта под требования заказчика</a:t>
                      </a:r>
                      <a:r>
                        <a:rPr lang="ru-RU" sz="1400" baseline="0" dirty="0"/>
                        <a:t>;</a:t>
                      </a:r>
                      <a:endParaRPr lang="ru-RU" sz="1400" dirty="0"/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400" dirty="0"/>
                        <a:t>Минимальные массогабаритные параметры</a:t>
                      </a:r>
                      <a:r>
                        <a:rPr lang="ru-RU" sz="1400" baseline="0" dirty="0"/>
                        <a:t>;</a:t>
                      </a:r>
                      <a:endParaRPr lang="ru-RU" sz="1400" dirty="0"/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400" dirty="0"/>
                        <a:t>Минимальная стоимость обслуживания</a:t>
                      </a:r>
                      <a:r>
                        <a:rPr lang="ru-RU" sz="1400" baseline="0" dirty="0"/>
                        <a:t>;</a:t>
                      </a:r>
                      <a:endParaRPr lang="ru-RU" sz="1400" dirty="0"/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400" dirty="0"/>
                        <a:t>Отсутствие необходимости установки вышек связи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621" marR="5621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Взаимоотношения с клиентами</a:t>
                      </a:r>
                      <a:r>
                        <a:rPr lang="ru-RU" sz="1400" dirty="0"/>
                        <a:t>: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400" dirty="0"/>
                        <a:t>Послепродажное обслуживание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400" dirty="0"/>
                        <a:t>Персональный подход под требования заказчика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621" marR="5621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/>
                        <a:t>   </a:t>
                      </a:r>
                      <a:r>
                        <a:rPr lang="ru-RU" sz="1400" b="1" dirty="0"/>
                        <a:t>Потребительские сегменты:</a:t>
                      </a:r>
                    </a:p>
                    <a:p>
                      <a:pPr lvl="0">
                        <a:buFont typeface="Arial" pitchFamily="34" charset="0"/>
                        <a:buNone/>
                      </a:pPr>
                      <a:r>
                        <a:rPr lang="ru-RU" sz="1400" dirty="0"/>
                        <a:t>Компании, производящие </a:t>
                      </a:r>
                      <a:r>
                        <a:rPr lang="ru-RU" sz="1400" dirty="0" err="1"/>
                        <a:t>агродроны</a:t>
                      </a:r>
                      <a:endParaRPr lang="ru-RU" sz="1400" dirty="0"/>
                    </a:p>
                    <a:p>
                      <a:pPr lvl="0">
                        <a:buFont typeface="Arial" pitchFamily="34" charset="0"/>
                        <a:buNone/>
                      </a:pPr>
                      <a:endParaRPr lang="ru-RU" sz="1400" dirty="0"/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400" dirty="0"/>
                        <a:t>Компании производители беспилотной сельхоз техники (комбайны, и пр.)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ru-RU" sz="1400" dirty="0"/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400" dirty="0"/>
                        <a:t>Дилеры этих компаний</a:t>
                      </a:r>
                    </a:p>
                    <a:p>
                      <a:pPr marL="0" indent="0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 marL="5621" marR="5621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7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Ключевые ресурсы</a:t>
                      </a:r>
                      <a:r>
                        <a:rPr lang="ru-RU" sz="1400" dirty="0"/>
                        <a:t>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/>
                        <a:t>Команда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/>
                        <a:t>Географическое расположение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/>
                        <a:t>Материальные ресурсы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/>
                        <a:t>Интеллектуальные ресурсы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/>
                        <a:t>Финансовая поддержка 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621" marR="5621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49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Каналы сбыта: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/>
                        <a:t>   Активные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/>
                        <a:t>   Прямые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/>
                        <a:t>   Личные продажи    </a:t>
                      </a:r>
                      <a:r>
                        <a:rPr lang="ru-RU" sz="1400" baseline="0" dirty="0"/>
                        <a:t>   </a:t>
                      </a:r>
                      <a:r>
                        <a:rPr lang="ru-RU" sz="1400" dirty="0"/>
                        <a:t>типа В2В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621" marR="5621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5339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/>
                        <a:t>   </a:t>
                      </a:r>
                      <a:r>
                        <a:rPr lang="ru-RU" sz="1400" b="1" dirty="0"/>
                        <a:t>Структура издержек: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Font typeface="Arial"/>
                        <a:buNone/>
                        <a:tabLst>
                          <a:tab pos="457200" algn="l"/>
                        </a:tabLst>
                      </a:pPr>
                      <a:r>
                        <a:rPr lang="ru-RU" sz="1400" dirty="0"/>
                        <a:t>Комплектующие,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Font typeface="Arial"/>
                        <a:buNone/>
                        <a:tabLst>
                          <a:tab pos="457200" algn="l"/>
                        </a:tabLst>
                      </a:pPr>
                      <a:r>
                        <a:rPr lang="ru-RU" sz="1400" dirty="0"/>
                        <a:t>Аренда помещения;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Font typeface="Arial"/>
                        <a:buNone/>
                        <a:tabLst>
                          <a:tab pos="457200" algn="l"/>
                        </a:tabLst>
                      </a:pPr>
                      <a:r>
                        <a:rPr lang="ru-RU" sz="1400" dirty="0"/>
                        <a:t>Электроэнергия;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Font typeface="Arial"/>
                        <a:buNone/>
                        <a:tabLst>
                          <a:tab pos="457200" algn="l"/>
                        </a:tabLst>
                      </a:pPr>
                      <a:r>
                        <a:rPr lang="ru-RU" sz="1400" dirty="0"/>
                        <a:t>Оплата труда;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Font typeface="Arial"/>
                        <a:buNone/>
                        <a:tabLst>
                          <a:tab pos="457200" algn="l"/>
                        </a:tabLst>
                      </a:pPr>
                      <a:r>
                        <a:rPr lang="ru-RU" sz="1400" dirty="0"/>
                        <a:t>Прочие расходы 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621" marR="5621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/>
                        <a:t>   </a:t>
                      </a:r>
                      <a:r>
                        <a:rPr lang="ru-RU" sz="1400" b="1" dirty="0"/>
                        <a:t>Потоки доходов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/>
                        <a:t>   Доход от прямых продаж: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400" dirty="0"/>
                        <a:t>Доход от сделок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621" marR="5621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325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1221" y="834278"/>
            <a:ext cx="21980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Lato"/>
              </a:rPr>
              <a:t>SWOT – </a:t>
            </a:r>
            <a:r>
              <a:rPr lang="ru-RU" sz="2000" b="1" dirty="0">
                <a:latin typeface="Lato"/>
              </a:rPr>
              <a:t>анализ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738" y="231227"/>
            <a:ext cx="9417269" cy="50270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Навигационная система контроля движения беспилотного</a:t>
            </a:r>
          </a:p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 аппарата</a:t>
            </a:r>
            <a:endParaRPr lang="ru-RU" sz="2000" b="1" dirty="0">
              <a:solidFill>
                <a:srgbClr val="0070C0"/>
              </a:solidFill>
              <a:effectLst/>
              <a:latin typeface="Lato Black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70489" y="1279935"/>
            <a:ext cx="9144000" cy="0"/>
          </a:xfrm>
          <a:prstGeom prst="line">
            <a:avLst/>
          </a:prstGeom>
          <a:ln>
            <a:solidFill>
              <a:srgbClr val="457D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Объект 3">
            <a:extLst>
              <a:ext uri="{FF2B5EF4-FFF2-40B4-BE49-F238E27FC236}">
                <a16:creationId xmlns:a16="http://schemas.microsoft.com/office/drawing/2014/main" id="{75E3B71F-0ECF-4289-03E3-21361010D1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9674019"/>
              </p:ext>
            </p:extLst>
          </p:nvPr>
        </p:nvGraphicFramePr>
        <p:xfrm>
          <a:off x="864881" y="1379070"/>
          <a:ext cx="8358350" cy="4922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179175">
                  <a:extLst>
                    <a:ext uri="{9D8B030D-6E8A-4147-A177-3AD203B41FA5}">
                      <a16:colId xmlns:a16="http://schemas.microsoft.com/office/drawing/2014/main" val="3405136828"/>
                    </a:ext>
                  </a:extLst>
                </a:gridCol>
                <a:gridCol w="4179175">
                  <a:extLst>
                    <a:ext uri="{9D8B030D-6E8A-4147-A177-3AD203B41FA5}">
                      <a16:colId xmlns:a16="http://schemas.microsoft.com/office/drawing/2014/main" val="1478544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Сильные стороны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Слабые стороны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358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Возможности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Угрозы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393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dirty="0"/>
                        <a:t>Уход с рынка зарубежных</a:t>
                      </a:r>
                      <a:r>
                        <a:rPr lang="ru-RU" baseline="0" dirty="0"/>
                        <a:t> производителей</a:t>
                      </a:r>
                      <a:endParaRPr lang="ru-RU" dirty="0"/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dirty="0"/>
                        <a:t>Появление большого количества клиентов в связи с развитием беспилотных техники</a:t>
                      </a:r>
                      <a:r>
                        <a:rPr lang="ru-RU" baseline="0" dirty="0"/>
                        <a:t> и географического положения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dirty="0"/>
                        <a:t>Увеличение количества конкурентов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dirty="0"/>
                        <a:t>Лояльность потребителей к другим компаниям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dirty="0"/>
                        <a:t>Сложности</a:t>
                      </a:r>
                      <a:r>
                        <a:rPr lang="ru-RU" baseline="0" dirty="0"/>
                        <a:t> с поставками </a:t>
                      </a:r>
                      <a:r>
                        <a:rPr lang="ru-RU" dirty="0"/>
                        <a:t>комплектующих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5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Преимущества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Недостатки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910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sz="1700" dirty="0"/>
                        <a:t>Инновационность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sz="1700" dirty="0"/>
                        <a:t>Высокое качество 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sz="1700" dirty="0"/>
                        <a:t>Доступная цена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sz="1700" kern="1200" dirty="0">
                          <a:effectLst/>
                        </a:rPr>
                        <a:t>Отсутствие необходимости установки вышек связи</a:t>
                      </a:r>
                      <a:endParaRPr lang="ru-RU" sz="1700" dirty="0"/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sz="1700" dirty="0"/>
                        <a:t>Послепродажное обслуживание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sz="1700" dirty="0"/>
                        <a:t>Увеличение производительности техники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dirty="0"/>
                        <a:t>Ограничение</a:t>
                      </a:r>
                      <a:r>
                        <a:rPr lang="ru-RU" baseline="0" dirty="0"/>
                        <a:t> на использование беспилотной техники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ru-RU" baseline="0" dirty="0"/>
                        <a:t>Необходимость настойки под конкретный беспилотный аппарат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4745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0271" y="807016"/>
            <a:ext cx="3031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Lato"/>
              </a:rPr>
              <a:t>Финансовые показатели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59978" y="1174831"/>
            <a:ext cx="9144000" cy="0"/>
          </a:xfrm>
          <a:prstGeom prst="line">
            <a:avLst/>
          </a:prstGeom>
          <a:ln>
            <a:solidFill>
              <a:srgbClr val="457D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41738" y="231227"/>
            <a:ext cx="9417269" cy="50270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Навигационная система контроля движения беспилотного</a:t>
            </a:r>
          </a:p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 аппарата</a:t>
            </a:r>
            <a:endParaRPr lang="ru-RU" sz="2000" b="1" dirty="0">
              <a:solidFill>
                <a:srgbClr val="0070C0"/>
              </a:solidFill>
              <a:effectLst/>
              <a:latin typeface="Lato Black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123996"/>
              </p:ext>
            </p:extLst>
          </p:nvPr>
        </p:nvGraphicFramePr>
        <p:xfrm>
          <a:off x="1030012" y="4828506"/>
          <a:ext cx="7840720" cy="1678974"/>
        </p:xfrm>
        <a:graphic>
          <a:graphicData uri="http://schemas.openxmlformats.org/drawingml/2006/table">
            <a:tbl>
              <a:tblPr firstCol="1" bandRow="1">
                <a:tableStyleId>{5DA37D80-6434-44D0-A028-1B22A696006F}</a:tableStyleId>
              </a:tblPr>
              <a:tblGrid>
                <a:gridCol w="5002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7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231">
                <a:tc>
                  <a:txBody>
                    <a:bodyPr/>
                    <a:lstStyle/>
                    <a:p>
                      <a:r>
                        <a:rPr lang="ru-RU" sz="1600" dirty="0"/>
                        <a:t>Планируемая</a:t>
                      </a:r>
                      <a:r>
                        <a:rPr lang="ru-RU" sz="1600" baseline="0" dirty="0"/>
                        <a:t> себестоимость прибора, руб.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Lato"/>
                        </a:rPr>
                        <a:t>21 073,00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155">
                <a:tc>
                  <a:txBody>
                    <a:bodyPr/>
                    <a:lstStyle/>
                    <a:p>
                      <a:r>
                        <a:rPr lang="ru-RU" sz="1600" dirty="0"/>
                        <a:t>Планируемая</a:t>
                      </a:r>
                      <a:r>
                        <a:rPr lang="ru-RU" sz="1600" baseline="0" dirty="0"/>
                        <a:t> цена прибора, руб.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Lato"/>
                        </a:rPr>
                        <a:t>25 287,60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7183">
                <a:tc>
                  <a:txBody>
                    <a:bodyPr/>
                    <a:lstStyle/>
                    <a:p>
                      <a:r>
                        <a:rPr lang="ru-RU" sz="1600" dirty="0"/>
                        <a:t>Планируемый</a:t>
                      </a:r>
                      <a:r>
                        <a:rPr lang="ru-RU" sz="1600" baseline="0" dirty="0"/>
                        <a:t> объем продаж (на месяц), </a:t>
                      </a:r>
                      <a:r>
                        <a:rPr lang="ru-RU" sz="1600" baseline="0" dirty="0" err="1"/>
                        <a:t>шт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Lato"/>
                        </a:rPr>
                        <a:t>от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Lato"/>
                        </a:rPr>
                        <a:t> 30 до 40</a:t>
                      </a:r>
                      <a:endParaRPr lang="ru-RU" sz="1600" dirty="0">
                        <a:solidFill>
                          <a:schemeClr val="tx1"/>
                        </a:solidFill>
                        <a:latin typeface="Lato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155">
                <a:tc>
                  <a:txBody>
                    <a:bodyPr/>
                    <a:lstStyle/>
                    <a:p>
                      <a:pPr marL="0" marR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Прогнозируемый </a:t>
                      </a:r>
                      <a:r>
                        <a:rPr lang="en-US" sz="1600" dirty="0"/>
                        <a:t>ROI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Lato"/>
                        </a:rPr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2194661225"/>
              </p:ext>
            </p:extLst>
          </p:nvPr>
        </p:nvGraphicFramePr>
        <p:xfrm>
          <a:off x="1819166" y="1427362"/>
          <a:ext cx="6252172" cy="3171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932789" y="4201421"/>
            <a:ext cx="505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val="1129249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738" y="231227"/>
            <a:ext cx="9417269" cy="50270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Навигационная система контроля движения беспилотного</a:t>
            </a:r>
          </a:p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 аппарата</a:t>
            </a:r>
            <a:endParaRPr lang="ru-RU" sz="2000" b="1" dirty="0">
              <a:solidFill>
                <a:srgbClr val="0070C0"/>
              </a:solidFill>
              <a:effectLst/>
              <a:latin typeface="Lato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5170" y="859568"/>
            <a:ext cx="461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Lato"/>
              </a:rPr>
              <a:t>Затраты на производство 1 комплекта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81000" y="1216872"/>
            <a:ext cx="9144000" cy="0"/>
          </a:xfrm>
          <a:prstGeom prst="line">
            <a:avLst/>
          </a:prstGeom>
          <a:ln>
            <a:solidFill>
              <a:srgbClr val="457D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183575"/>
              </p:ext>
            </p:extLst>
          </p:nvPr>
        </p:nvGraphicFramePr>
        <p:xfrm>
          <a:off x="1103434" y="1574177"/>
          <a:ext cx="7592159" cy="3567599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6335291">
                  <a:extLst>
                    <a:ext uri="{9D8B030D-6E8A-4147-A177-3AD203B41FA5}">
                      <a16:colId xmlns:a16="http://schemas.microsoft.com/office/drawing/2014/main" val="968134058"/>
                    </a:ext>
                  </a:extLst>
                </a:gridCol>
                <a:gridCol w="1256868">
                  <a:extLst>
                    <a:ext uri="{9D8B030D-6E8A-4147-A177-3AD203B41FA5}">
                      <a16:colId xmlns:a16="http://schemas.microsoft.com/office/drawing/2014/main" val="4062976566"/>
                    </a:ext>
                  </a:extLst>
                </a:gridCol>
              </a:tblGrid>
              <a:tr h="50965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ФОТ в расчете на один комплект, 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5 013,00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00325836"/>
                  </a:ext>
                </a:extLst>
              </a:tr>
              <a:tr h="50965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Затраты на комплектующие на 1 комплект, руб.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13 430,00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92305532"/>
                  </a:ext>
                </a:extLst>
              </a:tr>
              <a:tr h="50965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Прочие затраты на 1 комплект, руб.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2 630,00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40581503"/>
                  </a:ext>
                </a:extLst>
              </a:tr>
              <a:tr h="50965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36783761"/>
                  </a:ext>
                </a:extLst>
              </a:tr>
              <a:tr h="50965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Плановая себестоимость единицы (без налогов), руб.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21 073,00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65219889"/>
                  </a:ext>
                </a:extLst>
              </a:tr>
              <a:tr h="50965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Наценка, %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20,00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6368539"/>
                  </a:ext>
                </a:extLst>
              </a:tr>
              <a:tr h="50965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Цена 1 комплекта, руб.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25 287,60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57213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4845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738" y="231227"/>
            <a:ext cx="9417269" cy="50270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Навигационная система контроля движения беспилотного</a:t>
            </a:r>
          </a:p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 аппарата</a:t>
            </a:r>
            <a:endParaRPr lang="ru-RU" sz="2000" b="1" dirty="0">
              <a:solidFill>
                <a:srgbClr val="0070C0"/>
              </a:solidFill>
              <a:effectLst/>
              <a:latin typeface="Lato Bla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790734"/>
            <a:ext cx="4317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Lato"/>
              </a:rPr>
              <a:t>Календарный план </a:t>
            </a:r>
            <a:r>
              <a:rPr lang="ru-RU" b="1" dirty="0" err="1">
                <a:latin typeface="Lato"/>
              </a:rPr>
              <a:t>стартап</a:t>
            </a:r>
            <a:r>
              <a:rPr lang="ru-RU" b="1" dirty="0">
                <a:latin typeface="Lato"/>
              </a:rPr>
              <a:t>-проекта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81000" y="1216872"/>
            <a:ext cx="9144000" cy="0"/>
          </a:xfrm>
          <a:prstGeom prst="line">
            <a:avLst/>
          </a:prstGeom>
          <a:ln>
            <a:solidFill>
              <a:srgbClr val="457D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572034"/>
              </p:ext>
            </p:extLst>
          </p:nvPr>
        </p:nvGraphicFramePr>
        <p:xfrm>
          <a:off x="501391" y="1836440"/>
          <a:ext cx="8897961" cy="4321358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5430715">
                  <a:extLst>
                    <a:ext uri="{9D8B030D-6E8A-4147-A177-3AD203B41FA5}">
                      <a16:colId xmlns:a16="http://schemas.microsoft.com/office/drawing/2014/main" val="4148427252"/>
                    </a:ext>
                  </a:extLst>
                </a:gridCol>
                <a:gridCol w="1749670">
                  <a:extLst>
                    <a:ext uri="{9D8B030D-6E8A-4147-A177-3AD203B41FA5}">
                      <a16:colId xmlns:a16="http://schemas.microsoft.com/office/drawing/2014/main" val="3298753411"/>
                    </a:ext>
                  </a:extLst>
                </a:gridCol>
                <a:gridCol w="1717576">
                  <a:extLst>
                    <a:ext uri="{9D8B030D-6E8A-4147-A177-3AD203B41FA5}">
                      <a16:colId xmlns:a16="http://schemas.microsoft.com/office/drawing/2014/main" val="3610695054"/>
                    </a:ext>
                  </a:extLst>
                </a:gridCol>
              </a:tblGrid>
              <a:tr h="52169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effectLst/>
                        </a:rPr>
                        <a:t>Название этапа календарного плана</a:t>
                      </a:r>
                    </a:p>
                  </a:txBody>
                  <a:tcPr marL="68390" marR="6839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kern="1200" dirty="0">
                          <a:effectLst/>
                        </a:rPr>
                        <a:t>Длительность этапа, мес.</a:t>
                      </a:r>
                      <a:endParaRPr lang="ru-RU" sz="1600" b="1" i="1" dirty="0">
                        <a:effectLst/>
                      </a:endParaRPr>
                    </a:p>
                  </a:txBody>
                  <a:tcPr marL="68390" marR="6839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kern="1200" dirty="0">
                          <a:effectLst/>
                        </a:rPr>
                        <a:t>Стоимость, руб.</a:t>
                      </a:r>
                      <a:endParaRPr lang="ru-RU" sz="1600" b="1" i="1" dirty="0">
                        <a:effectLst/>
                      </a:endParaRPr>
                    </a:p>
                  </a:txBody>
                  <a:tcPr marL="68390" marR="68390" marT="0" marB="0" anchor="ctr"/>
                </a:tc>
                <a:extLst>
                  <a:ext uri="{0D108BD9-81ED-4DB2-BD59-A6C34878D82A}">
                    <a16:rowId xmlns:a16="http://schemas.microsoft.com/office/drawing/2014/main" val="1594741307"/>
                  </a:ext>
                </a:extLst>
              </a:tr>
              <a:tr h="6024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Маркетинговый анализ рынка(оплата труда сотрудников с отчислениями, прочие расходы)</a:t>
                      </a:r>
                    </a:p>
                  </a:txBody>
                  <a:tcPr marL="68390" marR="6839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0,5</a:t>
                      </a:r>
                    </a:p>
                  </a:txBody>
                  <a:tcPr marL="68390" marR="6839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</a:rPr>
                        <a:t>40 000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</a:txBody>
                  <a:tcPr marL="68390" marR="68390" marT="0" marB="0" anchor="ctr"/>
                </a:tc>
                <a:extLst>
                  <a:ext uri="{0D108BD9-81ED-4DB2-BD59-A6C34878D82A}">
                    <a16:rowId xmlns:a16="http://schemas.microsoft.com/office/drawing/2014/main" val="2203514587"/>
                  </a:ext>
                </a:extLst>
              </a:tr>
              <a:tr h="398092"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</a:rPr>
                        <a:t>Разработка опытного образца (коммунальные платежи и аренда; услуги программиста; зарплата сотрудников с </a:t>
                      </a:r>
                      <a:r>
                        <a:rPr lang="ru-RU" sz="1600">
                          <a:effectLst/>
                        </a:rPr>
                        <a:t>отчислениями)</a:t>
                      </a:r>
                      <a:endParaRPr lang="ru-RU" sz="1600" dirty="0">
                        <a:effectLst/>
                      </a:endParaRPr>
                    </a:p>
                  </a:txBody>
                  <a:tcPr marL="68390" marR="6839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8,5</a:t>
                      </a:r>
                    </a:p>
                  </a:txBody>
                  <a:tcPr marL="68390" marR="6839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1 040 580</a:t>
                      </a:r>
                    </a:p>
                  </a:txBody>
                  <a:tcPr marL="68390" marR="68390" marT="0" marB="0" anchor="ctr"/>
                </a:tc>
                <a:extLst>
                  <a:ext uri="{0D108BD9-81ED-4DB2-BD59-A6C34878D82A}">
                    <a16:rowId xmlns:a16="http://schemas.microsoft.com/office/drawing/2014/main" val="2369954316"/>
                  </a:ext>
                </a:extLst>
              </a:tr>
              <a:tr h="572702"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</a:rPr>
                        <a:t>Проведение тестирования разработки</a:t>
                      </a:r>
                    </a:p>
                  </a:txBody>
                  <a:tcPr marL="68390" marR="6839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0,5</a:t>
                      </a:r>
                    </a:p>
                  </a:txBody>
                  <a:tcPr marL="68390" marR="6839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</a:txBody>
                  <a:tcPr marL="68390" marR="68390" marT="0" marB="0" anchor="ctr"/>
                </a:tc>
                <a:extLst>
                  <a:ext uri="{0D108BD9-81ED-4DB2-BD59-A6C34878D82A}">
                    <a16:rowId xmlns:a16="http://schemas.microsoft.com/office/drawing/2014/main" val="2957777077"/>
                  </a:ext>
                </a:extLst>
              </a:tr>
              <a:tr h="714002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Разработка первой мелкой партии (коммунальные платежи и аренда; расходы на комплектующие; расходы на организацию рабочего места;  зарплата сотрудников с отчислениями)</a:t>
                      </a:r>
                    </a:p>
                  </a:txBody>
                  <a:tcPr marL="68390" marR="6839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</a:p>
                  </a:txBody>
                  <a:tcPr marL="68390" marR="6839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222 530</a:t>
                      </a:r>
                    </a:p>
                  </a:txBody>
                  <a:tcPr marL="68390" marR="68390" marT="0" marB="0" anchor="ctr"/>
                </a:tc>
                <a:extLst>
                  <a:ext uri="{0D108BD9-81ED-4DB2-BD59-A6C34878D82A}">
                    <a16:rowId xmlns:a16="http://schemas.microsoft.com/office/drawing/2014/main" val="2807010095"/>
                  </a:ext>
                </a:extLst>
              </a:tr>
              <a:tr h="91764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Итого (на разработку)</a:t>
                      </a:r>
                    </a:p>
                  </a:txBody>
                  <a:tcPr marL="68390" marR="6839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</a:txBody>
                  <a:tcPr marL="68390" marR="6839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kern="1200" dirty="0">
                          <a:effectLst/>
                        </a:rPr>
                        <a:t>1 303 110</a:t>
                      </a:r>
                      <a:endParaRPr lang="ru-RU" sz="1600" b="1" i="1" dirty="0">
                        <a:effectLst/>
                      </a:endParaRPr>
                    </a:p>
                  </a:txBody>
                  <a:tcPr marL="68390" marR="68390" marT="0" marB="0" anchor="ctr"/>
                </a:tc>
                <a:extLst>
                  <a:ext uri="{0D108BD9-81ED-4DB2-BD59-A6C34878D82A}">
                    <a16:rowId xmlns:a16="http://schemas.microsoft.com/office/drawing/2014/main" val="3458465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2779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738" y="231227"/>
            <a:ext cx="9417269" cy="50270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Навигационная система контроля движения беспилотного</a:t>
            </a:r>
          </a:p>
          <a:p>
            <a:pPr>
              <a:lnSpc>
                <a:spcPts val="1175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effectLst/>
                <a:latin typeface="Lato Black"/>
              </a:rPr>
              <a:t> аппарата</a:t>
            </a:r>
            <a:endParaRPr lang="ru-RU" sz="2000" b="1" dirty="0">
              <a:solidFill>
                <a:srgbClr val="0070C0"/>
              </a:solidFill>
              <a:effectLst/>
              <a:latin typeface="Lato Bla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763130"/>
            <a:ext cx="442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Lato"/>
              </a:rPr>
              <a:t>Источники финансирования проекта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81000" y="1216872"/>
            <a:ext cx="9144000" cy="0"/>
          </a:xfrm>
          <a:prstGeom prst="line">
            <a:avLst/>
          </a:prstGeom>
          <a:ln>
            <a:solidFill>
              <a:srgbClr val="457D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2365129" y="1856999"/>
            <a:ext cx="715987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000" dirty="0" err="1">
                <a:latin typeface="Lato"/>
              </a:rPr>
              <a:t>Грантовая</a:t>
            </a:r>
            <a:r>
              <a:rPr lang="ru-RU" sz="2000" dirty="0">
                <a:latin typeface="Lato"/>
              </a:rPr>
              <a:t> поддержка (Умник, конкурс от Фонда содействия инновациям «Студенческий </a:t>
            </a:r>
            <a:r>
              <a:rPr lang="ru-RU" sz="2000" dirty="0" err="1">
                <a:latin typeface="Lato"/>
              </a:rPr>
              <a:t>стартап</a:t>
            </a:r>
            <a:r>
              <a:rPr lang="ru-RU" sz="2000" dirty="0">
                <a:latin typeface="Lato"/>
              </a:rPr>
              <a:t>»)</a:t>
            </a:r>
          </a:p>
          <a:p>
            <a:pPr marL="457200" indent="-457200">
              <a:lnSpc>
                <a:spcPct val="400000"/>
              </a:lnSpc>
              <a:buFont typeface="+mj-lt"/>
              <a:buAutoNum type="arabicPeriod"/>
            </a:pPr>
            <a:r>
              <a:rPr lang="ru-RU" sz="2000" dirty="0" err="1">
                <a:latin typeface="Lato"/>
              </a:rPr>
              <a:t>Стартап</a:t>
            </a:r>
            <a:r>
              <a:rPr lang="ru-RU" sz="2000" dirty="0">
                <a:latin typeface="Lato"/>
              </a:rPr>
              <a:t>-студии</a:t>
            </a:r>
          </a:p>
          <a:p>
            <a:pPr marL="457200" indent="-457200">
              <a:lnSpc>
                <a:spcPct val="300000"/>
              </a:lnSpc>
              <a:buFont typeface="+mj-lt"/>
              <a:buAutoNum type="arabicPeriod"/>
            </a:pPr>
            <a:r>
              <a:rPr lang="ru-RU" sz="2000" dirty="0">
                <a:latin typeface="Lato"/>
              </a:rPr>
              <a:t>Бизнес-ангелы </a:t>
            </a:r>
          </a:p>
          <a:p>
            <a:pPr marL="457200" indent="-457200">
              <a:lnSpc>
                <a:spcPct val="300000"/>
              </a:lnSpc>
              <a:buFont typeface="+mj-lt"/>
              <a:buAutoNum type="arabicPeriod"/>
            </a:pPr>
            <a:r>
              <a:rPr lang="ru-RU" sz="2000">
                <a:latin typeface="Lato"/>
              </a:rPr>
              <a:t>ИНТЦ «Аэрокосмическая </a:t>
            </a:r>
            <a:r>
              <a:rPr lang="ru-RU" sz="2000" dirty="0">
                <a:latin typeface="Lato"/>
              </a:rPr>
              <a:t>инновационная долина»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48" y="1750239"/>
            <a:ext cx="1456160" cy="81909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308" y="3022980"/>
            <a:ext cx="1257300" cy="571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l="15113" t="681" r="17186"/>
          <a:stretch/>
        </p:blipFill>
        <p:spPr>
          <a:xfrm>
            <a:off x="690819" y="3819241"/>
            <a:ext cx="1512277" cy="9970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l="4940" t="18462" r="4496" b="36307"/>
          <a:stretch/>
        </p:blipFill>
        <p:spPr>
          <a:xfrm>
            <a:off x="413496" y="5020668"/>
            <a:ext cx="1868063" cy="62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498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0620" y="2526127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48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4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17316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80CA30-6DA9-45CC-B03D-6C7DFE6270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c3dea-af89-41ea-b8da-7ab11462d30a"/>
    <ds:schemaRef ds:uri="d8b453d6-be7a-4931-bedf-235701e603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15F2574-6B2D-4151-B4E6-5F2B862C21E6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d8b453d6-be7a-4931-bedf-235701e60354"/>
    <ds:schemaRef ds:uri="69cc3dea-af89-41ea-b8da-7ab11462d30a"/>
    <ds:schemaRef ds:uri="http://purl.org/dc/dcmitype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16333</TotalTime>
  <Words>1066</Words>
  <Application>Microsoft Office PowerPoint</Application>
  <PresentationFormat>Лист A4 (210x297 мм)</PresentationFormat>
  <Paragraphs>203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Lato</vt:lpstr>
      <vt:lpstr>Lato Black</vt:lpstr>
      <vt:lpstr>Symbol</vt:lpstr>
      <vt:lpstr>Times New Roman</vt:lpstr>
      <vt:lpstr>Wingdings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Максим Коноплев</cp:lastModifiedBy>
  <cp:revision>435</cp:revision>
  <cp:lastPrinted>2017-09-07T15:28:26Z</cp:lastPrinted>
  <dcterms:created xsi:type="dcterms:W3CDTF">2016-03-23T11:46:06Z</dcterms:created>
  <dcterms:modified xsi:type="dcterms:W3CDTF">2023-11-22T18:42:44Z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