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68" d="100"/>
          <a:sy n="68" d="100"/>
        </p:scale>
        <p:origin x="-1446" y="-96"/>
      </p:cViewPr>
      <p:guideLst>
        <p:guide pos="2160" orient="horz"/>
        <p:guide pos="2880"/>
      </p:guideLst>
    </p:cSldViewPr>
  </p:slideViewPr>
  <p:gridSpacing cx="73736200" cy="7373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 bwMode="auto"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 bwMode="auto">
          <a:xfrm>
            <a:off x="1432560" y="1850064"/>
            <a:ext cx="7406640" cy="1752599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  <p:sp>
        <p:nvSpPr>
          <p:cNvPr id="8" name="Овал 7"/>
          <p:cNvSpPr/>
          <p:nvPr/>
        </p:nvSpPr>
        <p:spPr bwMode="auto">
          <a:xfrm>
            <a:off x="921433" y="1413802"/>
            <a:ext cx="210312" cy="210312"/>
          </a:xfrm>
          <a:prstGeom prst="ellipse">
            <a:avLst/>
          </a:prstGeom>
          <a:gradFill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/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Овал 8"/>
          <p:cNvSpPr/>
          <p:nvPr/>
        </p:nvSpPr>
        <p:spPr bwMode="auto"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 bwMode="auto">
          <a:xfrm>
            <a:off x="2172321" y="2814656"/>
            <a:ext cx="210312" cy="210312"/>
          </a:xfrm>
          <a:prstGeom prst="ellipse">
            <a:avLst/>
          </a:prstGeom>
          <a:gradFill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/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Овал 8"/>
          <p:cNvSpPr/>
          <p:nvPr/>
        </p:nvSpPr>
        <p:spPr bwMode="auto"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435608" y="274320"/>
            <a:ext cx="749808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328278"/>
            <a:ext cx="4023360" cy="640080"/>
          </a:xfrm>
          <a:prstGeom prst="rect">
            <a:avLst/>
          </a:prstGeo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4663440" y="328278"/>
            <a:ext cx="4023360" cy="640080"/>
          </a:xfrm>
          <a:prstGeom prst="rect">
            <a:avLst/>
          </a:prstGeo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457200" y="969335"/>
            <a:ext cx="4023360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63440" y="969335"/>
            <a:ext cx="4023360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435608" y="274320"/>
            <a:ext cx="7498080" cy="1143000"/>
          </a:xfrm>
        </p:spPr>
        <p:txBody>
          <a:bodyPr anchor="ctr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16778"/>
            <a:ext cx="3810000" cy="1162050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 bwMode="auto"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57200" y="2133600"/>
            <a:ext cx="8153399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</p:spPr>
        <p:txBody>
          <a:bodyPr lIns="91440" tIns="274320" rtlCol="0" anchor="t">
            <a:normAutofit/>
          </a:bodyPr>
          <a:lstStyle/>
          <a:p>
            <a:pPr marL="0" indent="-283464" algn="l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solidFill>
                <a:schemeClr val="tx1"/>
              </a:solidFill>
              <a:latin typeface="Gill Sans MT"/>
              <a:ea typeface="Arial"/>
              <a:cs typeface="Arial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9" name="Блок-схема: процесс 8"/>
          <p:cNvSpPr/>
          <p:nvPr/>
        </p:nvSpPr>
        <p:spPr bwMode="auto"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/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Блок-схема: процесс 9"/>
          <p:cNvSpPr/>
          <p:nvPr/>
        </p:nvSpPr>
        <p:spPr bwMode="auto">
          <a:xfrm rot="2103353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/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858000" y="274639"/>
            <a:ext cx="18288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1143000" y="274640"/>
            <a:ext cx="55626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3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 bwMode="auto"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 bwMode="auto">
          <a:xfrm>
            <a:off x="168815" y="21101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 bwMode="auto"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/>
          </a:gradFill>
          <a:ln w="7350" cap="rnd" cmpd="sng" algn="ctr">
            <a:solidFill>
              <a:schemeClr val="bg2">
                <a:shade val="60000"/>
                <a:satMod val="22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 bwMode="auto"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 bwMode="auto"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 bwMode="auto"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 bwMode="auto"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buNone/>
        <a:defRPr sz="4300">
          <a:solidFill>
            <a:schemeClr val="tx2">
              <a:satMod val="130000"/>
            </a:schemeClr>
          </a:solidFill>
          <a:latin typeface="+mj-lt"/>
          <a:ea typeface="+mj-ea"/>
          <a:cs typeface="+mj-cs"/>
        </a:defRPr>
      </a:lvl1pPr>
    </p:titleStyle>
    <p:bodyStyle>
      <a:lvl1pPr marL="365760" indent="-283464" algn="l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>
        <a:lnSpc>
          <a:spcPct val="100000"/>
        </a:lnSpc>
        <a:spcBef>
          <a:spcPts val="0"/>
        </a:spcBef>
        <a:buClr>
          <a:schemeClr val="accent2"/>
        </a:buClr>
        <a:buFont typeface="Wingdings 2"/>
        <a:buChar char="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>
        <a:lnSpc>
          <a:spcPct val="100000"/>
        </a:lnSpc>
        <a:spcBef>
          <a:spcPts val="0"/>
        </a:spcBef>
        <a:buClr>
          <a:schemeClr val="accent3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>
        <a:lnSpc>
          <a:spcPct val="100000"/>
        </a:lnSpc>
        <a:spcBef>
          <a:spcPts val="0"/>
        </a:spcBef>
        <a:buClr>
          <a:schemeClr val="accent4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508759" indent="-182880" algn="l">
        <a:lnSpc>
          <a:spcPct val="100000"/>
        </a:lnSpc>
        <a:spcBef>
          <a:spcPts val="0"/>
        </a:spcBef>
        <a:buClr>
          <a:schemeClr val="accent5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>
        <a:lnSpc>
          <a:spcPct val="100000"/>
        </a:lnSpc>
        <a:spcBef>
          <a:spcPts val="0"/>
        </a:spcBef>
        <a:buClr>
          <a:schemeClr val="accent6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>
        <a:lnSpc>
          <a:spcPct val="100000"/>
        </a:lnSpc>
        <a:spcBef>
          <a:spcPts val="0"/>
        </a:spcBef>
        <a:buClr>
          <a:schemeClr val="accent6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>
        <a:lnSpc>
          <a:spcPct val="100000"/>
        </a:lnSpc>
        <a:spcBef>
          <a:spcPts val="0"/>
        </a:spcBef>
        <a:buClr>
          <a:schemeClr val="accent6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428728" y="857232"/>
            <a:ext cx="7406640" cy="414340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6600" i="1"/>
              <a:t>Акселератор ПГУ «</a:t>
            </a:r>
            <a:r>
              <a:rPr lang="ru-RU" sz="6600" i="1"/>
              <a:t>Нейробум</a:t>
            </a:r>
            <a:r>
              <a:rPr lang="ru-RU" sz="6600" i="1"/>
              <a:t>»</a:t>
            </a:r>
            <a:br>
              <a:rPr lang="ru-RU" sz="6600" i="1"/>
            </a:br>
            <a:r>
              <a:rPr lang="ru-RU" sz="6600" i="1"/>
              <a:t>                        «</a:t>
            </a:r>
            <a:r>
              <a:rPr sz="6600" b="1" i="0" u="none" spc="15">
                <a:solidFill>
                  <a:schemeClr val="tx2"/>
                </a:solidFill>
                <a:latin typeface="Liberation Sans"/>
                <a:ea typeface="Liberation Sans"/>
                <a:cs typeface="Liberation Sans"/>
              </a:rPr>
              <a:t>Abbleringo</a:t>
            </a:r>
            <a:endParaRPr lang="ru-RU" sz="6600" i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5400" i="1"/>
              <a:t>Актуальность проекта</a:t>
            </a:r>
            <a:endParaRPr lang="ru-RU" sz="5400" i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57290" y="2000240"/>
            <a:ext cx="7406640" cy="3650637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sz="2800"/>
              <a:t>Наш проект актуален, так как в современном мире очень востребовано изучение иностранных языков. Процесс изучения английского все чаще вызывает затруднения у изучающих, потому что количество аббревиатур растет во всех сферах жизни, поскольку мы живем в мире вечной спешки, где люди стремятся передать максимальное количество информации с минимальными затратами. В наши дни практически ни одна печатная или электронная статья, интервью или объявление не обходятся без различного рода сокращений.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57290" y="785794"/>
            <a:ext cx="7478078" cy="114300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400" i="1"/>
              <a:t>Целевая аудитория проекта</a:t>
            </a:r>
            <a:endParaRPr lang="ru-RU" sz="4400" i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428728" y="2071678"/>
            <a:ext cx="7286676" cy="3643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/>
              <a:t>Целевой аудиторией нашего проекта являются:</a:t>
            </a:r>
            <a:endParaRPr/>
          </a:p>
          <a:p>
            <a:pPr>
              <a:defRPr/>
            </a:pPr>
            <a:r>
              <a:rPr lang="ru-RU"/>
              <a:t>- Студенты высших учебных заведений, изучающие английский язык;</a:t>
            </a:r>
            <a:endParaRPr/>
          </a:p>
          <a:p>
            <a:pPr>
              <a:defRPr/>
            </a:pPr>
            <a:r>
              <a:rPr lang="ru-RU"/>
              <a:t>- Преподаватели лингвистических ВУЗов, учителя;</a:t>
            </a:r>
            <a:endParaRPr/>
          </a:p>
          <a:p>
            <a:pPr>
              <a:defRPr/>
            </a:pPr>
            <a:r>
              <a:rPr lang="ru-RU"/>
              <a:t>- Школьники;</a:t>
            </a:r>
            <a:endParaRPr/>
          </a:p>
          <a:p>
            <a:pPr>
              <a:defRPr/>
            </a:pPr>
            <a:r>
              <a:rPr lang="ru-RU"/>
              <a:t>- Люди, изучающие английский язык самостоятельно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5400" i="1"/>
              <a:t>Ключевая проблема</a:t>
            </a:r>
            <a:endParaRPr lang="ru-RU" sz="5400" i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428728" y="2143116"/>
            <a:ext cx="7410472" cy="3722076"/>
          </a:xfrm>
        </p:spPr>
        <p:txBody>
          <a:bodyPr/>
          <a:lstStyle/>
          <a:p>
            <a:pPr>
              <a:defRPr/>
            </a:pPr>
            <a:r>
              <a:rPr lang="ru-RU"/>
              <a:t>Ключевой проблемой использования аббревиатур является широкое распространение сокращений слов в современном английском языке, которое в свою очередь постоянно развивается. Также немаловажно, что имеющиеся пути решения этой проблемы не достаточно функциональны и удобны в использовании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428728" y="857232"/>
            <a:ext cx="7406640" cy="147218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i="1"/>
              <a:t>Предлагаемое решение и основной функционал</a:t>
            </a:r>
            <a:endParaRPr lang="ru-RU" i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432560" y="2571744"/>
            <a:ext cx="7406640" cy="371477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/>
              <a:t>Чат-бот</a:t>
            </a:r>
            <a:r>
              <a:rPr lang="ru-RU"/>
              <a:t> ,содержащий информацию об аббревиатурах и сленговых выражениях,</a:t>
            </a:r>
            <a:endParaRPr/>
          </a:p>
          <a:p>
            <a:pPr>
              <a:defRPr/>
            </a:pPr>
            <a:r>
              <a:rPr lang="ru-RU"/>
              <a:t>поможет перевести и запомнить аббревиатуру.</a:t>
            </a:r>
            <a:endParaRPr/>
          </a:p>
          <a:p>
            <a:pPr>
              <a:defRPr/>
            </a:pPr>
            <a:r>
              <a:rPr lang="ru-RU"/>
              <a:t> </a:t>
            </a:r>
            <a:r>
              <a:rPr lang="ru-RU" b="1"/>
              <a:t>Основной функционал прототипа:</a:t>
            </a:r>
            <a:endParaRPr/>
          </a:p>
          <a:p>
            <a:pPr>
              <a:defRPr/>
            </a:pPr>
            <a:r>
              <a:rPr lang="ru-RU"/>
              <a:t>1. Разбивки по темам</a:t>
            </a:r>
            <a:endParaRPr/>
          </a:p>
          <a:p>
            <a:pPr>
              <a:defRPr/>
            </a:pPr>
            <a:r>
              <a:rPr lang="ru-RU"/>
              <a:t>2. Расшифровки аббревиатуры или сленга с контекстом использования</a:t>
            </a:r>
            <a:endParaRPr/>
          </a:p>
          <a:p>
            <a:pPr>
              <a:defRPr/>
            </a:pPr>
            <a:r>
              <a:rPr lang="ru-RU"/>
              <a:t>3. </a:t>
            </a:r>
            <a:r>
              <a:rPr lang="ru-RU"/>
              <a:t>Упражнения </a:t>
            </a:r>
            <a:r>
              <a:rPr lang="ru-RU"/>
              <a:t>на запоминание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428728" y="500042"/>
            <a:ext cx="7406640" cy="147218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i="1"/>
              <a:t>Ценностное предложение</a:t>
            </a:r>
            <a:endParaRPr lang="ru-RU" sz="4800" i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432560" y="2285992"/>
            <a:ext cx="7406640" cy="400052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428728" y="500042"/>
            <a:ext cx="7406640" cy="118643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5400" i="1"/>
              <a:t>Наш</a:t>
            </a:r>
            <a:r>
              <a:rPr lang="ru-RU" sz="5400"/>
              <a:t> </a:t>
            </a:r>
            <a:r>
              <a:rPr lang="ru-RU" sz="5400" i="1"/>
              <a:t>прототип</a:t>
            </a:r>
            <a:endParaRPr lang="ru-RU" sz="5400" i="1"/>
          </a:p>
        </p:txBody>
      </p:sp>
      <p:pic>
        <p:nvPicPr>
          <p:cNvPr id="4" name="Рисунок 3" descr="photo_5409161201214151385_y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71604" y="2071678"/>
            <a:ext cx="4071966" cy="40719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428728" y="214290"/>
            <a:ext cx="7406640" cy="83197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5400" i="1"/>
              <a:t>Бизнес-модель проекта</a:t>
            </a:r>
            <a:endParaRPr lang="ru-RU" sz="5400" i="1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 bwMode="auto">
          <a:xfrm>
            <a:off x="1214414" y="1142984"/>
            <a:ext cx="7715304" cy="5715016"/>
          </a:xfrm>
        </p:spPr>
        <p:txBody>
          <a:bodyPr numCol="3">
            <a:normAutofit/>
          </a:bodyPr>
          <a:lstStyle/>
          <a:p>
            <a:pPr marL="541782" indent="-514350">
              <a:defRPr/>
            </a:pPr>
            <a:r>
              <a:rPr lang="ru-RU" sz="1600" b="1" i="1"/>
              <a:t>1.Сегмент потребителей:                                                  </a:t>
            </a:r>
            <a:endParaRPr/>
          </a:p>
          <a:p>
            <a:pPr marL="541782" indent="-514350">
              <a:defRPr/>
            </a:pPr>
            <a:r>
              <a:rPr lang="ru-RU" sz="1600" b="1"/>
              <a:t> -Студенты </a:t>
            </a:r>
            <a:r>
              <a:rPr lang="ru-RU" sz="1600" b="1"/>
              <a:t>и </a:t>
            </a:r>
            <a:r>
              <a:rPr lang="ru-RU" sz="1600" b="1"/>
              <a:t>преподаватели</a:t>
            </a:r>
            <a:endParaRPr/>
          </a:p>
          <a:p>
            <a:pPr marL="541782" indent="-514350">
              <a:defRPr/>
            </a:pPr>
            <a:r>
              <a:rPr lang="ru-RU" sz="1600" b="1"/>
              <a:t>лингвистических   </a:t>
            </a:r>
            <a:endParaRPr/>
          </a:p>
          <a:p>
            <a:pPr marL="541782" indent="-514350">
              <a:defRPr/>
            </a:pPr>
            <a:r>
              <a:rPr lang="ru-RU" sz="1600" b="1"/>
              <a:t>вузов</a:t>
            </a:r>
            <a:r>
              <a:rPr lang="ru-RU" sz="1600" b="1"/>
              <a:t>.</a:t>
            </a:r>
            <a:endParaRPr/>
          </a:p>
          <a:p>
            <a:pPr>
              <a:defRPr/>
            </a:pPr>
            <a:r>
              <a:rPr lang="ru-RU" sz="1600" b="1" i="1"/>
              <a:t>2. </a:t>
            </a:r>
            <a:r>
              <a:rPr lang="ru-RU" sz="1600" b="1" i="1"/>
              <a:t>Проблема </a:t>
            </a:r>
            <a:r>
              <a:rPr lang="ru-RU" sz="1600" b="1" i="1"/>
              <a:t>и существующие </a:t>
            </a:r>
            <a:r>
              <a:rPr lang="ru-RU" sz="1600" b="1" i="1"/>
              <a:t>альтернативы</a:t>
            </a:r>
            <a:r>
              <a:rPr lang="ru-RU" sz="1600" b="1"/>
              <a:t>:</a:t>
            </a:r>
            <a:endParaRPr lang="ru-RU" sz="1600" b="1"/>
          </a:p>
          <a:p>
            <a:pPr>
              <a:defRPr/>
            </a:pPr>
            <a:r>
              <a:rPr lang="ru-RU" sz="1600" b="1"/>
              <a:t>-Не всегда </a:t>
            </a:r>
            <a:r>
              <a:rPr lang="ru-RU" sz="1600" b="1"/>
              <a:t>правильно</a:t>
            </a:r>
            <a:endParaRPr/>
          </a:p>
          <a:p>
            <a:pPr>
              <a:defRPr/>
            </a:pPr>
            <a:r>
              <a:rPr lang="ru-RU" sz="1600" b="1"/>
              <a:t>-Не </a:t>
            </a:r>
            <a:r>
              <a:rPr lang="ru-RU" sz="1600" b="1"/>
              <a:t>всегда удобно</a:t>
            </a:r>
            <a:endParaRPr/>
          </a:p>
          <a:p>
            <a:pPr>
              <a:defRPr/>
            </a:pPr>
            <a:r>
              <a:rPr lang="ru-RU" sz="1600" b="1"/>
              <a:t>-Влияние </a:t>
            </a:r>
            <a:r>
              <a:rPr lang="ru-RU" sz="1600" b="1"/>
              <a:t>перевода на </a:t>
            </a:r>
            <a:r>
              <a:rPr lang="ru-RU" sz="1600" b="1"/>
              <a:t>контекст </a:t>
            </a:r>
            <a:r>
              <a:rPr lang="ru-RU" sz="1600" b="1"/>
              <a:t>использования</a:t>
            </a:r>
            <a:endParaRPr/>
          </a:p>
          <a:p>
            <a:pPr>
              <a:defRPr/>
            </a:pPr>
            <a:r>
              <a:rPr lang="ru-RU" sz="1600" b="1"/>
              <a:t>-Сложность </a:t>
            </a:r>
            <a:r>
              <a:rPr lang="ru-RU" sz="1600" b="1"/>
              <a:t>в </a:t>
            </a:r>
            <a:r>
              <a:rPr lang="ru-RU" sz="1600" b="1"/>
              <a:t>запоминании</a:t>
            </a:r>
            <a:endParaRPr/>
          </a:p>
          <a:p>
            <a:pPr>
              <a:defRPr/>
            </a:pPr>
            <a:r>
              <a:rPr lang="ru-RU" sz="1600" b="1"/>
              <a:t>-Поиск </a:t>
            </a:r>
            <a:r>
              <a:rPr lang="ru-RU" sz="1600" b="1"/>
              <a:t>в интернете</a:t>
            </a:r>
            <a:endParaRPr/>
          </a:p>
          <a:p>
            <a:pPr>
              <a:defRPr/>
            </a:pPr>
            <a:r>
              <a:rPr lang="ru-RU" sz="1600" b="1"/>
              <a:t>-Самостоятельное </a:t>
            </a:r>
            <a:r>
              <a:rPr lang="ru-RU" sz="1600" b="1"/>
              <a:t>изучение</a:t>
            </a:r>
            <a:endParaRPr/>
          </a:p>
          <a:p>
            <a:pPr>
              <a:defRPr/>
            </a:pPr>
            <a:r>
              <a:rPr lang="ru-RU" sz="1600" b="1" i="1"/>
              <a:t>3. </a:t>
            </a:r>
            <a:r>
              <a:rPr lang="ru-RU" sz="1600" b="1" i="1"/>
              <a:t>Уникальная </a:t>
            </a:r>
            <a:r>
              <a:rPr lang="ru-RU" sz="1600" b="1" i="1"/>
              <a:t>ценность:</a:t>
            </a:r>
            <a:endParaRPr/>
          </a:p>
          <a:p>
            <a:pPr>
              <a:defRPr/>
            </a:pPr>
            <a:r>
              <a:rPr lang="ru-RU" sz="1600" b="1"/>
              <a:t>-</a:t>
            </a:r>
            <a:r>
              <a:rPr lang="ru-RU" sz="1600" b="1"/>
              <a:t> </a:t>
            </a:r>
            <a:r>
              <a:rPr lang="ru-RU" sz="1600" b="1"/>
              <a:t>быстро, удобно и сто </a:t>
            </a:r>
            <a:r>
              <a:rPr lang="ru-RU" sz="1600" b="1"/>
              <a:t>процентнаяточность</a:t>
            </a:r>
            <a:r>
              <a:rPr lang="ru-RU" sz="1600" b="1"/>
              <a:t> перевода</a:t>
            </a:r>
            <a:endParaRPr/>
          </a:p>
          <a:p>
            <a:pPr>
              <a:defRPr/>
            </a:pPr>
            <a:r>
              <a:rPr lang="ru-RU" sz="1600" b="1" i="1"/>
              <a:t>4. </a:t>
            </a:r>
            <a:r>
              <a:rPr lang="ru-RU" sz="1600" b="1" i="1"/>
              <a:t>Решение:</a:t>
            </a:r>
            <a:endParaRPr/>
          </a:p>
          <a:p>
            <a:pPr>
              <a:defRPr/>
            </a:pPr>
            <a:r>
              <a:rPr lang="ru-RU" sz="1600" b="1"/>
              <a:t> </a:t>
            </a:r>
            <a:r>
              <a:rPr lang="ru-RU" sz="1600" b="1"/>
              <a:t>чат-бот по переводу аббревиатур </a:t>
            </a:r>
            <a:endParaRPr/>
          </a:p>
          <a:p>
            <a:pPr>
              <a:defRPr/>
            </a:pPr>
            <a:r>
              <a:rPr lang="ru-RU" sz="1600" b="1"/>
              <a:t>и сленговых выражений</a:t>
            </a:r>
            <a:endParaRPr/>
          </a:p>
          <a:p>
            <a:pPr>
              <a:defRPr/>
            </a:pPr>
            <a:r>
              <a:rPr lang="ru-RU" sz="1600" b="1" i="1"/>
              <a:t>5. Каналы </a:t>
            </a:r>
            <a:r>
              <a:rPr lang="ru-RU" sz="1600" b="1" i="1"/>
              <a:t>распространения:</a:t>
            </a:r>
            <a:endParaRPr/>
          </a:p>
          <a:p>
            <a:pPr>
              <a:defRPr/>
            </a:pPr>
            <a:r>
              <a:rPr lang="ru-RU" sz="1600" b="1"/>
              <a:t> -Реклама </a:t>
            </a:r>
            <a:r>
              <a:rPr lang="ru-RU" sz="1600" b="1"/>
              <a:t>в телеграмм каналах</a:t>
            </a:r>
            <a:endParaRPr/>
          </a:p>
          <a:p>
            <a:pPr>
              <a:defRPr/>
            </a:pPr>
            <a:r>
              <a:rPr lang="ru-RU" sz="1600" b="1"/>
              <a:t>-Социальные </a:t>
            </a:r>
            <a:r>
              <a:rPr lang="ru-RU" sz="1600" b="1"/>
              <a:t>сети</a:t>
            </a:r>
            <a:endParaRPr/>
          </a:p>
          <a:p>
            <a:pPr>
              <a:defRPr/>
            </a:pPr>
            <a:r>
              <a:rPr lang="ru-RU" sz="1600" b="1"/>
              <a:t>-Реклама </a:t>
            </a:r>
            <a:r>
              <a:rPr lang="ru-RU" sz="1600" b="1"/>
              <a:t>внутри платформы Вуза</a:t>
            </a:r>
            <a:endParaRPr/>
          </a:p>
          <a:p>
            <a:pPr>
              <a:defRPr/>
            </a:pPr>
            <a:r>
              <a:rPr lang="ru-RU" sz="1600" b="1" i="1"/>
              <a:t>6. Потоки </a:t>
            </a:r>
            <a:r>
              <a:rPr lang="ru-RU" sz="1600" b="1" i="1"/>
              <a:t>доходов: </a:t>
            </a:r>
            <a:endParaRPr/>
          </a:p>
          <a:p>
            <a:pPr>
              <a:defRPr/>
            </a:pPr>
            <a:r>
              <a:rPr lang="ru-RU" sz="1600" b="1"/>
              <a:t> -Реклама </a:t>
            </a:r>
            <a:r>
              <a:rPr lang="ru-RU" sz="1600" b="1"/>
              <a:t>и подписка</a:t>
            </a:r>
            <a:endParaRPr/>
          </a:p>
          <a:p>
            <a:pPr>
              <a:defRPr/>
            </a:pPr>
            <a:r>
              <a:rPr lang="ru-RU" sz="1600" b="1" i="1"/>
              <a:t>7</a:t>
            </a:r>
            <a:r>
              <a:rPr lang="ru-RU" sz="1600" b="1" i="1"/>
              <a:t>. Структура </a:t>
            </a:r>
            <a:r>
              <a:rPr lang="ru-RU" sz="1600" b="1" i="1"/>
              <a:t>расходов: </a:t>
            </a:r>
            <a:r>
              <a:rPr lang="ru-RU" sz="1600" b="1"/>
              <a:t>Затраты на </a:t>
            </a:r>
            <a:r>
              <a:rPr lang="ru-RU" sz="1600" b="1"/>
              <a:t>разработку:</a:t>
            </a:r>
            <a:endParaRPr/>
          </a:p>
          <a:p>
            <a:pPr>
              <a:defRPr/>
            </a:pPr>
            <a:r>
              <a:rPr lang="ru-RU" sz="1600" b="1"/>
              <a:t>1</a:t>
            </a:r>
            <a:r>
              <a:rPr lang="ru-RU" sz="1600" b="1"/>
              <a:t>. Создание </a:t>
            </a:r>
            <a:r>
              <a:rPr lang="ru-RU" sz="1600" b="1"/>
              <a:t>чат-бота</a:t>
            </a:r>
            <a:endParaRPr lang="ru-RU" sz="1600" b="1"/>
          </a:p>
          <a:p>
            <a:pPr>
              <a:defRPr/>
            </a:pPr>
            <a:r>
              <a:rPr lang="ru-RU" sz="1600" b="1"/>
              <a:t>Постоянные </a:t>
            </a:r>
            <a:r>
              <a:rPr lang="ru-RU" sz="1600" b="1"/>
              <a:t>затраты:</a:t>
            </a:r>
            <a:endParaRPr/>
          </a:p>
          <a:p>
            <a:pPr>
              <a:defRPr/>
            </a:pPr>
            <a:r>
              <a:rPr lang="ru-RU" sz="1600" b="1"/>
              <a:t>1. Фонд оплаты труда</a:t>
            </a:r>
            <a:endParaRPr/>
          </a:p>
          <a:p>
            <a:pPr>
              <a:defRPr/>
            </a:pPr>
            <a:r>
              <a:rPr lang="ru-RU" sz="1600" b="1"/>
              <a:t>2. Банковское обслуживание</a:t>
            </a:r>
            <a:endParaRPr/>
          </a:p>
          <a:p>
            <a:pPr>
              <a:defRPr/>
            </a:pPr>
            <a:r>
              <a:rPr lang="ru-RU" sz="1600" b="1"/>
              <a:t>3. Техническая поддержка чат - бота</a:t>
            </a:r>
            <a:endParaRPr/>
          </a:p>
          <a:p>
            <a:pPr>
              <a:defRPr/>
            </a:pPr>
            <a:r>
              <a:rPr lang="ru-RU" sz="1600" b="1"/>
              <a:t>Переменные </a:t>
            </a:r>
            <a:r>
              <a:rPr lang="ru-RU" sz="1600" b="1"/>
              <a:t>затраты:</a:t>
            </a:r>
            <a:endParaRPr/>
          </a:p>
          <a:p>
            <a:pPr>
              <a:defRPr/>
            </a:pPr>
            <a:r>
              <a:rPr lang="ru-RU" sz="1600" b="1"/>
              <a:t>1. Реклама</a:t>
            </a:r>
            <a:endParaRPr/>
          </a:p>
          <a:p>
            <a:pPr>
              <a:defRPr/>
            </a:pPr>
            <a:r>
              <a:rPr lang="ru-RU" sz="1600" b="1"/>
              <a:t>2. Банковский </a:t>
            </a:r>
            <a:r>
              <a:rPr lang="ru-RU" sz="1600" b="1"/>
              <a:t>экваринг</a:t>
            </a:r>
            <a:endParaRPr lang="ru-RU" sz="1600" b="1"/>
          </a:p>
          <a:p>
            <a:pPr>
              <a:defRPr/>
            </a:pPr>
            <a:r>
              <a:rPr lang="ru-RU" sz="1600" b="1"/>
              <a:t>3. Налоги</a:t>
            </a:r>
            <a:endParaRPr/>
          </a:p>
          <a:p>
            <a:pPr>
              <a:defRPr/>
            </a:pPr>
            <a:r>
              <a:rPr lang="ru-RU" sz="1600" b="1" i="1"/>
              <a:t>8</a:t>
            </a:r>
            <a:r>
              <a:rPr lang="ru-RU" sz="1600" b="1" i="1"/>
              <a:t>. Ключевые метрики </a:t>
            </a:r>
            <a:r>
              <a:rPr lang="ru-RU" sz="1600" b="1"/>
              <a:t>Количество </a:t>
            </a:r>
            <a:r>
              <a:rPr lang="ru-RU" sz="1600" b="1"/>
              <a:t>пользователей</a:t>
            </a:r>
            <a:endParaRPr/>
          </a:p>
          <a:p>
            <a:pPr>
              <a:defRPr/>
            </a:pPr>
            <a:r>
              <a:rPr lang="ru-RU" sz="1600" b="1"/>
              <a:t>Количество обращений </a:t>
            </a:r>
            <a:endParaRPr/>
          </a:p>
          <a:p>
            <a:pPr>
              <a:defRPr/>
            </a:pPr>
            <a:r>
              <a:rPr lang="ru-RU" sz="1600" b="1"/>
              <a:t>Количество продаж</a:t>
            </a:r>
            <a:endParaRPr/>
          </a:p>
          <a:p>
            <a:pPr>
              <a:defRPr/>
            </a:pPr>
            <a:endParaRPr lang="ru-RU" sz="1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Финансовые показатели проекта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432560" y="1850064"/>
            <a:ext cx="7406640" cy="4579332"/>
          </a:xfrm>
        </p:spPr>
        <p:txBody>
          <a:bodyPr/>
          <a:lstStyle/>
          <a:p>
            <a:pPr>
              <a:defRPr/>
            </a:pPr>
            <a:r>
              <a:rPr lang="ru-RU" b="1"/>
              <a:t>-себестоимость разработки-</a:t>
            </a:r>
            <a:endParaRPr lang="ru-RU"/>
          </a:p>
          <a:p>
            <a:pPr>
              <a:defRPr/>
            </a:pPr>
            <a:r>
              <a:rPr lang="ru-RU" b="1"/>
              <a:t>-</a:t>
            </a:r>
            <a:r>
              <a:rPr lang="ru-RU" b="1"/>
              <a:t>точка окупаемости-</a:t>
            </a:r>
            <a:endParaRPr lang="ru-RU"/>
          </a:p>
          <a:p>
            <a:pPr>
              <a:defRPr/>
            </a:pPr>
            <a:r>
              <a:rPr lang="ru-RU"/>
              <a:t>-</a:t>
            </a:r>
            <a:r>
              <a:rPr lang="ru-RU"/>
              <a:t> </a:t>
            </a:r>
            <a:r>
              <a:rPr lang="ru-RU" b="1"/>
              <a:t>потенциальная </a:t>
            </a:r>
            <a:r>
              <a:rPr lang="ru-RU" b="1"/>
              <a:t>прибыль за 12 мес.-5 905 200 руб.</a:t>
            </a:r>
            <a:endParaRPr lang="ru-RU"/>
          </a:p>
          <a:p>
            <a:pPr>
              <a:defRPr/>
            </a:pPr>
            <a:br>
              <a:rPr lang="ru-RU"/>
            </a:b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432560" y="1000108"/>
            <a:ext cx="7406640" cy="831974"/>
          </a:xfrm>
        </p:spPr>
        <p:txBody>
          <a:bodyPr/>
          <a:lstStyle/>
          <a:p>
            <a:pPr>
              <a:defRPr/>
            </a:pPr>
            <a:r>
              <a:rPr lang="ru-RU"/>
              <a:t>Наша команда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428728" y="2064354"/>
            <a:ext cx="7406640" cy="479364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/>
              <a:t>﻿﻿﻿</a:t>
            </a:r>
            <a:r>
              <a:rPr lang="ru-RU"/>
              <a:t>1.Бичиева </a:t>
            </a:r>
            <a:r>
              <a:rPr lang="ru-RU"/>
              <a:t>Лайла</a:t>
            </a:r>
            <a:r>
              <a:rPr lang="ru-RU"/>
              <a:t> </a:t>
            </a:r>
            <a:r>
              <a:rPr lang="ru-RU"/>
              <a:t>Идрисовна</a:t>
            </a:r>
            <a:endParaRPr lang="ru-RU"/>
          </a:p>
          <a:p>
            <a:pPr>
              <a:defRPr/>
            </a:pPr>
            <a:r>
              <a:rPr lang="ru-RU"/>
              <a:t>2.Аджиева </a:t>
            </a:r>
            <a:r>
              <a:rPr lang="ru-RU"/>
              <a:t>Амина </a:t>
            </a:r>
            <a:r>
              <a:rPr lang="ru-RU"/>
              <a:t>Алибековна</a:t>
            </a:r>
            <a:endParaRPr lang="ru-RU"/>
          </a:p>
          <a:p>
            <a:pPr>
              <a:defRPr/>
            </a:pPr>
            <a:r>
              <a:rPr lang="ru-RU"/>
              <a:t>﻿﻿﻿</a:t>
            </a:r>
            <a:r>
              <a:rPr lang="ru-RU"/>
              <a:t>3.Кучеренко </a:t>
            </a:r>
            <a:r>
              <a:rPr lang="ru-RU"/>
              <a:t>Ульяна</a:t>
            </a:r>
            <a:r>
              <a:rPr lang="ru-RU"/>
              <a:t> Андреевна</a:t>
            </a:r>
            <a:endParaRPr/>
          </a:p>
          <a:p>
            <a:pPr>
              <a:defRPr/>
            </a:pPr>
            <a:r>
              <a:rPr lang="ru-RU"/>
              <a:t>﻿﻿﻿</a:t>
            </a:r>
            <a:r>
              <a:rPr lang="ru-RU"/>
              <a:t>4.Джабраилова </a:t>
            </a:r>
            <a:r>
              <a:rPr lang="ru-RU"/>
              <a:t>Залина</a:t>
            </a:r>
            <a:r>
              <a:rPr lang="ru-RU"/>
              <a:t> </a:t>
            </a:r>
            <a:r>
              <a:rPr lang="ru-RU"/>
              <a:t>Хасановна</a:t>
            </a:r>
            <a:endParaRPr lang="ru-RU"/>
          </a:p>
          <a:p>
            <a:pPr>
              <a:defRPr/>
            </a:pPr>
            <a:r>
              <a:rPr lang="ru-RU"/>
              <a:t>﻿﻿﻿</a:t>
            </a:r>
            <a:r>
              <a:rPr lang="ru-RU"/>
              <a:t>5.Асламова </a:t>
            </a:r>
            <a:r>
              <a:rPr lang="ru-RU"/>
              <a:t>Анна Алексеевна</a:t>
            </a:r>
            <a:endParaRPr/>
          </a:p>
          <a:p>
            <a:pPr>
              <a:defRPr/>
            </a:pPr>
            <a:r>
              <a:rPr lang="ru-RU"/>
              <a:t>6.</a:t>
            </a:r>
            <a:r>
              <a:rPr lang="ru-RU"/>
              <a:t>﻿﻿﻿</a:t>
            </a:r>
            <a:r>
              <a:rPr lang="ru-RU"/>
              <a:t>Мамишева</a:t>
            </a:r>
            <a:r>
              <a:rPr lang="ru-RU"/>
              <a:t> </a:t>
            </a:r>
            <a:r>
              <a:rPr lang="ru-RU"/>
              <a:t>Наида</a:t>
            </a:r>
            <a:r>
              <a:rPr lang="ru-RU"/>
              <a:t> </a:t>
            </a:r>
            <a:r>
              <a:rPr lang="ru-RU"/>
              <a:t>Залимхановна</a:t>
            </a:r>
            <a:endParaRPr lang="ru-RU"/>
          </a:p>
          <a:p>
            <a:pPr>
              <a:defRPr/>
            </a:pPr>
            <a:r>
              <a:rPr lang="ru-RU"/>
              <a:t>﻿﻿</a:t>
            </a:r>
            <a:r>
              <a:rPr lang="ru-RU"/>
              <a:t>7.Джимханова </a:t>
            </a:r>
            <a:r>
              <a:rPr lang="ru-RU"/>
              <a:t>Аминат</a:t>
            </a:r>
            <a:r>
              <a:rPr lang="ru-RU"/>
              <a:t> Магомедовна</a:t>
            </a:r>
            <a:endParaRPr/>
          </a:p>
          <a:p>
            <a:pPr>
              <a:defRPr/>
            </a:pPr>
            <a:r>
              <a:rPr lang="ru-RU"/>
              <a:t>8.Эмиров </a:t>
            </a:r>
            <a:r>
              <a:rPr lang="ru-RU"/>
              <a:t>Алим</a:t>
            </a:r>
            <a:r>
              <a:rPr lang="ru-RU"/>
              <a:t> </a:t>
            </a:r>
            <a:r>
              <a:rPr lang="ru-RU"/>
              <a:t>Заманович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Будем на связи!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  <a:p>
            <a:pPr algn="ctr">
              <a:defRPr/>
            </a:pPr>
            <a:r>
              <a:rPr lang="en-US"/>
              <a:t>laila678987@gmail.com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Arial"/>
        <a:cs typeface="Arial"/>
      </a:majorFont>
      <a:minorFont>
        <a:latin typeface="Gill Sans MT"/>
        <a:ea typeface="Arial"/>
        <a:cs typeface="Arial"/>
      </a:minorFont>
    </a:fontScheme>
    <a:fmtScheme name="Солнцестояние">
      <a:fillStyleLst>
        <a:solidFill>
          <a:schemeClr val="phClr"/>
        </a:solidFill>
        <a:gradFill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/>
        </a:gradFill>
        <a:gradFill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/>
        </a:gradFill>
        <a:blipFill>
          <a:blip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algn="tl" flip="xy" sx="90000" sy="90000" tx="0" ty="0"/>
        </a:blip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0</Words>
  <Application>R7-Office/7.4.0.112</Application>
  <DocSecurity>0</DocSecurity>
  <PresentationFormat>Экран (4:3)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Акселератор ПГУ «Нейробум»                         «ABingo»</dc:title>
  <dc:subject/>
  <dc:creator>Амин Аджиев</dc:creator>
  <cp:keywords/>
  <dc:description/>
  <dc:identifier/>
  <dc:language/>
  <cp:lastModifiedBy>Accelerator PGU</cp:lastModifiedBy>
  <cp:revision>60</cp:revision>
  <dcterms:created xsi:type="dcterms:W3CDTF">2023-11-15T20:22:51Z</dcterms:created>
  <dcterms:modified xsi:type="dcterms:W3CDTF">2023-12-22T15:52:51Z</dcterms:modified>
  <cp:category/>
  <cp:contentStatus/>
  <cp:version/>
</cp:coreProperties>
</file>