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0" r:id="rId2"/>
    <p:sldId id="266" r:id="rId3"/>
    <p:sldId id="267" r:id="rId4"/>
    <p:sldId id="268" r:id="rId5"/>
    <p:sldId id="269" r:id="rId6"/>
    <p:sldId id="271" r:id="rId7"/>
    <p:sldId id="270" r:id="rId8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87E"/>
    <a:srgbClr val="FF6699"/>
    <a:srgbClr val="33CCCC"/>
    <a:srgbClr val="9966FF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howGuides="1">
      <p:cViewPr varScale="1">
        <p:scale>
          <a:sx n="126" d="100"/>
          <a:sy n="126" d="100"/>
        </p:scale>
        <p:origin x="240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-3714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53F46-DA92-430F-8176-0B8C1484EB35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E3AAC-E3A1-4444-87EE-90335FA1E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171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EDC61-57B3-494E-A097-F2B321B3707D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E1067C-EE90-494D-BA94-A2805902D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231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1067C-EE90-494D-BA94-A2805902DF8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397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 userDrawn="1"/>
        </p:nvGrpSpPr>
        <p:grpSpPr>
          <a:xfrm>
            <a:off x="71411" y="0"/>
            <a:ext cx="8619998" cy="5143500"/>
            <a:chOff x="-1225626" y="119451"/>
            <a:chExt cx="11385004" cy="6711748"/>
          </a:xfrm>
        </p:grpSpPr>
        <p:pic>
          <p:nvPicPr>
            <p:cNvPr id="26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6494"/>
            <a:stretch>
              <a:fillRect/>
            </a:stretch>
          </p:blipFill>
          <p:spPr bwMode="auto">
            <a:xfrm>
              <a:off x="-1225626" y="119451"/>
              <a:ext cx="1981405" cy="6711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55676"/>
            <a:stretch>
              <a:fillRect/>
            </a:stretch>
          </p:blipFill>
          <p:spPr bwMode="auto">
            <a:xfrm>
              <a:off x="8964482" y="5899029"/>
              <a:ext cx="1194896" cy="93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955" y="585524"/>
              <a:ext cx="924404" cy="2610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0" name="Прямая соединительная линия 29"/>
            <p:cNvCxnSpPr/>
            <p:nvPr/>
          </p:nvCxnSpPr>
          <p:spPr>
            <a:xfrm rot="10800000" flipV="1">
              <a:off x="4260010" y="502929"/>
              <a:ext cx="2156944" cy="123490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H="1">
              <a:off x="5402915" y="212647"/>
              <a:ext cx="1014037" cy="58056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Равнобедренный треугольник 32"/>
          <p:cNvSpPr/>
          <p:nvPr userDrawn="1"/>
        </p:nvSpPr>
        <p:spPr>
          <a:xfrm rot="5400000">
            <a:off x="1062553" y="2433118"/>
            <a:ext cx="642942" cy="56777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357290" y="1285866"/>
            <a:ext cx="7143800" cy="107470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>
                <a:solidFill>
                  <a:srgbClr val="20487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Название проекта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57290" y="2503446"/>
            <a:ext cx="7143800" cy="5857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20487E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Номер заявки</a:t>
            </a:r>
          </a:p>
        </p:txBody>
      </p:sp>
      <p:grpSp>
        <p:nvGrpSpPr>
          <p:cNvPr id="40" name="Группа 39"/>
          <p:cNvGrpSpPr/>
          <p:nvPr userDrawn="1"/>
        </p:nvGrpSpPr>
        <p:grpSpPr>
          <a:xfrm>
            <a:off x="6036478" y="256630"/>
            <a:ext cx="2750364" cy="814922"/>
            <a:chOff x="7000892" y="214296"/>
            <a:chExt cx="1928828" cy="571504"/>
          </a:xfrm>
        </p:grpSpPr>
        <p:pic>
          <p:nvPicPr>
            <p:cNvPr id="36" name="Picture 2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892" y="285734"/>
              <a:ext cx="1022015" cy="5000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7" name="Группа 36"/>
            <p:cNvGrpSpPr/>
            <p:nvPr userDrawn="1"/>
          </p:nvGrpSpPr>
          <p:grpSpPr>
            <a:xfrm>
              <a:off x="8201027" y="214296"/>
              <a:ext cx="728693" cy="571504"/>
              <a:chOff x="8054147" y="142858"/>
              <a:chExt cx="932455" cy="743715"/>
            </a:xfrm>
          </p:grpSpPr>
          <p:cxnSp>
            <p:nvCxnSpPr>
              <p:cNvPr id="38" name="Прямая соединительная линия 37"/>
              <p:cNvCxnSpPr/>
              <p:nvPr userDrawn="1"/>
            </p:nvCxnSpPr>
            <p:spPr>
              <a:xfrm rot="5400000">
                <a:off x="7769189" y="498414"/>
                <a:ext cx="571504" cy="1588"/>
              </a:xfrm>
              <a:prstGeom prst="line">
                <a:avLst/>
              </a:prstGeom>
              <a:ln w="19050">
                <a:solidFill>
                  <a:srgbClr val="2048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2" descr="Z:\YandexDisk\FASIE Я.диск\2022 01 24 Презентация старт\Старт ико.png"/>
              <p:cNvPicPr>
                <a:picLocks noChangeAspect="1" noChangeArrowheads="1"/>
              </p:cNvPicPr>
              <p:nvPr userDrawn="1"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8215337" y="142858"/>
                <a:ext cx="771265" cy="743715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357290" y="4071948"/>
            <a:ext cx="2133600" cy="345282"/>
          </a:xfrm>
          <a:prstGeom prst="rect">
            <a:avLst/>
          </a:prstGeom>
        </p:spPr>
        <p:txBody>
          <a:bodyPr/>
          <a:lstStyle>
            <a:lvl1pPr>
              <a:defRPr lang="ru-RU" sz="1800" i="0" kern="1200" dirty="0" smtClean="0">
                <a:solidFill>
                  <a:srgbClr val="2048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ru-RU" dirty="0"/>
              <a:t>Дата </a:t>
            </a:r>
            <a:r>
              <a:rPr lang="ru-RU" dirty="0" err="1"/>
              <a:t>дд.мм.гггг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643306" y="4071948"/>
            <a:ext cx="4857784" cy="7143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i="0">
                <a:solidFill>
                  <a:srgbClr val="20487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/>
              <a:t>Название предприятия, регион 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357290" y="3214692"/>
            <a:ext cx="7143800" cy="714380"/>
          </a:xfrm>
          <a:prstGeom prst="rect">
            <a:avLst/>
          </a:prstGeom>
        </p:spPr>
        <p:txBody>
          <a:bodyPr/>
          <a:lstStyle>
            <a:lvl1pPr algn="l">
              <a:defRPr sz="1800" i="0">
                <a:solidFill>
                  <a:srgbClr val="20487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/>
              <a:t>ФИО докладчика </a:t>
            </a:r>
          </a:p>
          <a:p>
            <a:r>
              <a:rPr lang="ru-RU"/>
              <a:t>должность в организации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12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щие свед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>
          <a:xfrm>
            <a:off x="2643174" y="1000114"/>
            <a:ext cx="6500826" cy="4143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98921"/>
            <a:ext cx="6786578" cy="586879"/>
          </a:xfrm>
          <a:prstGeom prst="rect">
            <a:avLst/>
          </a:prstGeom>
          <a:solidFill>
            <a:srgbClr val="2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b="1" baseline="0" dirty="0">
                <a:latin typeface="Arial" pitchFamily="34" charset="0"/>
                <a:cs typeface="Arial" pitchFamily="34" charset="0"/>
              </a:rPr>
              <a:t>      О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бщие сведения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92" y="285734"/>
            <a:ext cx="1022015" cy="5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Группа 13"/>
          <p:cNvGrpSpPr/>
          <p:nvPr userDrawn="1"/>
        </p:nvGrpSpPr>
        <p:grpSpPr>
          <a:xfrm>
            <a:off x="8201027" y="214296"/>
            <a:ext cx="728693" cy="571504"/>
            <a:chOff x="8054147" y="142858"/>
            <a:chExt cx="932455" cy="743715"/>
          </a:xfrm>
        </p:grpSpPr>
        <p:cxnSp>
          <p:nvCxnSpPr>
            <p:cNvPr id="11" name="Прямая соединительная линия 10"/>
            <p:cNvCxnSpPr/>
            <p:nvPr userDrawn="1"/>
          </p:nvCxnSpPr>
          <p:spPr>
            <a:xfrm rot="5400000">
              <a:off x="7769189" y="498414"/>
              <a:ext cx="571504" cy="1588"/>
            </a:xfrm>
            <a:prstGeom prst="line">
              <a:avLst/>
            </a:prstGeom>
            <a:ln w="19050">
              <a:solidFill>
                <a:srgbClr val="2048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2" descr="Z:\YandexDisk\FASIE Я.диск\2022 01 24 Презентация старт\Старт ико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15337" y="142858"/>
              <a:ext cx="771265" cy="743715"/>
            </a:xfrm>
            <a:prstGeom prst="rect">
              <a:avLst/>
            </a:prstGeom>
            <a:noFill/>
          </p:spPr>
        </p:pic>
      </p:grpSp>
      <p:sp>
        <p:nvSpPr>
          <p:cNvPr id="15" name="Равнобедренный треугольник 14"/>
          <p:cNvSpPr/>
          <p:nvPr userDrawn="1"/>
        </p:nvSpPr>
        <p:spPr>
          <a:xfrm rot="5400000">
            <a:off x="123137" y="376879"/>
            <a:ext cx="285752" cy="2463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58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у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2643174" y="1000114"/>
            <a:ext cx="6500826" cy="4143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98921"/>
            <a:ext cx="6786578" cy="586879"/>
          </a:xfrm>
          <a:prstGeom prst="rect">
            <a:avLst/>
          </a:prstGeom>
          <a:solidFill>
            <a:srgbClr val="2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b="1" baseline="0" dirty="0">
                <a:latin typeface="Arial" pitchFamily="34" charset="0"/>
                <a:cs typeface="Arial" pitchFamily="34" charset="0"/>
              </a:rPr>
              <a:t>      Н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аука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92" y="285734"/>
            <a:ext cx="1022015" cy="5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Группа 13"/>
          <p:cNvGrpSpPr/>
          <p:nvPr userDrawn="1"/>
        </p:nvGrpSpPr>
        <p:grpSpPr>
          <a:xfrm>
            <a:off x="8201027" y="214296"/>
            <a:ext cx="728693" cy="571504"/>
            <a:chOff x="8054147" y="142858"/>
            <a:chExt cx="932455" cy="743715"/>
          </a:xfrm>
        </p:grpSpPr>
        <p:cxnSp>
          <p:nvCxnSpPr>
            <p:cNvPr id="15" name="Прямая соединительная линия 14"/>
            <p:cNvCxnSpPr/>
            <p:nvPr userDrawn="1"/>
          </p:nvCxnSpPr>
          <p:spPr>
            <a:xfrm rot="5400000">
              <a:off x="7769189" y="498414"/>
              <a:ext cx="571504" cy="1588"/>
            </a:xfrm>
            <a:prstGeom prst="line">
              <a:avLst/>
            </a:prstGeom>
            <a:ln w="19050">
              <a:solidFill>
                <a:srgbClr val="2048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 descr="Z:\YandexDisk\FASIE Я.диск\2022 01 24 Презентация старт\Старт ико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15337" y="142858"/>
              <a:ext cx="771265" cy="743715"/>
            </a:xfrm>
            <a:prstGeom prst="rect">
              <a:avLst/>
            </a:prstGeom>
            <a:noFill/>
          </p:spPr>
        </p:pic>
      </p:grpSp>
      <p:sp>
        <p:nvSpPr>
          <p:cNvPr id="17" name="Равнобедренный треугольник 16"/>
          <p:cNvSpPr/>
          <p:nvPr userDrawn="1"/>
        </p:nvSpPr>
        <p:spPr>
          <a:xfrm rot="5400000">
            <a:off x="123137" y="376879"/>
            <a:ext cx="285752" cy="2463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58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Характеристи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>
          <a:xfrm>
            <a:off x="1928794" y="1714494"/>
            <a:ext cx="7215206" cy="3429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98921"/>
            <a:ext cx="6786578" cy="586879"/>
          </a:xfrm>
          <a:prstGeom prst="rect">
            <a:avLst/>
          </a:prstGeom>
          <a:solidFill>
            <a:srgbClr val="2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b="1" baseline="0" dirty="0">
                <a:latin typeface="Arial" pitchFamily="34" charset="0"/>
                <a:cs typeface="Arial" pitchFamily="34" charset="0"/>
              </a:rPr>
              <a:t>      Х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арактеристики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92" y="285734"/>
            <a:ext cx="1022015" cy="5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Группа 14"/>
          <p:cNvGrpSpPr/>
          <p:nvPr userDrawn="1"/>
        </p:nvGrpSpPr>
        <p:grpSpPr>
          <a:xfrm>
            <a:off x="8201027" y="214296"/>
            <a:ext cx="728693" cy="571504"/>
            <a:chOff x="8054147" y="142858"/>
            <a:chExt cx="932455" cy="743715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 rot="5400000">
              <a:off x="7769189" y="498414"/>
              <a:ext cx="571504" cy="1588"/>
            </a:xfrm>
            <a:prstGeom prst="line">
              <a:avLst/>
            </a:prstGeom>
            <a:ln w="19050">
              <a:solidFill>
                <a:srgbClr val="2048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2" descr="Z:\YandexDisk\FASIE Я.диск\2022 01 24 Презентация старт\Старт ико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15337" y="142858"/>
              <a:ext cx="771265" cy="743715"/>
            </a:xfrm>
            <a:prstGeom prst="rect">
              <a:avLst/>
            </a:prstGeom>
            <a:noFill/>
          </p:spPr>
        </p:pic>
      </p:grpSp>
      <p:sp>
        <p:nvSpPr>
          <p:cNvPr id="19" name="Равнобедренный треугольник 18"/>
          <p:cNvSpPr/>
          <p:nvPr userDrawn="1"/>
        </p:nvSpPr>
        <p:spPr>
          <a:xfrm rot="5400000">
            <a:off x="123137" y="376879"/>
            <a:ext cx="285752" cy="2463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588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2714612" y="1643056"/>
            <a:ext cx="6429388" cy="3500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98921"/>
            <a:ext cx="6786578" cy="586879"/>
          </a:xfrm>
          <a:prstGeom prst="rect">
            <a:avLst/>
          </a:prstGeom>
          <a:solidFill>
            <a:srgbClr val="2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b="1" baseline="0" dirty="0">
                <a:latin typeface="Arial" pitchFamily="34" charset="0"/>
                <a:cs typeface="Arial" pitchFamily="34" charset="0"/>
              </a:rPr>
              <a:t>      Бизнес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92" y="285734"/>
            <a:ext cx="1022015" cy="5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Группа 13"/>
          <p:cNvGrpSpPr/>
          <p:nvPr userDrawn="1"/>
        </p:nvGrpSpPr>
        <p:grpSpPr>
          <a:xfrm>
            <a:off x="8201027" y="214296"/>
            <a:ext cx="728693" cy="571504"/>
            <a:chOff x="8054147" y="142858"/>
            <a:chExt cx="932455" cy="743715"/>
          </a:xfrm>
        </p:grpSpPr>
        <p:cxnSp>
          <p:nvCxnSpPr>
            <p:cNvPr id="15" name="Прямая соединительная линия 14"/>
            <p:cNvCxnSpPr/>
            <p:nvPr userDrawn="1"/>
          </p:nvCxnSpPr>
          <p:spPr>
            <a:xfrm rot="5400000">
              <a:off x="7769189" y="498414"/>
              <a:ext cx="571504" cy="1588"/>
            </a:xfrm>
            <a:prstGeom prst="line">
              <a:avLst/>
            </a:prstGeom>
            <a:ln w="19050">
              <a:solidFill>
                <a:srgbClr val="2048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 descr="Z:\YandexDisk\FASIE Я.диск\2022 01 24 Презентация старт\Старт ико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15337" y="142858"/>
              <a:ext cx="771265" cy="743715"/>
            </a:xfrm>
            <a:prstGeom prst="rect">
              <a:avLst/>
            </a:prstGeom>
            <a:noFill/>
          </p:spPr>
        </p:pic>
      </p:grpSp>
      <p:sp>
        <p:nvSpPr>
          <p:cNvPr id="17" name="Равнобедренный треугольник 16"/>
          <p:cNvSpPr/>
          <p:nvPr userDrawn="1"/>
        </p:nvSpPr>
        <p:spPr>
          <a:xfrm rot="5400000">
            <a:off x="123137" y="376879"/>
            <a:ext cx="285752" cy="2463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0" y="1000114"/>
            <a:ext cx="9144000" cy="1588"/>
          </a:xfrm>
          <a:prstGeom prst="line">
            <a:avLst/>
          </a:prstGeom>
          <a:ln w="19050">
            <a:solidFill>
              <a:srgbClr val="204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58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571618"/>
            <a:ext cx="9144000" cy="3571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98921"/>
            <a:ext cx="6786578" cy="586879"/>
          </a:xfrm>
          <a:prstGeom prst="rect">
            <a:avLst/>
          </a:prstGeom>
          <a:solidFill>
            <a:srgbClr val="2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b="1" baseline="0" dirty="0">
                <a:latin typeface="Arial" pitchFamily="34" charset="0"/>
                <a:cs typeface="Arial" pitchFamily="34" charset="0"/>
              </a:rPr>
              <a:t>      Команда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92" y="285734"/>
            <a:ext cx="1022015" cy="5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Группа 13"/>
          <p:cNvGrpSpPr/>
          <p:nvPr userDrawn="1"/>
        </p:nvGrpSpPr>
        <p:grpSpPr>
          <a:xfrm>
            <a:off x="8201027" y="214296"/>
            <a:ext cx="728693" cy="571504"/>
            <a:chOff x="8054147" y="142858"/>
            <a:chExt cx="932455" cy="743715"/>
          </a:xfrm>
        </p:grpSpPr>
        <p:cxnSp>
          <p:nvCxnSpPr>
            <p:cNvPr id="15" name="Прямая соединительная линия 14"/>
            <p:cNvCxnSpPr/>
            <p:nvPr userDrawn="1"/>
          </p:nvCxnSpPr>
          <p:spPr>
            <a:xfrm rot="5400000">
              <a:off x="7769189" y="498414"/>
              <a:ext cx="571504" cy="1588"/>
            </a:xfrm>
            <a:prstGeom prst="line">
              <a:avLst/>
            </a:prstGeom>
            <a:ln w="19050">
              <a:solidFill>
                <a:srgbClr val="2048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 descr="Z:\YandexDisk\FASIE Я.диск\2022 01 24 Презентация старт\Старт ико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15337" y="142858"/>
              <a:ext cx="771265" cy="743715"/>
            </a:xfrm>
            <a:prstGeom prst="rect">
              <a:avLst/>
            </a:prstGeom>
            <a:noFill/>
          </p:spPr>
        </p:pic>
      </p:grpSp>
      <p:sp>
        <p:nvSpPr>
          <p:cNvPr id="17" name="Равнобедренный треугольник 16"/>
          <p:cNvSpPr/>
          <p:nvPr userDrawn="1"/>
        </p:nvSpPr>
        <p:spPr>
          <a:xfrm rot="5400000">
            <a:off x="123137" y="376879"/>
            <a:ext cx="285752" cy="2463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0" y="1000114"/>
            <a:ext cx="9144000" cy="1588"/>
          </a:xfrm>
          <a:prstGeom prst="line">
            <a:avLst/>
          </a:prstGeom>
          <a:ln w="19050">
            <a:solidFill>
              <a:srgbClr val="204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588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198921"/>
            <a:ext cx="6786578" cy="586879"/>
          </a:xfrm>
          <a:prstGeom prst="rect">
            <a:avLst/>
          </a:prstGeom>
          <a:solidFill>
            <a:srgbClr val="2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b="1" baseline="0" dirty="0">
                <a:latin typeface="Arial" pitchFamily="34" charset="0"/>
                <a:cs typeface="Arial" pitchFamily="34" charset="0"/>
              </a:rPr>
              <a:t>     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92" y="285734"/>
            <a:ext cx="1022015" cy="5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Группа 13"/>
          <p:cNvGrpSpPr/>
          <p:nvPr userDrawn="1"/>
        </p:nvGrpSpPr>
        <p:grpSpPr>
          <a:xfrm>
            <a:off x="8201027" y="214296"/>
            <a:ext cx="728693" cy="571504"/>
            <a:chOff x="8054147" y="142858"/>
            <a:chExt cx="932455" cy="743715"/>
          </a:xfrm>
        </p:grpSpPr>
        <p:cxnSp>
          <p:nvCxnSpPr>
            <p:cNvPr id="15" name="Прямая соединительная линия 14"/>
            <p:cNvCxnSpPr/>
            <p:nvPr userDrawn="1"/>
          </p:nvCxnSpPr>
          <p:spPr>
            <a:xfrm rot="5400000">
              <a:off x="7769189" y="498414"/>
              <a:ext cx="571504" cy="1588"/>
            </a:xfrm>
            <a:prstGeom prst="line">
              <a:avLst/>
            </a:prstGeom>
            <a:ln w="19050">
              <a:solidFill>
                <a:srgbClr val="2048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 descr="Z:\YandexDisk\FASIE Я.диск\2022 01 24 Презентация старт\Старт ико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15337" y="142858"/>
              <a:ext cx="771265" cy="743715"/>
            </a:xfrm>
            <a:prstGeom prst="rect">
              <a:avLst/>
            </a:prstGeom>
            <a:noFill/>
          </p:spPr>
        </p:pic>
      </p:grpSp>
      <p:sp>
        <p:nvSpPr>
          <p:cNvPr id="17" name="Равнобедренный треугольник 16"/>
          <p:cNvSpPr/>
          <p:nvPr userDrawn="1"/>
        </p:nvSpPr>
        <p:spPr>
          <a:xfrm rot="5400000">
            <a:off x="123137" y="376879"/>
            <a:ext cx="285752" cy="2463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95536" y="270914"/>
            <a:ext cx="6391042" cy="42862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Дополнительно</a:t>
            </a:r>
          </a:p>
        </p:txBody>
      </p:sp>
    </p:spTree>
    <p:extLst>
      <p:ext uri="{BB962C8B-B14F-4D97-AF65-F5344CB8AC3E}">
        <p14:creationId xmlns:p14="http://schemas.microsoft.com/office/powerpoint/2010/main" val="1667056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304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1800" dirty="0"/>
              <a:t>"Разработка способа и устройства, с высокими эксплуатационными характеристиками, вихре-</a:t>
            </a:r>
            <a:r>
              <a:rPr lang="ru-RU" sz="1800" dirty="0" err="1"/>
              <a:t>кавитационной</a:t>
            </a:r>
            <a:r>
              <a:rPr lang="ru-RU" sz="1800" dirty="0"/>
              <a:t> гомогенизации и обеззараживания неоднородных сточных вод для повышения глубины очистки методом фильтрации"</a:t>
            </a: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С1-514511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>
              <a:defRPr lang="ru-RU" sz="1600" i="0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ru-RU" dirty="0">
                <a:solidFill>
                  <a:srgbClr val="20487E"/>
                </a:solidFill>
              </a:rPr>
              <a:t>Дата </a:t>
            </a:r>
            <a:r>
              <a:rPr lang="ru-RU" dirty="0" smtClean="0">
                <a:solidFill>
                  <a:srgbClr val="20487E"/>
                </a:solidFill>
              </a:rPr>
              <a:t>06.06.2025</a:t>
            </a:r>
            <a:endParaRPr lang="ru-RU" dirty="0">
              <a:solidFill>
                <a:srgbClr val="20487E"/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16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>
                <a:solidFill>
                  <a:srgbClr val="20487E"/>
                </a:solidFill>
              </a:rPr>
              <a:t>Лаврентьева Анна </a:t>
            </a:r>
            <a:r>
              <a:rPr lang="ru-RU" dirty="0" smtClean="0">
                <a:solidFill>
                  <a:srgbClr val="20487E"/>
                </a:solidFill>
              </a:rPr>
              <a:t>Владимировна, Генеральный директор</a:t>
            </a:r>
            <a:endParaRPr lang="ru-RU" dirty="0">
              <a:solidFill>
                <a:srgbClr val="20487E"/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>
                <a:solidFill>
                  <a:srgbClr val="20487E"/>
                </a:solidFill>
              </a:rPr>
              <a:t>ООО «Центр внедрения ТВТ», г. Новосибирск</a:t>
            </a:r>
            <a:endParaRPr lang="ru-RU" dirty="0">
              <a:solidFill>
                <a:srgbClr val="20487E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64E185-858A-4CFD-A0B8-2B884D3A7034}"/>
              </a:ext>
            </a:extLst>
          </p:cNvPr>
          <p:cNvSpPr/>
          <p:nvPr/>
        </p:nvSpPr>
        <p:spPr>
          <a:xfrm>
            <a:off x="8256884" y="4380630"/>
            <a:ext cx="441957" cy="446840"/>
          </a:xfrm>
          <a:custGeom>
            <a:avLst/>
            <a:gdLst>
              <a:gd name="connsiteX0" fmla="*/ 0 w 453863"/>
              <a:gd name="connsiteY0" fmla="*/ 0 h 113465"/>
              <a:gd name="connsiteX1" fmla="*/ 453863 w 453863"/>
              <a:gd name="connsiteY1" fmla="*/ 0 h 113465"/>
              <a:gd name="connsiteX2" fmla="*/ 453863 w 453863"/>
              <a:gd name="connsiteY2" fmla="*/ 113465 h 113465"/>
              <a:gd name="connsiteX3" fmla="*/ 0 w 453863"/>
              <a:gd name="connsiteY3" fmla="*/ 113465 h 113465"/>
              <a:gd name="connsiteX4" fmla="*/ 0 w 453863"/>
              <a:gd name="connsiteY4" fmla="*/ 0 h 113465"/>
              <a:gd name="connsiteX0" fmla="*/ 0 w 453863"/>
              <a:gd name="connsiteY0" fmla="*/ 146091 h 259556"/>
              <a:gd name="connsiteX1" fmla="*/ 453863 w 453863"/>
              <a:gd name="connsiteY1" fmla="*/ 146091 h 259556"/>
              <a:gd name="connsiteX2" fmla="*/ 434813 w 453863"/>
              <a:gd name="connsiteY2" fmla="*/ 0 h 259556"/>
              <a:gd name="connsiteX3" fmla="*/ 0 w 453863"/>
              <a:gd name="connsiteY3" fmla="*/ 259556 h 259556"/>
              <a:gd name="connsiteX4" fmla="*/ 0 w 453863"/>
              <a:gd name="connsiteY4" fmla="*/ 146091 h 259556"/>
              <a:gd name="connsiteX0" fmla="*/ 0 w 439575"/>
              <a:gd name="connsiteY0" fmla="*/ 278606 h 392071"/>
              <a:gd name="connsiteX1" fmla="*/ 439575 w 439575"/>
              <a:gd name="connsiteY1" fmla="*/ 0 h 392071"/>
              <a:gd name="connsiteX2" fmla="*/ 434813 w 439575"/>
              <a:gd name="connsiteY2" fmla="*/ 132515 h 392071"/>
              <a:gd name="connsiteX3" fmla="*/ 0 w 439575"/>
              <a:gd name="connsiteY3" fmla="*/ 392071 h 392071"/>
              <a:gd name="connsiteX4" fmla="*/ 0 w 439575"/>
              <a:gd name="connsiteY4" fmla="*/ 278606 h 392071"/>
              <a:gd name="connsiteX0" fmla="*/ 4763 w 444338"/>
              <a:gd name="connsiteY0" fmla="*/ 278606 h 396834"/>
              <a:gd name="connsiteX1" fmla="*/ 444338 w 444338"/>
              <a:gd name="connsiteY1" fmla="*/ 0 h 396834"/>
              <a:gd name="connsiteX2" fmla="*/ 439576 w 444338"/>
              <a:gd name="connsiteY2" fmla="*/ 132515 h 396834"/>
              <a:gd name="connsiteX3" fmla="*/ 0 w 444338"/>
              <a:gd name="connsiteY3" fmla="*/ 396834 h 396834"/>
              <a:gd name="connsiteX4" fmla="*/ 4763 w 444338"/>
              <a:gd name="connsiteY4" fmla="*/ 278606 h 396834"/>
              <a:gd name="connsiteX0" fmla="*/ 2382 w 441957"/>
              <a:gd name="connsiteY0" fmla="*/ 278606 h 446840"/>
              <a:gd name="connsiteX1" fmla="*/ 441957 w 441957"/>
              <a:gd name="connsiteY1" fmla="*/ 0 h 446840"/>
              <a:gd name="connsiteX2" fmla="*/ 437195 w 441957"/>
              <a:gd name="connsiteY2" fmla="*/ 132515 h 446840"/>
              <a:gd name="connsiteX3" fmla="*/ 0 w 441957"/>
              <a:gd name="connsiteY3" fmla="*/ 446840 h 446840"/>
              <a:gd name="connsiteX4" fmla="*/ 2382 w 441957"/>
              <a:gd name="connsiteY4" fmla="*/ 278606 h 446840"/>
              <a:gd name="connsiteX0" fmla="*/ 2382 w 441957"/>
              <a:gd name="connsiteY0" fmla="*/ 278606 h 446840"/>
              <a:gd name="connsiteX1" fmla="*/ 441957 w 441957"/>
              <a:gd name="connsiteY1" fmla="*/ 0 h 446840"/>
              <a:gd name="connsiteX2" fmla="*/ 439576 w 441957"/>
              <a:gd name="connsiteY2" fmla="*/ 182521 h 446840"/>
              <a:gd name="connsiteX3" fmla="*/ 0 w 441957"/>
              <a:gd name="connsiteY3" fmla="*/ 446840 h 446840"/>
              <a:gd name="connsiteX4" fmla="*/ 2382 w 441957"/>
              <a:gd name="connsiteY4" fmla="*/ 278606 h 44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57" h="446840">
                <a:moveTo>
                  <a:pt x="2382" y="278606"/>
                </a:moveTo>
                <a:lnTo>
                  <a:pt x="441957" y="0"/>
                </a:lnTo>
                <a:cubicBezTo>
                  <a:pt x="441163" y="60840"/>
                  <a:pt x="440370" y="121681"/>
                  <a:pt x="439576" y="182521"/>
                </a:cubicBezTo>
                <a:lnTo>
                  <a:pt x="0" y="446840"/>
                </a:lnTo>
                <a:lnTo>
                  <a:pt x="2382" y="27860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0" dirty="0" smtClean="0"/>
              <a:t>Проблема </a:t>
            </a:r>
            <a:r>
              <a:rPr lang="ru-RU" b="0" dirty="0"/>
              <a:t>/ актуальность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763558"/>
              </p:ext>
            </p:extLst>
          </p:nvPr>
        </p:nvGraphicFramePr>
        <p:xfrm>
          <a:off x="0" y="971550"/>
          <a:ext cx="5004048" cy="383244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004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32448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Мировое производство потребляет более 5 трлн. м3 пресной воды в год.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kern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день на одно жителя</a:t>
                      </a:r>
                      <a:r>
                        <a:rPr lang="ru-RU" sz="1800" b="1" kern="12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расходуется до 137 л чистой воды (Мосводоканал)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kern="12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Отечественные предприятия производят примерно 34 млрд. м3 стоков в год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Вся эта вода поступает на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очистные сооружения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1" kern="120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*в 2024 году домохозяйства осуществляли</a:t>
                      </a:r>
                      <a:endParaRPr lang="ru-RU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централизованная канализацию - 77,1%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индивидуальную канализационную систему (включая септик) - 6,2%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через систему труб в выгребные ямы и </a:t>
                      </a:r>
                      <a:r>
                        <a:rPr lang="ru-RU" sz="1200" b="1" kern="120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т.п</a:t>
                      </a:r>
                      <a:r>
                        <a:rPr lang="ru-RU" sz="1200" b="1" kern="12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- 13,7%,</a:t>
                      </a:r>
                      <a:r>
                        <a:rPr lang="ru-RU" sz="1200" b="1" kern="120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отсутствует система канализации - 3%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ru-RU" sz="1200" b="1" kern="120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*(</a:t>
                      </a:r>
                      <a:r>
                        <a:rPr lang="ru-RU" sz="1050" b="1" kern="12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РБК - </a:t>
                      </a:r>
                      <a:r>
                        <a:rPr lang="en-US" sz="1000" b="1" kern="12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https://www.rbc.ru/economics/30/03/2025/67e6e3869a7947a33841fedc</a:t>
                      </a:r>
                      <a:r>
                        <a:rPr lang="ru-RU" sz="1200" b="1" kern="12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endParaRPr lang="ru-RU" sz="12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6" name="Picture 2" descr="https://s0.rbk.ru/v6_top_pics/media/img/8/33/755541441885338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971550"/>
            <a:ext cx="3865204" cy="38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644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Наименование слайда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999780"/>
              </p:ext>
            </p:extLst>
          </p:nvPr>
        </p:nvGraphicFramePr>
        <p:xfrm>
          <a:off x="0" y="971550"/>
          <a:ext cx="9144000" cy="39319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Росстат итоги Всероссийской переписи в 2021 году,</a:t>
                      </a:r>
                      <a:r>
                        <a:rPr lang="ru-RU" sz="1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информация о благоустройстве жилья россиян.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 млн домохозяйств в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России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Ответили о наличии благоустройства в месте проживания - 54,4 млн человек. 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Статистика не располагает данными об условиях проживания почти 20%.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 млн 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квартирах,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14,8 млн - в частных домах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12,5 млн домохозяйств (в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6,25млн квартир) -  нет централизованного холодного водоснабжения,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млн человек получают воду из скважин.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Центральная канализация имеется в 31,2 млн домохозяйств.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примерно 60% от общего числа опрошенных россиян. 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11,8 млн жителей используют септики и выгребные ямы. Более 2,6 млн человек не имеют вообще никакой канализации. В 117,6 тысячи домохозяйств Росстат не обнаружил признаков туалета ни в доме, ни на придомовой территории.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122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Наименование слайда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624227"/>
              </p:ext>
            </p:extLst>
          </p:nvPr>
        </p:nvGraphicFramePr>
        <p:xfrm>
          <a:off x="0" y="971550"/>
          <a:ext cx="91440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Предлагаемое решение позволит снизить нагрузку на очистные сооружения на 10-20%</a:t>
                      </a:r>
                    </a:p>
                    <a:p>
                      <a:pPr algn="ctr"/>
                      <a:endParaRPr lang="ru-RU" sz="1600" b="1" kern="120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l"/>
                      <a:r>
                        <a:rPr lang="ru-RU" sz="1600" b="1" kern="12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2 000 рублей за 4 м3</a:t>
                      </a:r>
                      <a:r>
                        <a:rPr lang="ru-RU" sz="1600" b="1" kern="120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вывоз септиков примерно раз в два месяца</a:t>
                      </a:r>
                    </a:p>
                    <a:p>
                      <a:pPr algn="l"/>
                      <a:r>
                        <a:rPr lang="ru-RU" sz="1600" b="1" kern="120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Количество  домовладений с септиками  и ямами примерно 12 млн.</a:t>
                      </a:r>
                    </a:p>
                    <a:p>
                      <a:pPr algn="l"/>
                      <a:r>
                        <a:rPr lang="ru-RU" sz="1600" b="1" kern="120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Основная задача очистка </a:t>
                      </a:r>
                      <a:r>
                        <a:rPr lang="ru-RU" sz="1600" b="1" kern="120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от биологии</a:t>
                      </a:r>
                      <a:endParaRPr lang="ru-RU" sz="1600" b="1" kern="120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l"/>
                      <a:r>
                        <a:rPr lang="ru-RU" sz="1600" b="1" kern="120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 млн рублей раз в пол года тратят крупные промышленные предприятия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1112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Наименование слайда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84586"/>
              </p:ext>
            </p:extLst>
          </p:nvPr>
        </p:nvGraphicFramePr>
        <p:xfrm>
          <a:off x="0" y="971550"/>
          <a:ext cx="9144000" cy="5791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Содержание</a:t>
                      </a:r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слайда заполняется заявителем в соответствии с методическими рекомендациями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422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Наименование слайда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84586"/>
              </p:ext>
            </p:extLst>
          </p:nvPr>
        </p:nvGraphicFramePr>
        <p:xfrm>
          <a:off x="0" y="971550"/>
          <a:ext cx="9144000" cy="5791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Содержание</a:t>
                      </a:r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слайда заполняется заявителем в соответствии с методическими рекомендациями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4906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Наименование слайда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84586"/>
              </p:ext>
            </p:extLst>
          </p:nvPr>
        </p:nvGraphicFramePr>
        <p:xfrm>
          <a:off x="0" y="971550"/>
          <a:ext cx="9144000" cy="5791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Содержание</a:t>
                      </a:r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слайда заполняется заявителем в соответствии с методическими рекомендациями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96315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2844</TotalTime>
  <Words>372</Words>
  <PresentationFormat>Экран (16:9)</PresentationFormat>
  <Paragraphs>42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Тема Office</vt:lpstr>
      <vt:lpstr>"Разработка способа и устройства, с высокими эксплуатационными характеристиками, вихре-кавитационной гомогенизации и обеззараживания неоднородных сточных вод для повышения глубины очистки методом фильтрации"</vt:lpstr>
      <vt:lpstr>Проблема / актуальность </vt:lpstr>
      <vt:lpstr>Наименование слайда</vt:lpstr>
      <vt:lpstr>Наименование слайда</vt:lpstr>
      <vt:lpstr>Наименование слайда</vt:lpstr>
      <vt:lpstr>Наименование слайда</vt:lpstr>
      <vt:lpstr>Наименование слайда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2021-11-25T09:49:02Z</cp:lastPrinted>
  <dcterms:created xsi:type="dcterms:W3CDTF">2021-11-24T07:57:07Z</dcterms:created>
  <dcterms:modified xsi:type="dcterms:W3CDTF">2025-06-06T09:37:08Z</dcterms:modified>
</cp:coreProperties>
</file>