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5"/>
  </p:notesMasterIdLst>
  <p:sldIdLst>
    <p:sldId id="280" r:id="rId2"/>
    <p:sldId id="319" r:id="rId3"/>
    <p:sldId id="282" r:id="rId4"/>
    <p:sldId id="289" r:id="rId5"/>
    <p:sldId id="312" r:id="rId6"/>
    <p:sldId id="283" r:id="rId7"/>
    <p:sldId id="299" r:id="rId8"/>
    <p:sldId id="315" r:id="rId9"/>
    <p:sldId id="313" r:id="rId10"/>
    <p:sldId id="284" r:id="rId11"/>
    <p:sldId id="316" r:id="rId12"/>
    <p:sldId id="314" r:id="rId13"/>
    <p:sldId id="309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Druk Text Wide Cyr" charset="-52"/>
      <p:regular r:id="rId24"/>
      <p:bold r:id="rId25"/>
      <p:italic r:id="rId26"/>
      <p:boldItalic r:id="rId27"/>
    </p:embeddedFont>
    <p:embeddedFont>
      <p:font typeface="Montserrat" panose="00000500000000000000" pitchFamily="2" charset="-52"/>
      <p:regular r:id="rId28"/>
      <p:bold r:id="rId29"/>
      <p:italic r:id="rId30"/>
      <p:boldItalic r:id="rId31"/>
    </p:embeddedFont>
    <p:embeddedFont>
      <p:font typeface="Montserrat Light" panose="00000400000000000000" pitchFamily="2" charset="-52"/>
      <p:regular r:id="rId32"/>
      <p: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05E"/>
    <a:srgbClr val="676866"/>
    <a:srgbClr val="FFFFFF"/>
    <a:srgbClr val="464846"/>
    <a:srgbClr val="B0EA52"/>
    <a:srgbClr val="F3FE3E"/>
    <a:srgbClr val="283034"/>
    <a:srgbClr val="A4C242"/>
    <a:srgbClr val="B7C146"/>
    <a:srgbClr val="C1C8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2" autoAdjust="0"/>
    <p:restoredTop sz="96323" autoAdjust="0"/>
  </p:normalViewPr>
  <p:slideViewPr>
    <p:cSldViewPr snapToGrid="0">
      <p:cViewPr varScale="1">
        <p:scale>
          <a:sx n="119" d="100"/>
          <a:sy n="119" d="100"/>
        </p:scale>
        <p:origin x="20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viewProps" Target="viewProp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0C528C1-D746-436D-8CB2-9FA20BD49C62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302-4B56-8ED1-DF98A5E7D00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925871-6507-4DE5-84E2-2C8981C02CC9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302-4B56-8ED1-DF98A5E7D00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FE1BBB9-CC60-4A78-A312-C4C3D8059E2A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302-4B56-8ED1-DF98A5E7D00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1EB2603-5D7C-4933-9706-92A38E162AF9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302-4B56-8ED1-DF98A5E7D0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5F605E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I стадия</c:v>
                </c:pt>
                <c:pt idx="1">
                  <c:v>II стадия</c:v>
                </c:pt>
                <c:pt idx="2">
                  <c:v>III стадия</c:v>
                </c:pt>
                <c:pt idx="3">
                  <c:v>IV стадия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11.18</c:v>
                </c:pt>
                <c:pt idx="1">
                  <c:v>18.190000000000001</c:v>
                </c:pt>
                <c:pt idx="2">
                  <c:v>27.3</c:v>
                </c:pt>
                <c:pt idx="3">
                  <c:v>43.32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02-4B56-8ED1-DF98A5E7D0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5-летняя выживаемость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A4E52BB-0DAC-4019-89D0-4C3B6B5387C3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302-4B56-8ED1-DF98A5E7D00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6755A13-FEBC-41D8-9380-FB3E41D107AC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302-4B56-8ED1-DF98A5E7D00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5655213-F378-46DB-B8EB-2CFDB7F7E21F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302-4B56-8ED1-DF98A5E7D00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DF0212C-FD34-4864-96DA-52E98DAADB70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302-4B56-8ED1-DF98A5E7D0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5F605E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I стадия</c:v>
                </c:pt>
                <c:pt idx="1">
                  <c:v>II стадия</c:v>
                </c:pt>
                <c:pt idx="2">
                  <c:v>III стадия</c:v>
                </c:pt>
                <c:pt idx="3">
                  <c:v>IV стадия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70.489999999999995</c:v>
                </c:pt>
                <c:pt idx="1">
                  <c:v>42.88</c:v>
                </c:pt>
                <c:pt idx="2">
                  <c:v>23.33</c:v>
                </c:pt>
                <c:pt idx="3">
                  <c:v>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02-4B56-8ED1-DF98A5E7D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306512976"/>
        <c:axId val="306509648"/>
      </c:barChart>
      <c:catAx>
        <c:axId val="30651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F605E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509648"/>
        <c:crosses val="autoZero"/>
        <c:auto val="1"/>
        <c:lblAlgn val="ctr"/>
        <c:lblOffset val="100"/>
        <c:noMultiLvlLbl val="0"/>
      </c:catAx>
      <c:valAx>
        <c:axId val="30650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F605E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51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5F605E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5F605E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A6CC2E-E747-4F46-A4DD-9FA76C45CC53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B40E69-8309-4DBF-AC50-FE5FAFDB1AE9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Обучаемое ядро</a:t>
          </a:r>
        </a:p>
      </dgm:t>
    </dgm:pt>
    <dgm:pt modelId="{A99F6738-C23E-4578-97F9-D0B86E796CAE}" type="parTrans" cxnId="{9DE54BAB-4606-4032-BF63-97AA10687F90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FE256EB2-44AF-435E-A484-D7BFCD7F06F8}" type="sibTrans" cxnId="{9DE54BAB-4606-4032-BF63-97AA10687F90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EA9843CE-0CC5-4562-BA93-7F02405E2FF7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Ядро анализа изображений</a:t>
          </a:r>
        </a:p>
      </dgm:t>
    </dgm:pt>
    <dgm:pt modelId="{511B2BDF-B918-48ED-AB60-0ACD5F711D72}" type="parTrans" cxnId="{D7B19A5E-A8BF-4498-A4AB-81691B77BC87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2FB7004F-1F58-4606-9457-2D19F9DABE0B}" type="sibTrans" cxnId="{D7B19A5E-A8BF-4498-A4AB-81691B77BC87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2A6FDB8E-FDD3-4361-8BEA-766EBB20D627}">
      <dgm:prSet phldrT="[Текст]" custT="1"/>
      <dgm:spPr>
        <a:solidFill>
          <a:srgbClr val="676866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  <a:latin typeface="Montserrat" panose="00000500000000000000" pitchFamily="2" charset="-52"/>
              <a:ea typeface="Verdana" panose="020B0604030504040204" pitchFamily="34" charset="0"/>
            </a:rPr>
            <a:t>Конечный продукт</a:t>
          </a:r>
          <a:endParaRPr lang="ru-RU" sz="1800" dirty="0">
            <a:latin typeface="Montserrat" panose="00000500000000000000" pitchFamily="2" charset="-52"/>
            <a:ea typeface="Verdana" panose="020B0604030504040204" pitchFamily="34" charset="0"/>
          </a:endParaRPr>
        </a:p>
      </dgm:t>
    </dgm:pt>
    <dgm:pt modelId="{78D18685-E486-4C1E-8164-C30BF7134EE7}" type="sibTrans" cxnId="{7155AB19-0735-4CF4-BEAC-3B8D317D88FC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FA1ABA34-1C28-443B-A649-BBEFC47DEA13}" type="parTrans" cxnId="{7155AB19-0735-4CF4-BEAC-3B8D317D88FC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A8CFFB53-FCC9-4DF3-8648-0252F6B945E8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Интерфейс пользователя</a:t>
          </a:r>
        </a:p>
      </dgm:t>
    </dgm:pt>
    <dgm:pt modelId="{8D27649E-DD2F-4C7D-A40C-EFAF52721F5E}" type="parTrans" cxnId="{2B4EE039-8225-49FD-A05D-D48AFEDF7C32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2CDED1F0-4FDD-4E6F-B92A-B69B33608563}" type="sibTrans" cxnId="{2B4EE039-8225-49FD-A05D-D48AFEDF7C32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C065E744-8C33-40B5-97B0-41F68E070A6E}" type="pres">
      <dgm:prSet presAssocID="{0DA6CC2E-E747-4F46-A4DD-9FA76C45CC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32AE8B-FE84-4C6B-8DA1-0017DEB13E1D}" type="pres">
      <dgm:prSet presAssocID="{2A6FDB8E-FDD3-4361-8BEA-766EBB20D627}" presName="vertOne" presStyleCnt="0"/>
      <dgm:spPr/>
    </dgm:pt>
    <dgm:pt modelId="{F5E1A416-D946-412C-906A-1B0F0D9963F4}" type="pres">
      <dgm:prSet presAssocID="{2A6FDB8E-FDD3-4361-8BEA-766EBB20D627}" presName="txOne" presStyleLbl="node0" presStyleIdx="0" presStyleCnt="1" custLinFactY="-9450" custLinFactNeighborX="-1812" custLinFactNeighborY="-100000">
        <dgm:presLayoutVars>
          <dgm:chPref val="3"/>
        </dgm:presLayoutVars>
      </dgm:prSet>
      <dgm:spPr/>
    </dgm:pt>
    <dgm:pt modelId="{7B9A54EC-C47D-4584-B523-48B0C6F4183C}" type="pres">
      <dgm:prSet presAssocID="{2A6FDB8E-FDD3-4361-8BEA-766EBB20D627}" presName="parTransOne" presStyleCnt="0"/>
      <dgm:spPr/>
    </dgm:pt>
    <dgm:pt modelId="{376AE4EA-84E6-4CAB-9235-D80F0ADF64C8}" type="pres">
      <dgm:prSet presAssocID="{2A6FDB8E-FDD3-4361-8BEA-766EBB20D627}" presName="horzOne" presStyleCnt="0"/>
      <dgm:spPr/>
    </dgm:pt>
    <dgm:pt modelId="{3A3766AF-F25F-4969-97CA-3E8B0F2BA94A}" type="pres">
      <dgm:prSet presAssocID="{12B40E69-8309-4DBF-AC50-FE5FAFDB1AE9}" presName="vertTwo" presStyleCnt="0"/>
      <dgm:spPr/>
    </dgm:pt>
    <dgm:pt modelId="{1DA63789-89D7-4FFB-B938-84A963AE2EB7}" type="pres">
      <dgm:prSet presAssocID="{12B40E69-8309-4DBF-AC50-FE5FAFDB1AE9}" presName="txTwo" presStyleLbl="node2" presStyleIdx="0" presStyleCnt="3">
        <dgm:presLayoutVars>
          <dgm:chPref val="3"/>
        </dgm:presLayoutVars>
      </dgm:prSet>
      <dgm:spPr/>
    </dgm:pt>
    <dgm:pt modelId="{CEDB77A1-AE6D-4054-9C3F-216D2D659CBB}" type="pres">
      <dgm:prSet presAssocID="{12B40E69-8309-4DBF-AC50-FE5FAFDB1AE9}" presName="horzTwo" presStyleCnt="0"/>
      <dgm:spPr/>
    </dgm:pt>
    <dgm:pt modelId="{4B934D61-39AA-46FC-ABD9-D03A746A4F42}" type="pres">
      <dgm:prSet presAssocID="{FE256EB2-44AF-435E-A484-D7BFCD7F06F8}" presName="sibSpaceTwo" presStyleCnt="0"/>
      <dgm:spPr/>
    </dgm:pt>
    <dgm:pt modelId="{5C9B001F-E05C-4AAB-8C82-017C89E6ACAA}" type="pres">
      <dgm:prSet presAssocID="{EA9843CE-0CC5-4562-BA93-7F02405E2FF7}" presName="vertTwo" presStyleCnt="0"/>
      <dgm:spPr/>
    </dgm:pt>
    <dgm:pt modelId="{A6939C39-C763-467F-A7BB-824B8BF6C584}" type="pres">
      <dgm:prSet presAssocID="{EA9843CE-0CC5-4562-BA93-7F02405E2FF7}" presName="txTwo" presStyleLbl="node2" presStyleIdx="1" presStyleCnt="3">
        <dgm:presLayoutVars>
          <dgm:chPref val="3"/>
        </dgm:presLayoutVars>
      </dgm:prSet>
      <dgm:spPr/>
    </dgm:pt>
    <dgm:pt modelId="{C398906D-8E43-43C9-AE52-798A8CE343E3}" type="pres">
      <dgm:prSet presAssocID="{EA9843CE-0CC5-4562-BA93-7F02405E2FF7}" presName="horzTwo" presStyleCnt="0"/>
      <dgm:spPr/>
    </dgm:pt>
    <dgm:pt modelId="{D50AD700-DB7A-4E55-B2F6-B860BCD7F632}" type="pres">
      <dgm:prSet presAssocID="{2FB7004F-1F58-4606-9457-2D19F9DABE0B}" presName="sibSpaceTwo" presStyleCnt="0"/>
      <dgm:spPr/>
    </dgm:pt>
    <dgm:pt modelId="{E46BFF73-2E80-4654-9B90-D7F268EB4F50}" type="pres">
      <dgm:prSet presAssocID="{A8CFFB53-FCC9-4DF3-8648-0252F6B945E8}" presName="vertTwo" presStyleCnt="0"/>
      <dgm:spPr/>
    </dgm:pt>
    <dgm:pt modelId="{713CEE29-99C2-4D89-815D-2A10FDCFA1E7}" type="pres">
      <dgm:prSet presAssocID="{A8CFFB53-FCC9-4DF3-8648-0252F6B945E8}" presName="txTwo" presStyleLbl="node2" presStyleIdx="2" presStyleCnt="3">
        <dgm:presLayoutVars>
          <dgm:chPref val="3"/>
        </dgm:presLayoutVars>
      </dgm:prSet>
      <dgm:spPr/>
    </dgm:pt>
    <dgm:pt modelId="{0AA15341-595F-421D-A05A-C6D1D344989F}" type="pres">
      <dgm:prSet presAssocID="{A8CFFB53-FCC9-4DF3-8648-0252F6B945E8}" presName="horzTwo" presStyleCnt="0"/>
      <dgm:spPr/>
    </dgm:pt>
  </dgm:ptLst>
  <dgm:cxnLst>
    <dgm:cxn modelId="{95193805-6B14-4571-A095-46571FB6D6AB}" type="presOf" srcId="{EA9843CE-0CC5-4562-BA93-7F02405E2FF7}" destId="{A6939C39-C763-467F-A7BB-824B8BF6C584}" srcOrd="0" destOrd="0" presId="urn:microsoft.com/office/officeart/2005/8/layout/hierarchy4"/>
    <dgm:cxn modelId="{7155AB19-0735-4CF4-BEAC-3B8D317D88FC}" srcId="{0DA6CC2E-E747-4F46-A4DD-9FA76C45CC53}" destId="{2A6FDB8E-FDD3-4361-8BEA-766EBB20D627}" srcOrd="0" destOrd="0" parTransId="{FA1ABA34-1C28-443B-A649-BBEFC47DEA13}" sibTransId="{78D18685-E486-4C1E-8164-C30BF7134EE7}"/>
    <dgm:cxn modelId="{E4BE5D20-71BD-4716-9CCE-F4D3E653DE92}" type="presOf" srcId="{2A6FDB8E-FDD3-4361-8BEA-766EBB20D627}" destId="{F5E1A416-D946-412C-906A-1B0F0D9963F4}" srcOrd="0" destOrd="0" presId="urn:microsoft.com/office/officeart/2005/8/layout/hierarchy4"/>
    <dgm:cxn modelId="{2B4EE039-8225-49FD-A05D-D48AFEDF7C32}" srcId="{2A6FDB8E-FDD3-4361-8BEA-766EBB20D627}" destId="{A8CFFB53-FCC9-4DF3-8648-0252F6B945E8}" srcOrd="2" destOrd="0" parTransId="{8D27649E-DD2F-4C7D-A40C-EFAF52721F5E}" sibTransId="{2CDED1F0-4FDD-4E6F-B92A-B69B33608563}"/>
    <dgm:cxn modelId="{D7B19A5E-A8BF-4498-A4AB-81691B77BC87}" srcId="{2A6FDB8E-FDD3-4361-8BEA-766EBB20D627}" destId="{EA9843CE-0CC5-4562-BA93-7F02405E2FF7}" srcOrd="1" destOrd="0" parTransId="{511B2BDF-B918-48ED-AB60-0ACD5F711D72}" sibTransId="{2FB7004F-1F58-4606-9457-2D19F9DABE0B}"/>
    <dgm:cxn modelId="{A2775357-0605-4D98-8743-642B9A5EF2CF}" type="presOf" srcId="{A8CFFB53-FCC9-4DF3-8648-0252F6B945E8}" destId="{713CEE29-99C2-4D89-815D-2A10FDCFA1E7}" srcOrd="0" destOrd="0" presId="urn:microsoft.com/office/officeart/2005/8/layout/hierarchy4"/>
    <dgm:cxn modelId="{9DE54BAB-4606-4032-BF63-97AA10687F90}" srcId="{2A6FDB8E-FDD3-4361-8BEA-766EBB20D627}" destId="{12B40E69-8309-4DBF-AC50-FE5FAFDB1AE9}" srcOrd="0" destOrd="0" parTransId="{A99F6738-C23E-4578-97F9-D0B86E796CAE}" sibTransId="{FE256EB2-44AF-435E-A484-D7BFCD7F06F8}"/>
    <dgm:cxn modelId="{526189C2-D77F-4898-9C09-A4F98B24A2A3}" type="presOf" srcId="{0DA6CC2E-E747-4F46-A4DD-9FA76C45CC53}" destId="{C065E744-8C33-40B5-97B0-41F68E070A6E}" srcOrd="0" destOrd="0" presId="urn:microsoft.com/office/officeart/2005/8/layout/hierarchy4"/>
    <dgm:cxn modelId="{C65F0DC7-AEAC-40C1-A1C2-A4CE457DDB8A}" type="presOf" srcId="{12B40E69-8309-4DBF-AC50-FE5FAFDB1AE9}" destId="{1DA63789-89D7-4FFB-B938-84A963AE2EB7}" srcOrd="0" destOrd="0" presId="urn:microsoft.com/office/officeart/2005/8/layout/hierarchy4"/>
    <dgm:cxn modelId="{EEE292E8-B78D-45D7-9761-52A9D61B3D41}" type="presParOf" srcId="{C065E744-8C33-40B5-97B0-41F68E070A6E}" destId="{8332AE8B-FE84-4C6B-8DA1-0017DEB13E1D}" srcOrd="0" destOrd="0" presId="urn:microsoft.com/office/officeart/2005/8/layout/hierarchy4"/>
    <dgm:cxn modelId="{44F84E1D-452C-4798-B66E-9819C17F4AB4}" type="presParOf" srcId="{8332AE8B-FE84-4C6B-8DA1-0017DEB13E1D}" destId="{F5E1A416-D946-412C-906A-1B0F0D9963F4}" srcOrd="0" destOrd="0" presId="urn:microsoft.com/office/officeart/2005/8/layout/hierarchy4"/>
    <dgm:cxn modelId="{9F96732E-0198-4A41-B70F-E05A67AC6196}" type="presParOf" srcId="{8332AE8B-FE84-4C6B-8DA1-0017DEB13E1D}" destId="{7B9A54EC-C47D-4584-B523-48B0C6F4183C}" srcOrd="1" destOrd="0" presId="urn:microsoft.com/office/officeart/2005/8/layout/hierarchy4"/>
    <dgm:cxn modelId="{95A10C98-88A0-4EBE-BACE-AE56F68B0962}" type="presParOf" srcId="{8332AE8B-FE84-4C6B-8DA1-0017DEB13E1D}" destId="{376AE4EA-84E6-4CAB-9235-D80F0ADF64C8}" srcOrd="2" destOrd="0" presId="urn:microsoft.com/office/officeart/2005/8/layout/hierarchy4"/>
    <dgm:cxn modelId="{48C87A1C-6148-4A88-9815-732368B2FD00}" type="presParOf" srcId="{376AE4EA-84E6-4CAB-9235-D80F0ADF64C8}" destId="{3A3766AF-F25F-4969-97CA-3E8B0F2BA94A}" srcOrd="0" destOrd="0" presId="urn:microsoft.com/office/officeart/2005/8/layout/hierarchy4"/>
    <dgm:cxn modelId="{BB1E1960-3BCF-4F20-9BAD-6AEDAEB9CB2E}" type="presParOf" srcId="{3A3766AF-F25F-4969-97CA-3E8B0F2BA94A}" destId="{1DA63789-89D7-4FFB-B938-84A963AE2EB7}" srcOrd="0" destOrd="0" presId="urn:microsoft.com/office/officeart/2005/8/layout/hierarchy4"/>
    <dgm:cxn modelId="{FBED4658-8C18-436A-A3C7-861A8132B6A7}" type="presParOf" srcId="{3A3766AF-F25F-4969-97CA-3E8B0F2BA94A}" destId="{CEDB77A1-AE6D-4054-9C3F-216D2D659CBB}" srcOrd="1" destOrd="0" presId="urn:microsoft.com/office/officeart/2005/8/layout/hierarchy4"/>
    <dgm:cxn modelId="{8214714B-1FA9-4035-9207-0EC8CD16277D}" type="presParOf" srcId="{376AE4EA-84E6-4CAB-9235-D80F0ADF64C8}" destId="{4B934D61-39AA-46FC-ABD9-D03A746A4F42}" srcOrd="1" destOrd="0" presId="urn:microsoft.com/office/officeart/2005/8/layout/hierarchy4"/>
    <dgm:cxn modelId="{FC6216E2-224C-4A94-888D-570399AC4686}" type="presParOf" srcId="{376AE4EA-84E6-4CAB-9235-D80F0ADF64C8}" destId="{5C9B001F-E05C-4AAB-8C82-017C89E6ACAA}" srcOrd="2" destOrd="0" presId="urn:microsoft.com/office/officeart/2005/8/layout/hierarchy4"/>
    <dgm:cxn modelId="{66C02750-C1D3-4537-A580-C7E8C20F7E6E}" type="presParOf" srcId="{5C9B001F-E05C-4AAB-8C82-017C89E6ACAA}" destId="{A6939C39-C763-467F-A7BB-824B8BF6C584}" srcOrd="0" destOrd="0" presId="urn:microsoft.com/office/officeart/2005/8/layout/hierarchy4"/>
    <dgm:cxn modelId="{6DBBA93C-D266-4D80-A65F-95A8911720D1}" type="presParOf" srcId="{5C9B001F-E05C-4AAB-8C82-017C89E6ACAA}" destId="{C398906D-8E43-43C9-AE52-798A8CE343E3}" srcOrd="1" destOrd="0" presId="urn:microsoft.com/office/officeart/2005/8/layout/hierarchy4"/>
    <dgm:cxn modelId="{FA771F54-1352-4A55-99A2-7F59427E821E}" type="presParOf" srcId="{376AE4EA-84E6-4CAB-9235-D80F0ADF64C8}" destId="{D50AD700-DB7A-4E55-B2F6-B860BCD7F632}" srcOrd="3" destOrd="0" presId="urn:microsoft.com/office/officeart/2005/8/layout/hierarchy4"/>
    <dgm:cxn modelId="{2BE293F4-20A1-4707-879D-7E73F36595A5}" type="presParOf" srcId="{376AE4EA-84E6-4CAB-9235-D80F0ADF64C8}" destId="{E46BFF73-2E80-4654-9B90-D7F268EB4F50}" srcOrd="4" destOrd="0" presId="urn:microsoft.com/office/officeart/2005/8/layout/hierarchy4"/>
    <dgm:cxn modelId="{88B68AC7-EB3C-4BDF-B3B7-AFB142943197}" type="presParOf" srcId="{E46BFF73-2E80-4654-9B90-D7F268EB4F50}" destId="{713CEE29-99C2-4D89-815D-2A10FDCFA1E7}" srcOrd="0" destOrd="0" presId="urn:microsoft.com/office/officeart/2005/8/layout/hierarchy4"/>
    <dgm:cxn modelId="{A2083A74-353A-4889-9300-BD929B5A222C}" type="presParOf" srcId="{E46BFF73-2E80-4654-9B90-D7F268EB4F50}" destId="{0AA15341-595F-421D-A05A-C6D1D344989F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A6CC2E-E747-4F46-A4DD-9FA76C45CC53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B40E69-8309-4DBF-AC50-FE5FAFDB1AE9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Минимизация ошибок</a:t>
          </a:r>
        </a:p>
      </dgm:t>
    </dgm:pt>
    <dgm:pt modelId="{A99F6738-C23E-4578-97F9-D0B86E796CAE}" type="parTrans" cxnId="{9DE54BAB-4606-4032-BF63-97AA10687F90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FE256EB2-44AF-435E-A484-D7BFCD7F06F8}" type="sibTrans" cxnId="{9DE54BAB-4606-4032-BF63-97AA10687F90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EA9843CE-0CC5-4562-BA93-7F02405E2FF7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Увеличение </a:t>
          </a:r>
          <a:r>
            <a:rPr lang="ru-RU" dirty="0" err="1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выявляемости</a:t>
          </a:r>
          <a:endParaRPr lang="ru-RU" dirty="0">
            <a:solidFill>
              <a:srgbClr val="676866"/>
            </a:solidFill>
            <a:latin typeface="Montserrat" panose="00000500000000000000" pitchFamily="2" charset="-52"/>
            <a:ea typeface="Verdana" panose="020B0604030504040204" pitchFamily="34" charset="0"/>
          </a:endParaRPr>
        </a:p>
      </dgm:t>
    </dgm:pt>
    <dgm:pt modelId="{511B2BDF-B918-48ED-AB60-0ACD5F711D72}" type="parTrans" cxnId="{D7B19A5E-A8BF-4498-A4AB-81691B77BC87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2FB7004F-1F58-4606-9457-2D19F9DABE0B}" type="sibTrans" cxnId="{D7B19A5E-A8BF-4498-A4AB-81691B77BC87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AF37398F-AD23-45E0-AE66-2FEAE7FD5230}">
      <dgm:prSet phldrT="[Текст]"/>
      <dgm:spPr>
        <a:solidFill>
          <a:srgbClr val="676866"/>
        </a:solidFill>
      </dgm:spPr>
      <dgm:t>
        <a:bodyPr/>
        <a:lstStyle/>
        <a:p>
          <a:r>
            <a:rPr lang="ru-RU" dirty="0">
              <a:latin typeface="Montserrat" panose="00000500000000000000" pitchFamily="2" charset="-52"/>
              <a:ea typeface="Verdana" panose="020B0604030504040204" pitchFamily="34" charset="0"/>
            </a:rPr>
            <a:t>Сокращение дефицита специалистов</a:t>
          </a:r>
        </a:p>
      </dgm:t>
    </dgm:pt>
    <dgm:pt modelId="{C97572A4-5D9D-4B10-BEAD-C7DE3C4C6173}" type="parTrans" cxnId="{BCC21CB3-CA4F-41B0-B4A0-3A22C03CFE38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E5962097-E889-48C7-8E8B-94B75DB7231E}" type="sibTrans" cxnId="{BCC21CB3-CA4F-41B0-B4A0-3A22C03CFE38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B6698A46-5C11-4B6C-BF53-2AC67B026128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Снижение затрат на диагностику</a:t>
          </a:r>
        </a:p>
      </dgm:t>
    </dgm:pt>
    <dgm:pt modelId="{DA04DD04-D7BD-4EBD-8684-7FCB21ABD8A3}" type="parTrans" cxnId="{3C09E538-4F47-4A20-A7B4-488DD0BFCC06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08DBC6AB-9A78-497D-80E3-D3C237B0BC14}" type="sibTrans" cxnId="{3C09E538-4F47-4A20-A7B4-488DD0BFCC06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2A6FDB8E-FDD3-4361-8BEA-766EBB20D627}">
      <dgm:prSet phldrT="[Текст]" custT="1"/>
      <dgm:spPr>
        <a:solidFill>
          <a:srgbClr val="676866"/>
        </a:solidFill>
      </dgm:spPr>
      <dgm:t>
        <a:bodyPr/>
        <a:lstStyle/>
        <a:p>
          <a:r>
            <a:rPr lang="ru-RU" dirty="0">
              <a:latin typeface="Montserrat" panose="00000500000000000000" pitchFamily="2" charset="-52"/>
              <a:ea typeface="Verdana" panose="020B0604030504040204" pitchFamily="34" charset="0"/>
            </a:rPr>
            <a:t>Повышение качества диагностики</a:t>
          </a:r>
          <a:endParaRPr lang="ru-RU" sz="1800" dirty="0">
            <a:latin typeface="Montserrat" panose="00000500000000000000" pitchFamily="2" charset="-52"/>
            <a:ea typeface="Verdana" panose="020B0604030504040204" pitchFamily="34" charset="0"/>
          </a:endParaRPr>
        </a:p>
      </dgm:t>
    </dgm:pt>
    <dgm:pt modelId="{78D18685-E486-4C1E-8164-C30BF7134EE7}" type="sibTrans" cxnId="{7155AB19-0735-4CF4-BEAC-3B8D317D88FC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FA1ABA34-1C28-443B-A649-BBEFC47DEA13}" type="parTrans" cxnId="{7155AB19-0735-4CF4-BEAC-3B8D317D88FC}">
      <dgm:prSet/>
      <dgm:spPr/>
      <dgm:t>
        <a:bodyPr/>
        <a:lstStyle/>
        <a:p>
          <a:endParaRPr lang="ru-RU">
            <a:latin typeface="Montserrat" panose="00000500000000000000" pitchFamily="2" charset="-52"/>
          </a:endParaRPr>
        </a:p>
      </dgm:t>
    </dgm:pt>
    <dgm:pt modelId="{C065E744-8C33-40B5-97B0-41F68E070A6E}" type="pres">
      <dgm:prSet presAssocID="{0DA6CC2E-E747-4F46-A4DD-9FA76C45CC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32AE8B-FE84-4C6B-8DA1-0017DEB13E1D}" type="pres">
      <dgm:prSet presAssocID="{2A6FDB8E-FDD3-4361-8BEA-766EBB20D627}" presName="vertOne" presStyleCnt="0"/>
      <dgm:spPr/>
    </dgm:pt>
    <dgm:pt modelId="{F5E1A416-D946-412C-906A-1B0F0D9963F4}" type="pres">
      <dgm:prSet presAssocID="{2A6FDB8E-FDD3-4361-8BEA-766EBB20D627}" presName="txOne" presStyleLbl="node0" presStyleIdx="0" presStyleCnt="2" custLinFactY="-9450" custLinFactNeighborX="-1812" custLinFactNeighborY="-100000">
        <dgm:presLayoutVars>
          <dgm:chPref val="3"/>
        </dgm:presLayoutVars>
      </dgm:prSet>
      <dgm:spPr/>
    </dgm:pt>
    <dgm:pt modelId="{7B9A54EC-C47D-4584-B523-48B0C6F4183C}" type="pres">
      <dgm:prSet presAssocID="{2A6FDB8E-FDD3-4361-8BEA-766EBB20D627}" presName="parTransOne" presStyleCnt="0"/>
      <dgm:spPr/>
    </dgm:pt>
    <dgm:pt modelId="{376AE4EA-84E6-4CAB-9235-D80F0ADF64C8}" type="pres">
      <dgm:prSet presAssocID="{2A6FDB8E-FDD3-4361-8BEA-766EBB20D627}" presName="horzOne" presStyleCnt="0"/>
      <dgm:spPr/>
    </dgm:pt>
    <dgm:pt modelId="{3A3766AF-F25F-4969-97CA-3E8B0F2BA94A}" type="pres">
      <dgm:prSet presAssocID="{12B40E69-8309-4DBF-AC50-FE5FAFDB1AE9}" presName="vertTwo" presStyleCnt="0"/>
      <dgm:spPr/>
    </dgm:pt>
    <dgm:pt modelId="{1DA63789-89D7-4FFB-B938-84A963AE2EB7}" type="pres">
      <dgm:prSet presAssocID="{12B40E69-8309-4DBF-AC50-FE5FAFDB1AE9}" presName="txTwo" presStyleLbl="node2" presStyleIdx="0" presStyleCnt="3">
        <dgm:presLayoutVars>
          <dgm:chPref val="3"/>
        </dgm:presLayoutVars>
      </dgm:prSet>
      <dgm:spPr/>
    </dgm:pt>
    <dgm:pt modelId="{CEDB77A1-AE6D-4054-9C3F-216D2D659CBB}" type="pres">
      <dgm:prSet presAssocID="{12B40E69-8309-4DBF-AC50-FE5FAFDB1AE9}" presName="horzTwo" presStyleCnt="0"/>
      <dgm:spPr/>
    </dgm:pt>
    <dgm:pt modelId="{4B934D61-39AA-46FC-ABD9-D03A746A4F42}" type="pres">
      <dgm:prSet presAssocID="{FE256EB2-44AF-435E-A484-D7BFCD7F06F8}" presName="sibSpaceTwo" presStyleCnt="0"/>
      <dgm:spPr/>
    </dgm:pt>
    <dgm:pt modelId="{5C9B001F-E05C-4AAB-8C82-017C89E6ACAA}" type="pres">
      <dgm:prSet presAssocID="{EA9843CE-0CC5-4562-BA93-7F02405E2FF7}" presName="vertTwo" presStyleCnt="0"/>
      <dgm:spPr/>
    </dgm:pt>
    <dgm:pt modelId="{A6939C39-C763-467F-A7BB-824B8BF6C584}" type="pres">
      <dgm:prSet presAssocID="{EA9843CE-0CC5-4562-BA93-7F02405E2FF7}" presName="txTwo" presStyleLbl="node2" presStyleIdx="1" presStyleCnt="3">
        <dgm:presLayoutVars>
          <dgm:chPref val="3"/>
        </dgm:presLayoutVars>
      </dgm:prSet>
      <dgm:spPr/>
    </dgm:pt>
    <dgm:pt modelId="{C398906D-8E43-43C9-AE52-798A8CE343E3}" type="pres">
      <dgm:prSet presAssocID="{EA9843CE-0CC5-4562-BA93-7F02405E2FF7}" presName="horzTwo" presStyleCnt="0"/>
      <dgm:spPr/>
    </dgm:pt>
    <dgm:pt modelId="{16CB2B3E-000E-4A18-9809-3E41212F2CFF}" type="pres">
      <dgm:prSet presAssocID="{78D18685-E486-4C1E-8164-C30BF7134EE7}" presName="sibSpaceOne" presStyleCnt="0"/>
      <dgm:spPr/>
    </dgm:pt>
    <dgm:pt modelId="{54FB3590-3DF1-4965-84D5-47236205FD36}" type="pres">
      <dgm:prSet presAssocID="{AF37398F-AD23-45E0-AE66-2FEAE7FD5230}" presName="vertOne" presStyleCnt="0"/>
      <dgm:spPr/>
    </dgm:pt>
    <dgm:pt modelId="{A9953B48-276D-4751-81F3-08525D474AF4}" type="pres">
      <dgm:prSet presAssocID="{AF37398F-AD23-45E0-AE66-2FEAE7FD5230}" presName="txOne" presStyleLbl="node0" presStyleIdx="1" presStyleCnt="2">
        <dgm:presLayoutVars>
          <dgm:chPref val="3"/>
        </dgm:presLayoutVars>
      </dgm:prSet>
      <dgm:spPr/>
    </dgm:pt>
    <dgm:pt modelId="{1FA5D8AE-7D93-44A0-9492-17941D5D5E0A}" type="pres">
      <dgm:prSet presAssocID="{AF37398F-AD23-45E0-AE66-2FEAE7FD5230}" presName="parTransOne" presStyleCnt="0"/>
      <dgm:spPr/>
    </dgm:pt>
    <dgm:pt modelId="{496CECC6-0733-436F-B455-9382DCB73271}" type="pres">
      <dgm:prSet presAssocID="{AF37398F-AD23-45E0-AE66-2FEAE7FD5230}" presName="horzOne" presStyleCnt="0"/>
      <dgm:spPr/>
    </dgm:pt>
    <dgm:pt modelId="{9696BFDA-5EE7-4D8A-A1C5-22E1F02C9D3A}" type="pres">
      <dgm:prSet presAssocID="{B6698A46-5C11-4B6C-BF53-2AC67B026128}" presName="vertTwo" presStyleCnt="0"/>
      <dgm:spPr/>
    </dgm:pt>
    <dgm:pt modelId="{B76079FF-01C6-4B6A-93A2-C5F481387AAA}" type="pres">
      <dgm:prSet presAssocID="{B6698A46-5C11-4B6C-BF53-2AC67B026128}" presName="txTwo" presStyleLbl="node2" presStyleIdx="2" presStyleCnt="3">
        <dgm:presLayoutVars>
          <dgm:chPref val="3"/>
        </dgm:presLayoutVars>
      </dgm:prSet>
      <dgm:spPr/>
    </dgm:pt>
    <dgm:pt modelId="{64C093CC-F08B-4967-AE5A-D2BE0F4886C8}" type="pres">
      <dgm:prSet presAssocID="{B6698A46-5C11-4B6C-BF53-2AC67B026128}" presName="horzTwo" presStyleCnt="0"/>
      <dgm:spPr/>
    </dgm:pt>
  </dgm:ptLst>
  <dgm:cxnLst>
    <dgm:cxn modelId="{95193805-6B14-4571-A095-46571FB6D6AB}" type="presOf" srcId="{EA9843CE-0CC5-4562-BA93-7F02405E2FF7}" destId="{A6939C39-C763-467F-A7BB-824B8BF6C584}" srcOrd="0" destOrd="0" presId="urn:microsoft.com/office/officeart/2005/8/layout/hierarchy4"/>
    <dgm:cxn modelId="{7155AB19-0735-4CF4-BEAC-3B8D317D88FC}" srcId="{0DA6CC2E-E747-4F46-A4DD-9FA76C45CC53}" destId="{2A6FDB8E-FDD3-4361-8BEA-766EBB20D627}" srcOrd="0" destOrd="0" parTransId="{FA1ABA34-1C28-443B-A649-BBEFC47DEA13}" sibTransId="{78D18685-E486-4C1E-8164-C30BF7134EE7}"/>
    <dgm:cxn modelId="{E4BE5D20-71BD-4716-9CCE-F4D3E653DE92}" type="presOf" srcId="{2A6FDB8E-FDD3-4361-8BEA-766EBB20D627}" destId="{F5E1A416-D946-412C-906A-1B0F0D9963F4}" srcOrd="0" destOrd="0" presId="urn:microsoft.com/office/officeart/2005/8/layout/hierarchy4"/>
    <dgm:cxn modelId="{3C09E538-4F47-4A20-A7B4-488DD0BFCC06}" srcId="{AF37398F-AD23-45E0-AE66-2FEAE7FD5230}" destId="{B6698A46-5C11-4B6C-BF53-2AC67B026128}" srcOrd="0" destOrd="0" parTransId="{DA04DD04-D7BD-4EBD-8684-7FCB21ABD8A3}" sibTransId="{08DBC6AB-9A78-497D-80E3-D3C237B0BC14}"/>
    <dgm:cxn modelId="{D7B19A5E-A8BF-4498-A4AB-81691B77BC87}" srcId="{2A6FDB8E-FDD3-4361-8BEA-766EBB20D627}" destId="{EA9843CE-0CC5-4562-BA93-7F02405E2FF7}" srcOrd="1" destOrd="0" parTransId="{511B2BDF-B918-48ED-AB60-0ACD5F711D72}" sibTransId="{2FB7004F-1F58-4606-9457-2D19F9DABE0B}"/>
    <dgm:cxn modelId="{B1211A65-7601-426B-951D-0FB7C70D14BE}" type="presOf" srcId="{AF37398F-AD23-45E0-AE66-2FEAE7FD5230}" destId="{A9953B48-276D-4751-81F3-08525D474AF4}" srcOrd="0" destOrd="0" presId="urn:microsoft.com/office/officeart/2005/8/layout/hierarchy4"/>
    <dgm:cxn modelId="{9DE54BAB-4606-4032-BF63-97AA10687F90}" srcId="{2A6FDB8E-FDD3-4361-8BEA-766EBB20D627}" destId="{12B40E69-8309-4DBF-AC50-FE5FAFDB1AE9}" srcOrd="0" destOrd="0" parTransId="{A99F6738-C23E-4578-97F9-D0B86E796CAE}" sibTransId="{FE256EB2-44AF-435E-A484-D7BFCD7F06F8}"/>
    <dgm:cxn modelId="{BCC21CB3-CA4F-41B0-B4A0-3A22C03CFE38}" srcId="{0DA6CC2E-E747-4F46-A4DD-9FA76C45CC53}" destId="{AF37398F-AD23-45E0-AE66-2FEAE7FD5230}" srcOrd="1" destOrd="0" parTransId="{C97572A4-5D9D-4B10-BEAD-C7DE3C4C6173}" sibTransId="{E5962097-E889-48C7-8E8B-94B75DB7231E}"/>
    <dgm:cxn modelId="{526189C2-D77F-4898-9C09-A4F98B24A2A3}" type="presOf" srcId="{0DA6CC2E-E747-4F46-A4DD-9FA76C45CC53}" destId="{C065E744-8C33-40B5-97B0-41F68E070A6E}" srcOrd="0" destOrd="0" presId="urn:microsoft.com/office/officeart/2005/8/layout/hierarchy4"/>
    <dgm:cxn modelId="{C65F0DC7-AEAC-40C1-A1C2-A4CE457DDB8A}" type="presOf" srcId="{12B40E69-8309-4DBF-AC50-FE5FAFDB1AE9}" destId="{1DA63789-89D7-4FFB-B938-84A963AE2EB7}" srcOrd="0" destOrd="0" presId="urn:microsoft.com/office/officeart/2005/8/layout/hierarchy4"/>
    <dgm:cxn modelId="{923694DC-BA24-4C1C-A769-517F0D473B4F}" type="presOf" srcId="{B6698A46-5C11-4B6C-BF53-2AC67B026128}" destId="{B76079FF-01C6-4B6A-93A2-C5F481387AAA}" srcOrd="0" destOrd="0" presId="urn:microsoft.com/office/officeart/2005/8/layout/hierarchy4"/>
    <dgm:cxn modelId="{EEE292E8-B78D-45D7-9761-52A9D61B3D41}" type="presParOf" srcId="{C065E744-8C33-40B5-97B0-41F68E070A6E}" destId="{8332AE8B-FE84-4C6B-8DA1-0017DEB13E1D}" srcOrd="0" destOrd="0" presId="urn:microsoft.com/office/officeart/2005/8/layout/hierarchy4"/>
    <dgm:cxn modelId="{44F84E1D-452C-4798-B66E-9819C17F4AB4}" type="presParOf" srcId="{8332AE8B-FE84-4C6B-8DA1-0017DEB13E1D}" destId="{F5E1A416-D946-412C-906A-1B0F0D9963F4}" srcOrd="0" destOrd="0" presId="urn:microsoft.com/office/officeart/2005/8/layout/hierarchy4"/>
    <dgm:cxn modelId="{9F96732E-0198-4A41-B70F-E05A67AC6196}" type="presParOf" srcId="{8332AE8B-FE84-4C6B-8DA1-0017DEB13E1D}" destId="{7B9A54EC-C47D-4584-B523-48B0C6F4183C}" srcOrd="1" destOrd="0" presId="urn:microsoft.com/office/officeart/2005/8/layout/hierarchy4"/>
    <dgm:cxn modelId="{95A10C98-88A0-4EBE-BACE-AE56F68B0962}" type="presParOf" srcId="{8332AE8B-FE84-4C6B-8DA1-0017DEB13E1D}" destId="{376AE4EA-84E6-4CAB-9235-D80F0ADF64C8}" srcOrd="2" destOrd="0" presId="urn:microsoft.com/office/officeart/2005/8/layout/hierarchy4"/>
    <dgm:cxn modelId="{48C87A1C-6148-4A88-9815-732368B2FD00}" type="presParOf" srcId="{376AE4EA-84E6-4CAB-9235-D80F0ADF64C8}" destId="{3A3766AF-F25F-4969-97CA-3E8B0F2BA94A}" srcOrd="0" destOrd="0" presId="urn:microsoft.com/office/officeart/2005/8/layout/hierarchy4"/>
    <dgm:cxn modelId="{BB1E1960-3BCF-4F20-9BAD-6AEDAEB9CB2E}" type="presParOf" srcId="{3A3766AF-F25F-4969-97CA-3E8B0F2BA94A}" destId="{1DA63789-89D7-4FFB-B938-84A963AE2EB7}" srcOrd="0" destOrd="0" presId="urn:microsoft.com/office/officeart/2005/8/layout/hierarchy4"/>
    <dgm:cxn modelId="{FBED4658-8C18-436A-A3C7-861A8132B6A7}" type="presParOf" srcId="{3A3766AF-F25F-4969-97CA-3E8B0F2BA94A}" destId="{CEDB77A1-AE6D-4054-9C3F-216D2D659CBB}" srcOrd="1" destOrd="0" presId="urn:microsoft.com/office/officeart/2005/8/layout/hierarchy4"/>
    <dgm:cxn modelId="{8214714B-1FA9-4035-9207-0EC8CD16277D}" type="presParOf" srcId="{376AE4EA-84E6-4CAB-9235-D80F0ADF64C8}" destId="{4B934D61-39AA-46FC-ABD9-D03A746A4F42}" srcOrd="1" destOrd="0" presId="urn:microsoft.com/office/officeart/2005/8/layout/hierarchy4"/>
    <dgm:cxn modelId="{FC6216E2-224C-4A94-888D-570399AC4686}" type="presParOf" srcId="{376AE4EA-84E6-4CAB-9235-D80F0ADF64C8}" destId="{5C9B001F-E05C-4AAB-8C82-017C89E6ACAA}" srcOrd="2" destOrd="0" presId="urn:microsoft.com/office/officeart/2005/8/layout/hierarchy4"/>
    <dgm:cxn modelId="{66C02750-C1D3-4537-A580-C7E8C20F7E6E}" type="presParOf" srcId="{5C9B001F-E05C-4AAB-8C82-017C89E6ACAA}" destId="{A6939C39-C763-467F-A7BB-824B8BF6C584}" srcOrd="0" destOrd="0" presId="urn:microsoft.com/office/officeart/2005/8/layout/hierarchy4"/>
    <dgm:cxn modelId="{6DBBA93C-D266-4D80-A65F-95A8911720D1}" type="presParOf" srcId="{5C9B001F-E05C-4AAB-8C82-017C89E6ACAA}" destId="{C398906D-8E43-43C9-AE52-798A8CE343E3}" srcOrd="1" destOrd="0" presId="urn:microsoft.com/office/officeart/2005/8/layout/hierarchy4"/>
    <dgm:cxn modelId="{688819EB-2493-43AE-8548-F3A92B357F7D}" type="presParOf" srcId="{C065E744-8C33-40B5-97B0-41F68E070A6E}" destId="{16CB2B3E-000E-4A18-9809-3E41212F2CFF}" srcOrd="1" destOrd="0" presId="urn:microsoft.com/office/officeart/2005/8/layout/hierarchy4"/>
    <dgm:cxn modelId="{D2324CDB-67D9-4887-9DB2-01E107634143}" type="presParOf" srcId="{C065E744-8C33-40B5-97B0-41F68E070A6E}" destId="{54FB3590-3DF1-4965-84D5-47236205FD36}" srcOrd="2" destOrd="0" presId="urn:microsoft.com/office/officeart/2005/8/layout/hierarchy4"/>
    <dgm:cxn modelId="{52C83A10-00C8-4CA7-A050-A3CEA1E15E22}" type="presParOf" srcId="{54FB3590-3DF1-4965-84D5-47236205FD36}" destId="{A9953B48-276D-4751-81F3-08525D474AF4}" srcOrd="0" destOrd="0" presId="urn:microsoft.com/office/officeart/2005/8/layout/hierarchy4"/>
    <dgm:cxn modelId="{7F0F8F3C-F34E-4DA7-87CC-918FA99C7513}" type="presParOf" srcId="{54FB3590-3DF1-4965-84D5-47236205FD36}" destId="{1FA5D8AE-7D93-44A0-9492-17941D5D5E0A}" srcOrd="1" destOrd="0" presId="urn:microsoft.com/office/officeart/2005/8/layout/hierarchy4"/>
    <dgm:cxn modelId="{288EEE3C-7364-466A-95D1-7AAF77F806FF}" type="presParOf" srcId="{54FB3590-3DF1-4965-84D5-47236205FD36}" destId="{496CECC6-0733-436F-B455-9382DCB73271}" srcOrd="2" destOrd="0" presId="urn:microsoft.com/office/officeart/2005/8/layout/hierarchy4"/>
    <dgm:cxn modelId="{F7247F68-FEE9-4EA2-87A2-E3192AB1375D}" type="presParOf" srcId="{496CECC6-0733-436F-B455-9382DCB73271}" destId="{9696BFDA-5EE7-4D8A-A1C5-22E1F02C9D3A}" srcOrd="0" destOrd="0" presId="urn:microsoft.com/office/officeart/2005/8/layout/hierarchy4"/>
    <dgm:cxn modelId="{93C46401-2098-498A-8878-A5B0CB54740D}" type="presParOf" srcId="{9696BFDA-5EE7-4D8A-A1C5-22E1F02C9D3A}" destId="{B76079FF-01C6-4B6A-93A2-C5F481387AAA}" srcOrd="0" destOrd="0" presId="urn:microsoft.com/office/officeart/2005/8/layout/hierarchy4"/>
    <dgm:cxn modelId="{D8760DEB-4D11-4653-BA50-6F81B8ACE7A2}" type="presParOf" srcId="{9696BFDA-5EE7-4D8A-A1C5-22E1F02C9D3A}" destId="{64C093CC-F08B-4967-AE5A-D2BE0F4886C8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A1F5FB-DCF3-4DF5-9C45-EB87C07DB870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CCD197D-8CD3-4CC4-8187-873F906257C1}">
      <dgm:prSet phldrT="[Текст]"/>
      <dgm:spPr/>
      <dgm:t>
        <a:bodyPr/>
        <a:lstStyle/>
        <a:p>
          <a:r>
            <a:rPr lang="en-US" dirty="0"/>
            <a:t>TAM: </a:t>
          </a:r>
          <a:endParaRPr lang="ru-RU" dirty="0"/>
        </a:p>
        <a:p>
          <a:r>
            <a:rPr lang="en-US" dirty="0"/>
            <a:t>1</a:t>
          </a:r>
          <a:r>
            <a:rPr lang="ru-RU" dirty="0"/>
            <a:t> 500 млн / год</a:t>
          </a:r>
        </a:p>
      </dgm:t>
    </dgm:pt>
    <dgm:pt modelId="{AF27EE48-E23E-4092-9605-8550DB19D9B1}" type="parTrans" cxnId="{815BC51D-5DDB-412F-85BC-81D5B44B78B9}">
      <dgm:prSet/>
      <dgm:spPr/>
      <dgm:t>
        <a:bodyPr/>
        <a:lstStyle/>
        <a:p>
          <a:endParaRPr lang="ru-RU"/>
        </a:p>
      </dgm:t>
    </dgm:pt>
    <dgm:pt modelId="{A687CCAA-E82B-4C0C-B3FA-42BA3F1066B9}" type="sibTrans" cxnId="{815BC51D-5DDB-412F-85BC-81D5B44B78B9}">
      <dgm:prSet/>
      <dgm:spPr/>
      <dgm:t>
        <a:bodyPr/>
        <a:lstStyle/>
        <a:p>
          <a:endParaRPr lang="ru-RU"/>
        </a:p>
      </dgm:t>
    </dgm:pt>
    <dgm:pt modelId="{6ACB4FB1-B14E-46DC-A4CE-15B0C3126273}">
      <dgm:prSet phldrT="[Текст]"/>
      <dgm:spPr/>
      <dgm:t>
        <a:bodyPr/>
        <a:lstStyle/>
        <a:p>
          <a:r>
            <a:rPr lang="en-US" dirty="0"/>
            <a:t>SAM: </a:t>
          </a:r>
          <a:endParaRPr lang="ru-RU" dirty="0"/>
        </a:p>
        <a:p>
          <a:r>
            <a:rPr lang="en-US" dirty="0"/>
            <a:t>450 </a:t>
          </a:r>
          <a:r>
            <a:rPr lang="ru-RU" dirty="0"/>
            <a:t>млн / год</a:t>
          </a:r>
        </a:p>
      </dgm:t>
    </dgm:pt>
    <dgm:pt modelId="{AED3500F-0B9B-4E3F-8D57-D10ABCAF8B84}" type="parTrans" cxnId="{A9E10DC9-903B-4A84-9A22-D4566CD9522E}">
      <dgm:prSet/>
      <dgm:spPr/>
      <dgm:t>
        <a:bodyPr/>
        <a:lstStyle/>
        <a:p>
          <a:endParaRPr lang="ru-RU"/>
        </a:p>
      </dgm:t>
    </dgm:pt>
    <dgm:pt modelId="{81B2EDB3-ED80-4B9C-A80C-3BFCFD956009}" type="sibTrans" cxnId="{A9E10DC9-903B-4A84-9A22-D4566CD9522E}">
      <dgm:prSet/>
      <dgm:spPr/>
      <dgm:t>
        <a:bodyPr/>
        <a:lstStyle/>
        <a:p>
          <a:endParaRPr lang="ru-RU"/>
        </a:p>
      </dgm:t>
    </dgm:pt>
    <dgm:pt modelId="{3BAE44A1-8DBB-44B7-BA22-9007E36F5C98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SOM: </a:t>
          </a:r>
          <a:endParaRPr lang="ru-RU" dirty="0"/>
        </a:p>
        <a:p>
          <a:r>
            <a:rPr lang="en-US" dirty="0"/>
            <a:t>45–90 </a:t>
          </a:r>
          <a:r>
            <a:rPr lang="ru-RU" dirty="0"/>
            <a:t>млн / год</a:t>
          </a:r>
        </a:p>
      </dgm:t>
    </dgm:pt>
    <dgm:pt modelId="{70EAF558-FA3A-44DC-A343-FC8AC3E16AFE}" type="parTrans" cxnId="{3690F33E-3D00-4737-98E0-33B704FC6CE0}">
      <dgm:prSet/>
      <dgm:spPr/>
      <dgm:t>
        <a:bodyPr/>
        <a:lstStyle/>
        <a:p>
          <a:endParaRPr lang="ru-RU"/>
        </a:p>
      </dgm:t>
    </dgm:pt>
    <dgm:pt modelId="{C97B10F2-543B-4B18-885A-92360ADBE8D2}" type="sibTrans" cxnId="{3690F33E-3D00-4737-98E0-33B704FC6CE0}">
      <dgm:prSet/>
      <dgm:spPr/>
      <dgm:t>
        <a:bodyPr/>
        <a:lstStyle/>
        <a:p>
          <a:endParaRPr lang="ru-RU"/>
        </a:p>
      </dgm:t>
    </dgm:pt>
    <dgm:pt modelId="{8D225515-45FE-4DEF-ADA9-77BB02D356C9}" type="pres">
      <dgm:prSet presAssocID="{C6A1F5FB-DCF3-4DF5-9C45-EB87C07DB870}" presName="rootnode" presStyleCnt="0">
        <dgm:presLayoutVars>
          <dgm:chMax/>
          <dgm:chPref/>
          <dgm:dir/>
          <dgm:animLvl val="lvl"/>
        </dgm:presLayoutVars>
      </dgm:prSet>
      <dgm:spPr/>
    </dgm:pt>
    <dgm:pt modelId="{AED1DEEF-7460-4466-92CB-CB915A1E0CC3}" type="pres">
      <dgm:prSet presAssocID="{CCCD197D-8CD3-4CC4-8187-873F906257C1}" presName="composite" presStyleCnt="0"/>
      <dgm:spPr/>
    </dgm:pt>
    <dgm:pt modelId="{DE6BF2A7-3E91-4E09-81BB-F28A6804FF15}" type="pres">
      <dgm:prSet presAssocID="{CCCD197D-8CD3-4CC4-8187-873F906257C1}" presName="bentUpArrow1" presStyleLbl="alignImgPlace1" presStyleIdx="0" presStyleCnt="2"/>
      <dgm:spPr/>
    </dgm:pt>
    <dgm:pt modelId="{C2AD2B25-624B-4EE8-A98B-06C8BF0F3D8D}" type="pres">
      <dgm:prSet presAssocID="{CCCD197D-8CD3-4CC4-8187-873F906257C1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A2B19EB9-7F8E-48F9-B865-C9DA6107CD1D}" type="pres">
      <dgm:prSet presAssocID="{CCCD197D-8CD3-4CC4-8187-873F906257C1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FB3FF11-B0BE-4EA6-A436-B0C3648C605A}" type="pres">
      <dgm:prSet presAssocID="{A687CCAA-E82B-4C0C-B3FA-42BA3F1066B9}" presName="sibTrans" presStyleCnt="0"/>
      <dgm:spPr/>
    </dgm:pt>
    <dgm:pt modelId="{126A1F8F-734C-433A-B2F9-184575E4E48F}" type="pres">
      <dgm:prSet presAssocID="{6ACB4FB1-B14E-46DC-A4CE-15B0C3126273}" presName="composite" presStyleCnt="0"/>
      <dgm:spPr/>
    </dgm:pt>
    <dgm:pt modelId="{057AFAC4-EC97-4BD1-829C-529F086B9564}" type="pres">
      <dgm:prSet presAssocID="{6ACB4FB1-B14E-46DC-A4CE-15B0C3126273}" presName="bentUpArrow1" presStyleLbl="alignImgPlace1" presStyleIdx="1" presStyleCnt="2"/>
      <dgm:spPr/>
    </dgm:pt>
    <dgm:pt modelId="{88C15AC5-7B28-4D99-9398-4C774353A426}" type="pres">
      <dgm:prSet presAssocID="{6ACB4FB1-B14E-46DC-A4CE-15B0C312627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80765D47-BD75-4A46-9C7C-65106644738F}" type="pres">
      <dgm:prSet presAssocID="{6ACB4FB1-B14E-46DC-A4CE-15B0C3126273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13239A8-49AE-404B-B850-63269C834638}" type="pres">
      <dgm:prSet presAssocID="{81B2EDB3-ED80-4B9C-A80C-3BFCFD956009}" presName="sibTrans" presStyleCnt="0"/>
      <dgm:spPr/>
    </dgm:pt>
    <dgm:pt modelId="{2D7332D7-1CB6-46B0-8FDD-28682980EFED}" type="pres">
      <dgm:prSet presAssocID="{3BAE44A1-8DBB-44B7-BA22-9007E36F5C98}" presName="composite" presStyleCnt="0"/>
      <dgm:spPr/>
    </dgm:pt>
    <dgm:pt modelId="{9BCEE3D8-64A2-43E9-8EDC-BA52A5BC666A}" type="pres">
      <dgm:prSet presAssocID="{3BAE44A1-8DBB-44B7-BA22-9007E36F5C98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815BC51D-5DDB-412F-85BC-81D5B44B78B9}" srcId="{C6A1F5FB-DCF3-4DF5-9C45-EB87C07DB870}" destId="{CCCD197D-8CD3-4CC4-8187-873F906257C1}" srcOrd="0" destOrd="0" parTransId="{AF27EE48-E23E-4092-9605-8550DB19D9B1}" sibTransId="{A687CCAA-E82B-4C0C-B3FA-42BA3F1066B9}"/>
    <dgm:cxn modelId="{6720062A-365F-494B-888D-F89C8525FC0A}" type="presOf" srcId="{C6A1F5FB-DCF3-4DF5-9C45-EB87C07DB870}" destId="{8D225515-45FE-4DEF-ADA9-77BB02D356C9}" srcOrd="0" destOrd="0" presId="urn:microsoft.com/office/officeart/2005/8/layout/StepDownProcess"/>
    <dgm:cxn modelId="{3690F33E-3D00-4737-98E0-33B704FC6CE0}" srcId="{C6A1F5FB-DCF3-4DF5-9C45-EB87C07DB870}" destId="{3BAE44A1-8DBB-44B7-BA22-9007E36F5C98}" srcOrd="2" destOrd="0" parTransId="{70EAF558-FA3A-44DC-A343-FC8AC3E16AFE}" sibTransId="{C97B10F2-543B-4B18-885A-92360ADBE8D2}"/>
    <dgm:cxn modelId="{BD39C4AD-65A6-41F9-996F-F73A432CCF6F}" type="presOf" srcId="{6ACB4FB1-B14E-46DC-A4CE-15B0C3126273}" destId="{88C15AC5-7B28-4D99-9398-4C774353A426}" srcOrd="0" destOrd="0" presId="urn:microsoft.com/office/officeart/2005/8/layout/StepDownProcess"/>
    <dgm:cxn modelId="{A9E10DC9-903B-4A84-9A22-D4566CD9522E}" srcId="{C6A1F5FB-DCF3-4DF5-9C45-EB87C07DB870}" destId="{6ACB4FB1-B14E-46DC-A4CE-15B0C3126273}" srcOrd="1" destOrd="0" parTransId="{AED3500F-0B9B-4E3F-8D57-D10ABCAF8B84}" sibTransId="{81B2EDB3-ED80-4B9C-A80C-3BFCFD956009}"/>
    <dgm:cxn modelId="{679C4FDE-D3B4-48DA-873D-39CE20BD41C5}" type="presOf" srcId="{3BAE44A1-8DBB-44B7-BA22-9007E36F5C98}" destId="{9BCEE3D8-64A2-43E9-8EDC-BA52A5BC666A}" srcOrd="0" destOrd="0" presId="urn:microsoft.com/office/officeart/2005/8/layout/StepDownProcess"/>
    <dgm:cxn modelId="{26DF62F9-AF35-4EE2-8B87-C0FEB9DFC4CF}" type="presOf" srcId="{CCCD197D-8CD3-4CC4-8187-873F906257C1}" destId="{C2AD2B25-624B-4EE8-A98B-06C8BF0F3D8D}" srcOrd="0" destOrd="0" presId="urn:microsoft.com/office/officeart/2005/8/layout/StepDownProcess"/>
    <dgm:cxn modelId="{84B06829-423D-4CB7-9A94-9674D66AFE33}" type="presParOf" srcId="{8D225515-45FE-4DEF-ADA9-77BB02D356C9}" destId="{AED1DEEF-7460-4466-92CB-CB915A1E0CC3}" srcOrd="0" destOrd="0" presId="urn:microsoft.com/office/officeart/2005/8/layout/StepDownProcess"/>
    <dgm:cxn modelId="{891232BF-305E-43D0-9027-FCBD5FCC6785}" type="presParOf" srcId="{AED1DEEF-7460-4466-92CB-CB915A1E0CC3}" destId="{DE6BF2A7-3E91-4E09-81BB-F28A6804FF15}" srcOrd="0" destOrd="0" presId="urn:microsoft.com/office/officeart/2005/8/layout/StepDownProcess"/>
    <dgm:cxn modelId="{3FD9D19F-CCE9-42B8-B403-32EB2A13C90C}" type="presParOf" srcId="{AED1DEEF-7460-4466-92CB-CB915A1E0CC3}" destId="{C2AD2B25-624B-4EE8-A98B-06C8BF0F3D8D}" srcOrd="1" destOrd="0" presId="urn:microsoft.com/office/officeart/2005/8/layout/StepDownProcess"/>
    <dgm:cxn modelId="{BB87E133-1E0F-43D8-A572-501C53E40C4F}" type="presParOf" srcId="{AED1DEEF-7460-4466-92CB-CB915A1E0CC3}" destId="{A2B19EB9-7F8E-48F9-B865-C9DA6107CD1D}" srcOrd="2" destOrd="0" presId="urn:microsoft.com/office/officeart/2005/8/layout/StepDownProcess"/>
    <dgm:cxn modelId="{4C5C05F4-935F-4F0C-BC67-DBE75F97097D}" type="presParOf" srcId="{8D225515-45FE-4DEF-ADA9-77BB02D356C9}" destId="{8FB3FF11-B0BE-4EA6-A436-B0C3648C605A}" srcOrd="1" destOrd="0" presId="urn:microsoft.com/office/officeart/2005/8/layout/StepDownProcess"/>
    <dgm:cxn modelId="{A357DC34-2CEE-4074-954F-E4090330B828}" type="presParOf" srcId="{8D225515-45FE-4DEF-ADA9-77BB02D356C9}" destId="{126A1F8F-734C-433A-B2F9-184575E4E48F}" srcOrd="2" destOrd="0" presId="urn:microsoft.com/office/officeart/2005/8/layout/StepDownProcess"/>
    <dgm:cxn modelId="{B7492543-9F6B-4D1F-9479-797BD891A47A}" type="presParOf" srcId="{126A1F8F-734C-433A-B2F9-184575E4E48F}" destId="{057AFAC4-EC97-4BD1-829C-529F086B9564}" srcOrd="0" destOrd="0" presId="urn:microsoft.com/office/officeart/2005/8/layout/StepDownProcess"/>
    <dgm:cxn modelId="{8E55F643-C3E5-419A-8F4F-6877CCE63D4C}" type="presParOf" srcId="{126A1F8F-734C-433A-B2F9-184575E4E48F}" destId="{88C15AC5-7B28-4D99-9398-4C774353A426}" srcOrd="1" destOrd="0" presId="urn:microsoft.com/office/officeart/2005/8/layout/StepDownProcess"/>
    <dgm:cxn modelId="{18A1239D-FFD1-4677-B546-31D6A2C43423}" type="presParOf" srcId="{126A1F8F-734C-433A-B2F9-184575E4E48F}" destId="{80765D47-BD75-4A46-9C7C-65106644738F}" srcOrd="2" destOrd="0" presId="urn:microsoft.com/office/officeart/2005/8/layout/StepDownProcess"/>
    <dgm:cxn modelId="{B1AFADA9-CEB3-47FA-88E3-1D48976E5289}" type="presParOf" srcId="{8D225515-45FE-4DEF-ADA9-77BB02D356C9}" destId="{D13239A8-49AE-404B-B850-63269C834638}" srcOrd="3" destOrd="0" presId="urn:microsoft.com/office/officeart/2005/8/layout/StepDownProcess"/>
    <dgm:cxn modelId="{CEA556BA-8E4F-419C-B6CF-C73FF2397C27}" type="presParOf" srcId="{8D225515-45FE-4DEF-ADA9-77BB02D356C9}" destId="{2D7332D7-1CB6-46B0-8FDD-28682980EFED}" srcOrd="4" destOrd="0" presId="urn:microsoft.com/office/officeart/2005/8/layout/StepDownProcess"/>
    <dgm:cxn modelId="{7D963C10-7AEF-4A12-B9C9-6B63C373E944}" type="presParOf" srcId="{2D7332D7-1CB6-46B0-8FDD-28682980EFED}" destId="{9BCEE3D8-64A2-43E9-8EDC-BA52A5BC666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1A416-D946-412C-906A-1B0F0D9963F4}">
      <dsp:nvSpPr>
        <dsp:cNvPr id="0" name=""/>
        <dsp:cNvSpPr/>
      </dsp:nvSpPr>
      <dsp:spPr>
        <a:xfrm>
          <a:off x="0" y="0"/>
          <a:ext cx="5448230" cy="1259143"/>
        </a:xfrm>
        <a:prstGeom prst="roundRect">
          <a:avLst>
            <a:gd name="adj" fmla="val 10000"/>
          </a:avLst>
        </a:prstGeom>
        <a:solidFill>
          <a:srgbClr val="6768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kern="1200" dirty="0">
              <a:solidFill>
                <a:schemeClr val="bg1"/>
              </a:solidFill>
              <a:latin typeface="Montserrat" panose="00000500000000000000" pitchFamily="2" charset="-52"/>
              <a:ea typeface="Verdana" panose="020B0604030504040204" pitchFamily="34" charset="0"/>
            </a:rPr>
            <a:t>Конечный продукт</a:t>
          </a:r>
          <a:endParaRPr lang="ru-RU" sz="1800" kern="1200" dirty="0">
            <a:latin typeface="Montserrat" panose="00000500000000000000" pitchFamily="2" charset="-52"/>
            <a:ea typeface="Verdana" panose="020B0604030504040204" pitchFamily="34" charset="0"/>
          </a:endParaRPr>
        </a:p>
      </dsp:txBody>
      <dsp:txXfrm>
        <a:off x="36879" y="36879"/>
        <a:ext cx="5374472" cy="1185385"/>
      </dsp:txXfrm>
    </dsp:sp>
    <dsp:sp modelId="{1DA63789-89D7-4FFB-B938-84A963AE2EB7}">
      <dsp:nvSpPr>
        <dsp:cNvPr id="0" name=""/>
        <dsp:cNvSpPr/>
      </dsp:nvSpPr>
      <dsp:spPr>
        <a:xfrm>
          <a:off x="1959" y="1404141"/>
          <a:ext cx="1719769" cy="125914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Обучаемое ядро</a:t>
          </a:r>
        </a:p>
      </dsp:txBody>
      <dsp:txXfrm>
        <a:off x="38838" y="1441020"/>
        <a:ext cx="1646011" cy="1185385"/>
      </dsp:txXfrm>
    </dsp:sp>
    <dsp:sp modelId="{A6939C39-C763-467F-A7BB-824B8BF6C584}">
      <dsp:nvSpPr>
        <dsp:cNvPr id="0" name=""/>
        <dsp:cNvSpPr/>
      </dsp:nvSpPr>
      <dsp:spPr>
        <a:xfrm>
          <a:off x="1866189" y="1404141"/>
          <a:ext cx="1719769" cy="125914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Ядро анализа изображений</a:t>
          </a:r>
        </a:p>
      </dsp:txBody>
      <dsp:txXfrm>
        <a:off x="1903068" y="1441020"/>
        <a:ext cx="1646011" cy="1185385"/>
      </dsp:txXfrm>
    </dsp:sp>
    <dsp:sp modelId="{713CEE29-99C2-4D89-815D-2A10FDCFA1E7}">
      <dsp:nvSpPr>
        <dsp:cNvPr id="0" name=""/>
        <dsp:cNvSpPr/>
      </dsp:nvSpPr>
      <dsp:spPr>
        <a:xfrm>
          <a:off x="3730419" y="1404141"/>
          <a:ext cx="1719769" cy="125914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5F605E"/>
              </a:solidFill>
              <a:latin typeface="Montserrat" panose="00000500000000000000" pitchFamily="2" charset="-52"/>
              <a:ea typeface="Verdana" panose="020B0604030504040204" pitchFamily="34" charset="0"/>
            </a:rPr>
            <a:t>Интерфейс пользователя</a:t>
          </a:r>
        </a:p>
      </dsp:txBody>
      <dsp:txXfrm>
        <a:off x="3767298" y="1441020"/>
        <a:ext cx="1646011" cy="11853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1A416-D946-412C-906A-1B0F0D9963F4}">
      <dsp:nvSpPr>
        <dsp:cNvPr id="0" name=""/>
        <dsp:cNvSpPr/>
      </dsp:nvSpPr>
      <dsp:spPr>
        <a:xfrm>
          <a:off x="0" y="0"/>
          <a:ext cx="4876757" cy="1671239"/>
        </a:xfrm>
        <a:prstGeom prst="roundRect">
          <a:avLst>
            <a:gd name="adj" fmla="val 10000"/>
          </a:avLst>
        </a:prstGeom>
        <a:solidFill>
          <a:srgbClr val="6768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kern="1200" dirty="0">
              <a:latin typeface="Montserrat" panose="00000500000000000000" pitchFamily="2" charset="-52"/>
              <a:ea typeface="Verdana" panose="020B0604030504040204" pitchFamily="34" charset="0"/>
            </a:rPr>
            <a:t>Повышение качества диагностики</a:t>
          </a:r>
          <a:endParaRPr lang="ru-RU" sz="1800" kern="1200" dirty="0">
            <a:latin typeface="Montserrat" panose="00000500000000000000" pitchFamily="2" charset="-52"/>
            <a:ea typeface="Verdana" panose="020B0604030504040204" pitchFamily="34" charset="0"/>
          </a:endParaRPr>
        </a:p>
      </dsp:txBody>
      <dsp:txXfrm>
        <a:off x="48949" y="48949"/>
        <a:ext cx="4778859" cy="1573341"/>
      </dsp:txXfrm>
    </dsp:sp>
    <dsp:sp modelId="{1DA63789-89D7-4FFB-B938-84A963AE2EB7}">
      <dsp:nvSpPr>
        <dsp:cNvPr id="0" name=""/>
        <dsp:cNvSpPr/>
      </dsp:nvSpPr>
      <dsp:spPr>
        <a:xfrm>
          <a:off x="4635" y="1873942"/>
          <a:ext cx="2340094" cy="1671239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Минимизация ошибок</a:t>
          </a:r>
        </a:p>
      </dsp:txBody>
      <dsp:txXfrm>
        <a:off x="53584" y="1922891"/>
        <a:ext cx="2242196" cy="1573341"/>
      </dsp:txXfrm>
    </dsp:sp>
    <dsp:sp modelId="{A6939C39-C763-467F-A7BB-824B8BF6C584}">
      <dsp:nvSpPr>
        <dsp:cNvPr id="0" name=""/>
        <dsp:cNvSpPr/>
      </dsp:nvSpPr>
      <dsp:spPr>
        <a:xfrm>
          <a:off x="2541298" y="1873942"/>
          <a:ext cx="2340094" cy="1671239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Увеличение </a:t>
          </a:r>
          <a:r>
            <a:rPr lang="ru-RU" sz="2100" kern="1200" dirty="0" err="1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выявляемости</a:t>
          </a:r>
          <a:endParaRPr lang="ru-RU" sz="2100" kern="1200" dirty="0">
            <a:solidFill>
              <a:srgbClr val="676866"/>
            </a:solidFill>
            <a:latin typeface="Montserrat" panose="00000500000000000000" pitchFamily="2" charset="-52"/>
            <a:ea typeface="Verdana" panose="020B0604030504040204" pitchFamily="34" charset="0"/>
          </a:endParaRPr>
        </a:p>
      </dsp:txBody>
      <dsp:txXfrm>
        <a:off x="2590247" y="1922891"/>
        <a:ext cx="2242196" cy="1573341"/>
      </dsp:txXfrm>
    </dsp:sp>
    <dsp:sp modelId="{A9953B48-276D-4751-81F3-08525D474AF4}">
      <dsp:nvSpPr>
        <dsp:cNvPr id="0" name=""/>
        <dsp:cNvSpPr/>
      </dsp:nvSpPr>
      <dsp:spPr>
        <a:xfrm>
          <a:off x="5274528" y="1655"/>
          <a:ext cx="2340094" cy="1671239"/>
        </a:xfrm>
        <a:prstGeom prst="roundRect">
          <a:avLst>
            <a:gd name="adj" fmla="val 10000"/>
          </a:avLst>
        </a:prstGeom>
        <a:solidFill>
          <a:srgbClr val="6768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Montserrat" panose="00000500000000000000" pitchFamily="2" charset="-52"/>
              <a:ea typeface="Verdana" panose="020B0604030504040204" pitchFamily="34" charset="0"/>
            </a:rPr>
            <a:t>Сокращение дефицита специалистов</a:t>
          </a:r>
        </a:p>
      </dsp:txBody>
      <dsp:txXfrm>
        <a:off x="5323477" y="50604"/>
        <a:ext cx="2242196" cy="1573341"/>
      </dsp:txXfrm>
    </dsp:sp>
    <dsp:sp modelId="{B76079FF-01C6-4B6A-93A2-C5F481387AAA}">
      <dsp:nvSpPr>
        <dsp:cNvPr id="0" name=""/>
        <dsp:cNvSpPr/>
      </dsp:nvSpPr>
      <dsp:spPr>
        <a:xfrm>
          <a:off x="5274528" y="1873942"/>
          <a:ext cx="2340094" cy="1671239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rgbClr val="676866"/>
              </a:solidFill>
              <a:latin typeface="Montserrat" panose="00000500000000000000" pitchFamily="2" charset="-52"/>
              <a:ea typeface="Verdana" panose="020B0604030504040204" pitchFamily="34" charset="0"/>
            </a:rPr>
            <a:t>Снижение затрат на диагностику</a:t>
          </a:r>
        </a:p>
      </dsp:txBody>
      <dsp:txXfrm>
        <a:off x="5323477" y="1922891"/>
        <a:ext cx="2242196" cy="1573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BF2A7-3E91-4E09-81BB-F28A6804FF15}">
      <dsp:nvSpPr>
        <dsp:cNvPr id="0" name=""/>
        <dsp:cNvSpPr/>
      </dsp:nvSpPr>
      <dsp:spPr>
        <a:xfrm rot="5400000">
          <a:off x="252534" y="1949598"/>
          <a:ext cx="944587" cy="107537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AD2B25-624B-4EE8-A98B-06C8BF0F3D8D}">
      <dsp:nvSpPr>
        <dsp:cNvPr id="0" name=""/>
        <dsp:cNvSpPr/>
      </dsp:nvSpPr>
      <dsp:spPr>
        <a:xfrm>
          <a:off x="2276" y="902503"/>
          <a:ext cx="1590129" cy="111303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TAM: 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1</a:t>
          </a:r>
          <a:r>
            <a:rPr lang="ru-RU" sz="1800" kern="1200" dirty="0"/>
            <a:t> 500 млн / год</a:t>
          </a:r>
        </a:p>
      </dsp:txBody>
      <dsp:txXfrm>
        <a:off x="56620" y="956847"/>
        <a:ext cx="1481441" cy="1004351"/>
      </dsp:txXfrm>
    </dsp:sp>
    <dsp:sp modelId="{A2B19EB9-7F8E-48F9-B865-C9DA6107CD1D}">
      <dsp:nvSpPr>
        <dsp:cNvPr id="0" name=""/>
        <dsp:cNvSpPr/>
      </dsp:nvSpPr>
      <dsp:spPr>
        <a:xfrm>
          <a:off x="1592405" y="1008657"/>
          <a:ext cx="1156508" cy="899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AFAC4-EC97-4BD1-829C-529F086B9564}">
      <dsp:nvSpPr>
        <dsp:cNvPr id="0" name=""/>
        <dsp:cNvSpPr/>
      </dsp:nvSpPr>
      <dsp:spPr>
        <a:xfrm rot="5400000">
          <a:off x="1570921" y="3199908"/>
          <a:ext cx="944587" cy="107537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-4055523"/>
            <a:satOff val="99491"/>
            <a:lumOff val="18169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8C15AC5-7B28-4D99-9398-4C774353A426}">
      <dsp:nvSpPr>
        <dsp:cNvPr id="0" name=""/>
        <dsp:cNvSpPr/>
      </dsp:nvSpPr>
      <dsp:spPr>
        <a:xfrm>
          <a:off x="1320662" y="2152813"/>
          <a:ext cx="1590129" cy="111303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-1644955"/>
                <a:satOff val="49206"/>
                <a:lumOff val="64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644955"/>
                <a:satOff val="49206"/>
                <a:lumOff val="64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644955"/>
                <a:satOff val="49206"/>
                <a:lumOff val="64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SAM: 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450 </a:t>
          </a:r>
          <a:r>
            <a:rPr lang="ru-RU" sz="1800" kern="1200" dirty="0"/>
            <a:t>млн / год</a:t>
          </a:r>
        </a:p>
      </dsp:txBody>
      <dsp:txXfrm>
        <a:off x="1375006" y="2207157"/>
        <a:ext cx="1481441" cy="1004351"/>
      </dsp:txXfrm>
    </dsp:sp>
    <dsp:sp modelId="{80765D47-BD75-4A46-9C7C-65106644738F}">
      <dsp:nvSpPr>
        <dsp:cNvPr id="0" name=""/>
        <dsp:cNvSpPr/>
      </dsp:nvSpPr>
      <dsp:spPr>
        <a:xfrm>
          <a:off x="2910792" y="2258967"/>
          <a:ext cx="1156508" cy="899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CEE3D8-64A2-43E9-8EDC-BA52A5BC666A}">
      <dsp:nvSpPr>
        <dsp:cNvPr id="0" name=""/>
        <dsp:cNvSpPr/>
      </dsp:nvSpPr>
      <dsp:spPr>
        <a:xfrm>
          <a:off x="2639049" y="3403124"/>
          <a:ext cx="1590129" cy="1113039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SOM: 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45–90 </a:t>
          </a:r>
          <a:r>
            <a:rPr lang="ru-RU" sz="1800" kern="1200" dirty="0"/>
            <a:t>млн / год</a:t>
          </a:r>
        </a:p>
      </dsp:txBody>
      <dsp:txXfrm>
        <a:off x="2693393" y="3457468"/>
        <a:ext cx="1481441" cy="1004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CDC1E-54FD-4007-BC78-59B593797BA9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6FCD3-77F4-4AF6-8883-CF4E215EB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747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_Вариант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2F32F4-0726-F8B8-B652-016FD67B80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Текст 14">
            <a:extLst>
              <a:ext uri="{FF2B5EF4-FFF2-40B4-BE49-F238E27FC236}">
                <a16:creationId xmlns:a16="http://schemas.microsoft.com/office/drawing/2014/main" id="{7E3C8F41-5223-44E1-8564-79F4B60BCE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1016" y="1131110"/>
            <a:ext cx="3647619" cy="40204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77" b="1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Имя фамилия автора</a:t>
            </a:r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19CE1118-C296-E005-D4C3-A6C1BB6A3C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01016" y="1533151"/>
            <a:ext cx="3647619" cy="5096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715" b="0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Статус (1-2 строчки)</a:t>
            </a: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49B58A9F-FAAA-0175-D46C-AFB8A79FF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6630" y="2650869"/>
            <a:ext cx="6342006" cy="30381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44408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текстовых элемента+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02CC836-DD74-F70A-7487-5EC1B06375C6}"/>
              </a:ext>
            </a:extLst>
          </p:cNvPr>
          <p:cNvSpPr/>
          <p:nvPr userDrawn="1"/>
        </p:nvSpPr>
        <p:spPr>
          <a:xfrm>
            <a:off x="7349898" y="0"/>
            <a:ext cx="725715" cy="6858000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8075613" y="0"/>
            <a:ext cx="4116387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389987"/>
            <a:ext cx="5653088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" name="Текст 8">
            <a:extLst>
              <a:ext uri="{FF2B5EF4-FFF2-40B4-BE49-F238E27FC236}">
                <a16:creationId xmlns:a16="http://schemas.microsoft.com/office/drawing/2014/main" id="{B5CB3FF9-408E-C3E5-8C0B-F460F451A0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0606" y="2214536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Текст 8">
            <a:extLst>
              <a:ext uri="{FF2B5EF4-FFF2-40B4-BE49-F238E27FC236}">
                <a16:creationId xmlns:a16="http://schemas.microsoft.com/office/drawing/2014/main" id="{458A908C-0AAD-2C35-0635-156E4D7825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0606" y="2724009"/>
            <a:ext cx="4580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id="{68DE3610-88E7-40DD-34CE-C586081643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606" y="4478380"/>
            <a:ext cx="4580594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C01A579F-4B37-8F5F-D80D-2CD80F596A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0606" y="4966156"/>
            <a:ext cx="4580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F0D59-4FA3-0E85-FF7F-7633D3BD6763}"/>
              </a:ext>
            </a:extLst>
          </p:cNvPr>
          <p:cNvSpPr txBox="1"/>
          <p:nvPr userDrawn="1"/>
        </p:nvSpPr>
        <p:spPr>
          <a:xfrm>
            <a:off x="248082" y="2242020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9767D3-624F-363B-CB77-A965A9D744C1}"/>
              </a:ext>
            </a:extLst>
          </p:cNvPr>
          <p:cNvSpPr txBox="1"/>
          <p:nvPr userDrawn="1"/>
        </p:nvSpPr>
        <p:spPr>
          <a:xfrm>
            <a:off x="248082" y="4486432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356631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текстовых элемента+рисунок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8075613" y="0"/>
            <a:ext cx="4116387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389987"/>
            <a:ext cx="5653088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" name="Текст 8">
            <a:extLst>
              <a:ext uri="{FF2B5EF4-FFF2-40B4-BE49-F238E27FC236}">
                <a16:creationId xmlns:a16="http://schemas.microsoft.com/office/drawing/2014/main" id="{B5CB3FF9-408E-C3E5-8C0B-F460F451A0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0606" y="2214536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Текст 8">
            <a:extLst>
              <a:ext uri="{FF2B5EF4-FFF2-40B4-BE49-F238E27FC236}">
                <a16:creationId xmlns:a16="http://schemas.microsoft.com/office/drawing/2014/main" id="{458A908C-0AAD-2C35-0635-156E4D7825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0606" y="2724009"/>
            <a:ext cx="4580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id="{68DE3610-88E7-40DD-34CE-C586081643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606" y="4478380"/>
            <a:ext cx="4580594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C01A579F-4B37-8F5F-D80D-2CD80F596A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0606" y="4966156"/>
            <a:ext cx="4580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F0D59-4FA3-0E85-FF7F-7633D3BD6763}"/>
              </a:ext>
            </a:extLst>
          </p:cNvPr>
          <p:cNvSpPr txBox="1"/>
          <p:nvPr userDrawn="1"/>
        </p:nvSpPr>
        <p:spPr>
          <a:xfrm>
            <a:off x="248082" y="2242020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9767D3-624F-363B-CB77-A965A9D744C1}"/>
              </a:ext>
            </a:extLst>
          </p:cNvPr>
          <p:cNvSpPr txBox="1"/>
          <p:nvPr userDrawn="1"/>
        </p:nvSpPr>
        <p:spPr>
          <a:xfrm>
            <a:off x="248082" y="4486432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52576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текст+ 4 текстовых бло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676866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" name="Текст 8">
            <a:extLst>
              <a:ext uri="{FF2B5EF4-FFF2-40B4-BE49-F238E27FC236}">
                <a16:creationId xmlns:a16="http://schemas.microsoft.com/office/drawing/2014/main" id="{B5CB3FF9-408E-C3E5-8C0B-F460F451A0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6500" y="389986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Текст 8">
            <a:extLst>
              <a:ext uri="{FF2B5EF4-FFF2-40B4-BE49-F238E27FC236}">
                <a16:creationId xmlns:a16="http://schemas.microsoft.com/office/drawing/2014/main" id="{458A908C-0AAD-2C35-0635-156E4D7825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6500" y="899459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1AF0F2AD-20D5-B70C-21B8-588A608250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56500" y="1992443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AA576C51-8865-2000-6170-6AB75820CD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56500" y="2501916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45C46969-FA01-AC79-859C-1F9B6B6249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6500" y="3691287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89562D7F-0189-1E18-551B-BEDE64E493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6500" y="4200760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989EFACF-3A27-5480-38E1-DE8D263FB0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56500" y="5293744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F7BE517A-417A-D226-929D-FB9A6A7948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56500" y="5803217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0E3A9DF8-7411-81DB-8804-991D10AC792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2" y="2060576"/>
            <a:ext cx="5348288" cy="3348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24808F-ED16-32FF-7A36-ED521B338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33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текст+ 4 текстовых блока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" name="Текст 8">
            <a:extLst>
              <a:ext uri="{FF2B5EF4-FFF2-40B4-BE49-F238E27FC236}">
                <a16:creationId xmlns:a16="http://schemas.microsoft.com/office/drawing/2014/main" id="{B5CB3FF9-408E-C3E5-8C0B-F460F451A0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6500" y="389986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Текст 8">
            <a:extLst>
              <a:ext uri="{FF2B5EF4-FFF2-40B4-BE49-F238E27FC236}">
                <a16:creationId xmlns:a16="http://schemas.microsoft.com/office/drawing/2014/main" id="{458A908C-0AAD-2C35-0635-156E4D7825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6500" y="899459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1AF0F2AD-20D5-B70C-21B8-588A608250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56500" y="1992443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AA576C51-8865-2000-6170-6AB75820CD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56500" y="2501916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45C46969-FA01-AC79-859C-1F9B6B6249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6500" y="3691287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89562D7F-0189-1E18-551B-BEDE64E493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6500" y="4200760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989EFACF-3A27-5480-38E1-DE8D263FB0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56500" y="5293744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F7BE517A-417A-D226-929D-FB9A6A7948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56500" y="5803217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0E3A9DF8-7411-81DB-8804-991D10AC792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2" y="2060576"/>
            <a:ext cx="5348288" cy="3348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A3DC277-2FA1-94C4-4D27-370E084ABA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407988" y="5458762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37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текстовых элем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5403A4-76EC-6777-5B9B-8D1468801F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602C7C1-6645-D4FD-8661-593911547B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10094261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id="{D92C2CCD-D0A2-81A7-955A-88A69B9E1B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512" y="1703179"/>
            <a:ext cx="4041275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53234A76-3F6C-6CAC-30A1-C5751F64C7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70512" y="2212652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C043FE88-29F1-A40F-BB20-29F9D6AAC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2892" y="1724874"/>
            <a:ext cx="4041275" cy="41019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2D9584E6-A755-4050-C42D-E1E53A0B6E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2892" y="2212652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E574210D-D967-FF25-35D7-E967EE6E16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0512" y="4131515"/>
            <a:ext cx="4041275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0" name="Текст 8">
            <a:extLst>
              <a:ext uri="{FF2B5EF4-FFF2-40B4-BE49-F238E27FC236}">
                <a16:creationId xmlns:a16="http://schemas.microsoft.com/office/drawing/2014/main" id="{FD421BC5-AAD3-8BDF-6C1C-2D37D3740F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70512" y="4619291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9A12B795-C228-6850-87D7-28173B3D597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42892" y="4131515"/>
            <a:ext cx="4041275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3EE514AA-7F20-4B29-D3E7-E4B359A76E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42892" y="4619291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E3BD27-4E8E-D4C1-27E2-93190C733EC5}"/>
              </a:ext>
            </a:extLst>
          </p:cNvPr>
          <p:cNvSpPr txBox="1"/>
          <p:nvPr userDrawn="1"/>
        </p:nvSpPr>
        <p:spPr>
          <a:xfrm>
            <a:off x="407988" y="1730663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9CB620-2D44-B39E-F5E4-210D3593F3D9}"/>
              </a:ext>
            </a:extLst>
          </p:cNvPr>
          <p:cNvSpPr txBox="1"/>
          <p:nvPr userDrawn="1"/>
        </p:nvSpPr>
        <p:spPr>
          <a:xfrm>
            <a:off x="6096000" y="1730663"/>
            <a:ext cx="102638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F2E782-44E3-4893-0A77-19E2A2B9192C}"/>
              </a:ext>
            </a:extLst>
          </p:cNvPr>
          <p:cNvSpPr txBox="1"/>
          <p:nvPr userDrawn="1"/>
        </p:nvSpPr>
        <p:spPr>
          <a:xfrm>
            <a:off x="407988" y="4139567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9B5127-990D-1EA4-E191-D5AA59360885}"/>
              </a:ext>
            </a:extLst>
          </p:cNvPr>
          <p:cNvSpPr txBox="1"/>
          <p:nvPr userDrawn="1"/>
        </p:nvSpPr>
        <p:spPr>
          <a:xfrm>
            <a:off x="6096000" y="4139567"/>
            <a:ext cx="102638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91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текстовых элемента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5403A4-76EC-6777-5B9B-8D1468801F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10" name="Текст 8">
            <a:extLst>
              <a:ext uri="{FF2B5EF4-FFF2-40B4-BE49-F238E27FC236}">
                <a16:creationId xmlns:a16="http://schemas.microsoft.com/office/drawing/2014/main" id="{D92C2CCD-D0A2-81A7-955A-88A69B9E1B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512" y="1703179"/>
            <a:ext cx="4041275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53234A76-3F6C-6CAC-30A1-C5751F64C7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70512" y="2212652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C043FE88-29F1-A40F-BB20-29F9D6AAC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2892" y="1724874"/>
            <a:ext cx="4041275" cy="41019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2D9584E6-A755-4050-C42D-E1E53A0B6E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2892" y="2212652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E574210D-D967-FF25-35D7-E967EE6E16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0512" y="4131515"/>
            <a:ext cx="4041275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0" name="Текст 8">
            <a:extLst>
              <a:ext uri="{FF2B5EF4-FFF2-40B4-BE49-F238E27FC236}">
                <a16:creationId xmlns:a16="http://schemas.microsoft.com/office/drawing/2014/main" id="{FD421BC5-AAD3-8BDF-6C1C-2D37D3740F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70512" y="4619291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9A12B795-C228-6850-87D7-28173B3D597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42892" y="4131515"/>
            <a:ext cx="4041275" cy="4101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3EE514AA-7F20-4B29-D3E7-E4B359A76E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42892" y="4619291"/>
            <a:ext cx="4041275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E3BD27-4E8E-D4C1-27E2-93190C733EC5}"/>
              </a:ext>
            </a:extLst>
          </p:cNvPr>
          <p:cNvSpPr txBox="1"/>
          <p:nvPr userDrawn="1"/>
        </p:nvSpPr>
        <p:spPr>
          <a:xfrm>
            <a:off x="407988" y="1730663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9CB620-2D44-B39E-F5E4-210D3593F3D9}"/>
              </a:ext>
            </a:extLst>
          </p:cNvPr>
          <p:cNvSpPr txBox="1"/>
          <p:nvPr userDrawn="1"/>
        </p:nvSpPr>
        <p:spPr>
          <a:xfrm>
            <a:off x="6096000" y="1730663"/>
            <a:ext cx="102638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F2E782-44E3-4893-0A77-19E2A2B9192C}"/>
              </a:ext>
            </a:extLst>
          </p:cNvPr>
          <p:cNvSpPr txBox="1"/>
          <p:nvPr userDrawn="1"/>
        </p:nvSpPr>
        <p:spPr>
          <a:xfrm>
            <a:off x="407988" y="4139567"/>
            <a:ext cx="85933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9B5127-990D-1EA4-E191-D5AA59360885}"/>
              </a:ext>
            </a:extLst>
          </p:cNvPr>
          <p:cNvSpPr txBox="1"/>
          <p:nvPr userDrawn="1"/>
        </p:nvSpPr>
        <p:spPr>
          <a:xfrm>
            <a:off x="6096000" y="4139567"/>
            <a:ext cx="102638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3200" b="1" i="0" kern="1200" dirty="0">
                <a:solidFill>
                  <a:srgbClr val="A4C242"/>
                </a:solidFill>
                <a:latin typeface="Druk Text Wide Cyr" pitchFamily="2" charset="0"/>
                <a:ea typeface="+mn-ea"/>
                <a:cs typeface="+mn-cs"/>
              </a:rPr>
              <a:t>04</a:t>
            </a:r>
          </a:p>
        </p:txBody>
      </p:sp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87EC1381-86DC-7134-1313-72544B8F05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10094261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386417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объекта с текстом и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5B5D00-ADF6-D4EF-5A67-A8D3E7B5CD55}"/>
              </a:ext>
            </a:extLst>
          </p:cNvPr>
          <p:cNvSpPr/>
          <p:nvPr userDrawn="1"/>
        </p:nvSpPr>
        <p:spPr>
          <a:xfrm>
            <a:off x="407989" y="1917140"/>
            <a:ext cx="3554411" cy="2636931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65B485-853B-6DBB-1CFD-D83DDEE838FD}"/>
              </a:ext>
            </a:extLst>
          </p:cNvPr>
          <p:cNvSpPr/>
          <p:nvPr userDrawn="1"/>
        </p:nvSpPr>
        <p:spPr>
          <a:xfrm>
            <a:off x="4301333" y="1917140"/>
            <a:ext cx="3554411" cy="2636931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43BC66-E3C8-F6A3-52ED-E18EE8642B7E}"/>
              </a:ext>
            </a:extLst>
          </p:cNvPr>
          <p:cNvSpPr/>
          <p:nvPr userDrawn="1"/>
        </p:nvSpPr>
        <p:spPr>
          <a:xfrm>
            <a:off x="8194677" y="1917140"/>
            <a:ext cx="3554411" cy="2636931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A2F45034-E38A-6544-3E2E-556054923D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794" y="2204945"/>
            <a:ext cx="3056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65211613-C730-7699-65F9-AD5383CBFA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794" y="2714418"/>
            <a:ext cx="3056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AC5D2CE7-6A4E-9B55-E499-7735D7EC99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5477" y="2204945"/>
            <a:ext cx="3056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919F8B1E-E932-3CB3-918A-4A6E1C4424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5477" y="2714418"/>
            <a:ext cx="3056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1" name="Текст 8">
            <a:extLst>
              <a:ext uri="{FF2B5EF4-FFF2-40B4-BE49-F238E27FC236}">
                <a16:creationId xmlns:a16="http://schemas.microsoft.com/office/drawing/2014/main" id="{D6A4ADE8-37C9-8B63-C46D-B3A4B5B289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6159" y="2204945"/>
            <a:ext cx="3056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94B5A76D-1FA0-FD7A-E6D5-9AF7DE0BE3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36159" y="2714418"/>
            <a:ext cx="3056594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1DF710F-1584-9CDC-44D5-2FC7C2E054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2" y="4841875"/>
            <a:ext cx="3554411" cy="16478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3D27F1E3-EAE4-04E9-617E-60C476CE7D6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297736" y="4841875"/>
            <a:ext cx="3554411" cy="16478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6EFDE0C2-FBCC-3DA7-3482-50BD3ED02736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188418" y="4841875"/>
            <a:ext cx="3554411" cy="16478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37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рисунка с комментар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1DF710F-1584-9CDC-44D5-2FC7C2E054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07988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3D27F1E3-EAE4-04E9-617E-60C476CE7D6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297736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6EFDE0C2-FBCC-3DA7-3482-50BD3ED02736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188418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5" name="Рисунок 4">
            <a:extLst>
              <a:ext uri="{FF2B5EF4-FFF2-40B4-BE49-F238E27FC236}">
                <a16:creationId xmlns:a16="http://schemas.microsoft.com/office/drawing/2014/main" id="{A4A5C604-1658-335D-0FA5-3280F45412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7988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6" name="Рисунок 4">
            <a:extLst>
              <a:ext uri="{FF2B5EF4-FFF2-40B4-BE49-F238E27FC236}">
                <a16:creationId xmlns:a16="http://schemas.microsoft.com/office/drawing/2014/main" id="{AA9874E9-D28E-A80A-D668-1DECCAD03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97736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B0CE53F0-707C-B333-C619-0F4006398CF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88418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A3BFFBD7-6AB6-B880-0096-10F617AB7C6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07988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000" b="1" i="0">
                <a:solidFill>
                  <a:srgbClr val="A4C242"/>
                </a:solidFill>
                <a:latin typeface="Montserra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0AEC54D9-ACA8-18BC-C9E7-F9F85EFC938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4297736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 smtClean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5AC6311F-D0EB-6569-136E-3571805F9D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188418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54943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рисунка с комментарием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1DF710F-1584-9CDC-44D5-2FC7C2E054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07988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3D27F1E3-EAE4-04E9-617E-60C476CE7D6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297736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6EFDE0C2-FBCC-3DA7-3482-50BD3ED02736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188418" y="5148775"/>
            <a:ext cx="3554411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A4A5C604-1658-335D-0FA5-3280F45412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7988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6" name="Рисунок 4">
            <a:extLst>
              <a:ext uri="{FF2B5EF4-FFF2-40B4-BE49-F238E27FC236}">
                <a16:creationId xmlns:a16="http://schemas.microsoft.com/office/drawing/2014/main" id="{AA9874E9-D28E-A80A-D668-1DECCAD03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97736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B0CE53F0-707C-B333-C619-0F4006398CF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88418" y="2316433"/>
            <a:ext cx="3554411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A3BFFBD7-6AB6-B880-0096-10F617AB7C6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07988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000" b="1" i="0">
                <a:solidFill>
                  <a:srgbClr val="A4C242"/>
                </a:solidFill>
                <a:latin typeface="Montserra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0AEC54D9-ACA8-18BC-C9E7-F9F85EFC938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4297736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 smtClean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5AC6311F-D0EB-6569-136E-3571805F9D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188418" y="1698654"/>
            <a:ext cx="3554411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D43258-F434-095F-B69C-7EDC4B452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99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рисунка с комментар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1DF710F-1584-9CDC-44D5-2FC7C2E054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07988" y="5148775"/>
            <a:ext cx="5458240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3D27F1E3-EAE4-04E9-617E-60C476CE7D6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309416" y="5148775"/>
            <a:ext cx="5458240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5" name="Рисунок 4">
            <a:extLst>
              <a:ext uri="{FF2B5EF4-FFF2-40B4-BE49-F238E27FC236}">
                <a16:creationId xmlns:a16="http://schemas.microsoft.com/office/drawing/2014/main" id="{A4A5C604-1658-335D-0FA5-3280F45412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7988" y="2316433"/>
            <a:ext cx="5458240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6" name="Рисунок 4">
            <a:extLst>
              <a:ext uri="{FF2B5EF4-FFF2-40B4-BE49-F238E27FC236}">
                <a16:creationId xmlns:a16="http://schemas.microsoft.com/office/drawing/2014/main" id="{AA9874E9-D28E-A80A-D668-1DECCAD03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09416" y="2316433"/>
            <a:ext cx="5458240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A3BFFBD7-6AB6-B880-0096-10F617AB7C6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07988" y="1698654"/>
            <a:ext cx="5458240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000" b="1" i="0">
                <a:solidFill>
                  <a:srgbClr val="A4C242"/>
                </a:solidFill>
                <a:latin typeface="Montserra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0AEC54D9-ACA8-18BC-C9E7-F9F85EFC938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309416" y="1698654"/>
            <a:ext cx="5458240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 smtClean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3276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_Вариант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5000C5-4E9C-727A-9F89-AF80C8377E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" y="94"/>
            <a:ext cx="12191832" cy="6857905"/>
          </a:xfrm>
          <a:prstGeom prst="rect">
            <a:avLst/>
          </a:prstGeom>
        </p:spPr>
      </p:pic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FC5C6987-463C-7068-B9DB-623E04808C02}"/>
              </a:ext>
            </a:extLst>
          </p:cNvPr>
          <p:cNvSpPr txBox="1">
            <a:spLocks/>
          </p:cNvSpPr>
          <p:nvPr userDrawn="1"/>
        </p:nvSpPr>
        <p:spPr>
          <a:xfrm>
            <a:off x="5406630" y="2650869"/>
            <a:ext cx="6342006" cy="303817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r>
              <a:rPr lang="ru-RU"/>
              <a:t>ТЕМА ПРЕЗЕНТАЦИИ</a:t>
            </a:r>
            <a:endParaRPr lang="ru-RU" dirty="0"/>
          </a:p>
        </p:txBody>
      </p:sp>
      <p:sp>
        <p:nvSpPr>
          <p:cNvPr id="8" name="Текст 14">
            <a:extLst>
              <a:ext uri="{FF2B5EF4-FFF2-40B4-BE49-F238E27FC236}">
                <a16:creationId xmlns:a16="http://schemas.microsoft.com/office/drawing/2014/main" id="{174B558A-3209-5B43-171E-30512E4698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1016" y="1131110"/>
            <a:ext cx="3647619" cy="40204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77" b="1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Имя фамилия автора</a:t>
            </a: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id="{676F9DEF-054A-EC0B-714F-EF6CBF50DF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01016" y="1533151"/>
            <a:ext cx="3647619" cy="5096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715" b="0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Статус (1-2 строчки)</a:t>
            </a:r>
          </a:p>
        </p:txBody>
      </p:sp>
    </p:spTree>
    <p:extLst>
      <p:ext uri="{BB962C8B-B14F-4D97-AF65-F5344CB8AC3E}">
        <p14:creationId xmlns:p14="http://schemas.microsoft.com/office/powerpoint/2010/main" val="1710498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рисунка с комментарием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91DF710F-1584-9CDC-44D5-2FC7C2E054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07988" y="5148775"/>
            <a:ext cx="5458240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3D27F1E3-EAE4-04E9-617E-60C476CE7D6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309416" y="5148775"/>
            <a:ext cx="5458240" cy="13409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A4A5C604-1658-335D-0FA5-3280F454127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7988" y="2316433"/>
            <a:ext cx="5458240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6" name="Рисунок 4">
            <a:extLst>
              <a:ext uri="{FF2B5EF4-FFF2-40B4-BE49-F238E27FC236}">
                <a16:creationId xmlns:a16="http://schemas.microsoft.com/office/drawing/2014/main" id="{AA9874E9-D28E-A80A-D668-1DECCAD03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09416" y="2316433"/>
            <a:ext cx="5458240" cy="26363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latin typeface="Montserrat" pitchFamily="2" charset="0"/>
              </a:defRPr>
            </a:lvl1pPr>
          </a:lstStyle>
          <a:p>
            <a:r>
              <a:rPr lang="ru-RU" dirty="0"/>
              <a:t>Вставьте рисунок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A3BFFBD7-6AB6-B880-0096-10F617AB7C6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07988" y="1698654"/>
            <a:ext cx="5458240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000" b="1" i="0">
                <a:solidFill>
                  <a:srgbClr val="A4C242"/>
                </a:solidFill>
                <a:latin typeface="Montserra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0AEC54D9-ACA8-18BC-C9E7-F9F85EFC938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309416" y="1698654"/>
            <a:ext cx="5458240" cy="50685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lang="ru-RU" sz="2000" b="1" i="0" kern="1200" dirty="0" smtClean="0">
                <a:solidFill>
                  <a:srgbClr val="A4C242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BC7F2F-371B-EB27-44BF-0B3009A37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13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7" name="Таблица 6">
            <a:extLst>
              <a:ext uri="{FF2B5EF4-FFF2-40B4-BE49-F238E27FC236}">
                <a16:creationId xmlns:a16="http://schemas.microsoft.com/office/drawing/2014/main" id="{2BA3746E-1974-DF52-64EA-20916302288F}"/>
              </a:ext>
            </a:extLst>
          </p:cNvPr>
          <p:cNvSpPr>
            <a:spLocks noGrp="1"/>
          </p:cNvSpPr>
          <p:nvPr>
            <p:ph type="tbl" sz="quarter" idx="24"/>
          </p:nvPr>
        </p:nvSpPr>
        <p:spPr>
          <a:xfrm>
            <a:off x="407988" y="1698625"/>
            <a:ext cx="11376025" cy="4791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33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7" name="Таблица 6">
            <a:extLst>
              <a:ext uri="{FF2B5EF4-FFF2-40B4-BE49-F238E27FC236}">
                <a16:creationId xmlns:a16="http://schemas.microsoft.com/office/drawing/2014/main" id="{2BA3746E-1974-DF52-64EA-20916302288F}"/>
              </a:ext>
            </a:extLst>
          </p:cNvPr>
          <p:cNvSpPr>
            <a:spLocks noGrp="1"/>
          </p:cNvSpPr>
          <p:nvPr>
            <p:ph type="tbl" sz="quarter" idx="24"/>
          </p:nvPr>
        </p:nvSpPr>
        <p:spPr>
          <a:xfrm>
            <a:off x="407989" y="1698625"/>
            <a:ext cx="7281284" cy="4791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38D3B364-6693-F1BA-C163-CBBFCBD4FF2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075613" y="1698625"/>
            <a:ext cx="3708397" cy="47910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4096342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4" name="Диаграмма 2">
            <a:extLst>
              <a:ext uri="{FF2B5EF4-FFF2-40B4-BE49-F238E27FC236}">
                <a16:creationId xmlns:a16="http://schemas.microsoft.com/office/drawing/2014/main" id="{ECCDA860-65EB-FC81-D3D2-BAB44CA06254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407988" y="1698625"/>
            <a:ext cx="11376025" cy="4791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522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аграмма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3" name="Текст 3">
            <a:extLst>
              <a:ext uri="{FF2B5EF4-FFF2-40B4-BE49-F238E27FC236}">
                <a16:creationId xmlns:a16="http://schemas.microsoft.com/office/drawing/2014/main" id="{38D3B364-6693-F1BA-C163-CBBFCBD4FF2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075613" y="1698625"/>
            <a:ext cx="3708397" cy="47910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" name="Диаграмма 3">
            <a:extLst>
              <a:ext uri="{FF2B5EF4-FFF2-40B4-BE49-F238E27FC236}">
                <a16:creationId xmlns:a16="http://schemas.microsoft.com/office/drawing/2014/main" id="{7D5A123A-138F-7702-BB2D-AFADF582AAD1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407989" y="1698625"/>
            <a:ext cx="7281284" cy="4791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9346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17">
            <a:extLst>
              <a:ext uri="{FF2B5EF4-FFF2-40B4-BE49-F238E27FC236}">
                <a16:creationId xmlns:a16="http://schemas.microsoft.com/office/drawing/2014/main" id="{2A193343-08E8-6E3D-0202-A1177FC72B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389987"/>
            <a:ext cx="11341101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468746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_2">
    <p:bg>
      <p:bgPr>
        <a:solidFill>
          <a:srgbClr val="A4C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17">
            <a:extLst>
              <a:ext uri="{FF2B5EF4-FFF2-40B4-BE49-F238E27FC236}">
                <a16:creationId xmlns:a16="http://schemas.microsoft.com/office/drawing/2014/main" id="{2A193343-08E8-6E3D-0202-A1177FC72B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389987"/>
            <a:ext cx="11341101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1780084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цифры с поясн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06E04C-5901-8896-35D7-D313BCAE9317}"/>
              </a:ext>
            </a:extLst>
          </p:cNvPr>
          <p:cNvSpPr/>
          <p:nvPr userDrawn="1"/>
        </p:nvSpPr>
        <p:spPr>
          <a:xfrm>
            <a:off x="0" y="3157"/>
            <a:ext cx="4723565" cy="6854843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72E72A-4A7A-FA2F-E6DA-AD8CF8DA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2" t="9213" r="9264" b="32411"/>
          <a:stretch/>
        </p:blipFill>
        <p:spPr>
          <a:xfrm>
            <a:off x="0" y="567978"/>
            <a:ext cx="4279936" cy="55514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195B1D-9502-05A1-7147-5B378F77D5EF}"/>
              </a:ext>
            </a:extLst>
          </p:cNvPr>
          <p:cNvSpPr/>
          <p:nvPr userDrawn="1"/>
        </p:nvSpPr>
        <p:spPr>
          <a:xfrm>
            <a:off x="3732244" y="1532648"/>
            <a:ext cx="8459756" cy="4023199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917E1A-5864-D2F7-FEF6-C2FD2CED16AD}"/>
              </a:ext>
            </a:extLst>
          </p:cNvPr>
          <p:cNvSpPr/>
          <p:nvPr userDrawn="1"/>
        </p:nvSpPr>
        <p:spPr>
          <a:xfrm>
            <a:off x="5051425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504DCF5A-2780-C187-5CF4-01626570FD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68300"/>
            <a:ext cx="4279936" cy="6121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AB8AC6-CD49-2575-2D7D-5F6A90F16A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25" name="Заголовок 6">
            <a:extLst>
              <a:ext uri="{FF2B5EF4-FFF2-40B4-BE49-F238E27FC236}">
                <a16:creationId xmlns:a16="http://schemas.microsoft.com/office/drawing/2014/main" id="{EC6E7EC8-0F0A-6B2D-0114-F13E951F2F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1425" y="2052926"/>
            <a:ext cx="6922183" cy="553998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5741880A-FDC1-50FA-06FF-6E3100897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51425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464AB964-6B07-BF76-7A1D-855FDDC285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1425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A98F71E-F081-AF95-6924-90C38D4E7080}"/>
              </a:ext>
            </a:extLst>
          </p:cNvPr>
          <p:cNvSpPr/>
          <p:nvPr userDrawn="1"/>
        </p:nvSpPr>
        <p:spPr>
          <a:xfrm>
            <a:off x="7440105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5" name="Текст 29">
            <a:extLst>
              <a:ext uri="{FF2B5EF4-FFF2-40B4-BE49-F238E27FC236}">
                <a16:creationId xmlns:a16="http://schemas.microsoft.com/office/drawing/2014/main" id="{395C606E-827A-CFE2-6943-1794C2E955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40105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312D1B7A-58AC-2A7C-6CE7-858C9DC5CD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40105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EB61E19-63EC-63C3-64A2-89670A5EE382}"/>
              </a:ext>
            </a:extLst>
          </p:cNvPr>
          <p:cNvSpPr/>
          <p:nvPr userDrawn="1"/>
        </p:nvSpPr>
        <p:spPr>
          <a:xfrm>
            <a:off x="9808619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8" name="Текст 29">
            <a:extLst>
              <a:ext uri="{FF2B5EF4-FFF2-40B4-BE49-F238E27FC236}">
                <a16:creationId xmlns:a16="http://schemas.microsoft.com/office/drawing/2014/main" id="{E51FDBEC-2D6A-276A-B83B-59984240B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619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E94C3DC7-BBFE-B32E-BCB8-F2F2E4DC3E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8619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</p:spTree>
    <p:extLst>
      <p:ext uri="{BB962C8B-B14F-4D97-AF65-F5344CB8AC3E}">
        <p14:creationId xmlns:p14="http://schemas.microsoft.com/office/powerpoint/2010/main" val="2162867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цифры с поясн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06E04C-5901-8896-35D7-D313BCAE9317}"/>
              </a:ext>
            </a:extLst>
          </p:cNvPr>
          <p:cNvSpPr/>
          <p:nvPr userDrawn="1"/>
        </p:nvSpPr>
        <p:spPr>
          <a:xfrm>
            <a:off x="0" y="3157"/>
            <a:ext cx="4723565" cy="6854843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72E72A-4A7A-FA2F-E6DA-AD8CF8DA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2" t="9213" r="9264" b="32411"/>
          <a:stretch/>
        </p:blipFill>
        <p:spPr>
          <a:xfrm>
            <a:off x="0" y="567978"/>
            <a:ext cx="4279936" cy="55514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195B1D-9502-05A1-7147-5B378F77D5EF}"/>
              </a:ext>
            </a:extLst>
          </p:cNvPr>
          <p:cNvSpPr/>
          <p:nvPr userDrawn="1"/>
        </p:nvSpPr>
        <p:spPr>
          <a:xfrm>
            <a:off x="3732244" y="1532648"/>
            <a:ext cx="8459756" cy="4023199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917E1A-5864-D2F7-FEF6-C2FD2CED16AD}"/>
              </a:ext>
            </a:extLst>
          </p:cNvPr>
          <p:cNvSpPr/>
          <p:nvPr userDrawn="1"/>
        </p:nvSpPr>
        <p:spPr>
          <a:xfrm>
            <a:off x="5051425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504DCF5A-2780-C187-5CF4-01626570FD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68300"/>
            <a:ext cx="4279936" cy="6121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AB8AC6-CD49-2575-2D7D-5F6A90F16A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25" name="Заголовок 6">
            <a:extLst>
              <a:ext uri="{FF2B5EF4-FFF2-40B4-BE49-F238E27FC236}">
                <a16:creationId xmlns:a16="http://schemas.microsoft.com/office/drawing/2014/main" id="{EC6E7EC8-0F0A-6B2D-0114-F13E951F2F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1425" y="2052926"/>
            <a:ext cx="6922183" cy="553998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5741880A-FDC1-50FA-06FF-6E3100897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51425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464AB964-6B07-BF76-7A1D-855FDDC285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1425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A98F71E-F081-AF95-6924-90C38D4E7080}"/>
              </a:ext>
            </a:extLst>
          </p:cNvPr>
          <p:cNvSpPr/>
          <p:nvPr userDrawn="1"/>
        </p:nvSpPr>
        <p:spPr>
          <a:xfrm>
            <a:off x="7440105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5" name="Текст 29">
            <a:extLst>
              <a:ext uri="{FF2B5EF4-FFF2-40B4-BE49-F238E27FC236}">
                <a16:creationId xmlns:a16="http://schemas.microsoft.com/office/drawing/2014/main" id="{395C606E-827A-CFE2-6943-1794C2E955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40105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312D1B7A-58AC-2A7C-6CE7-858C9DC5CD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40105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EB61E19-63EC-63C3-64A2-89670A5EE382}"/>
              </a:ext>
            </a:extLst>
          </p:cNvPr>
          <p:cNvSpPr/>
          <p:nvPr userDrawn="1"/>
        </p:nvSpPr>
        <p:spPr>
          <a:xfrm>
            <a:off x="9808619" y="3584128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8" name="Текст 29">
            <a:extLst>
              <a:ext uri="{FF2B5EF4-FFF2-40B4-BE49-F238E27FC236}">
                <a16:creationId xmlns:a16="http://schemas.microsoft.com/office/drawing/2014/main" id="{E51FDBEC-2D6A-276A-B83B-59984240B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619" y="2924757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E94C3DC7-BBFE-B32E-BCB8-F2F2E4DC3E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8619" y="3724465"/>
            <a:ext cx="1962833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</p:txBody>
      </p:sp>
    </p:spTree>
    <p:extLst>
      <p:ext uri="{BB962C8B-B14F-4D97-AF65-F5344CB8AC3E}">
        <p14:creationId xmlns:p14="http://schemas.microsoft.com/office/powerpoint/2010/main" val="40289564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цифр с поясн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06E04C-5901-8896-35D7-D313BCAE9317}"/>
              </a:ext>
            </a:extLst>
          </p:cNvPr>
          <p:cNvSpPr/>
          <p:nvPr userDrawn="1"/>
        </p:nvSpPr>
        <p:spPr>
          <a:xfrm>
            <a:off x="0" y="3157"/>
            <a:ext cx="4723565" cy="6854843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72E72A-4A7A-FA2F-E6DA-AD8CF8DA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2" t="9213" r="9264" b="32411"/>
          <a:stretch/>
        </p:blipFill>
        <p:spPr>
          <a:xfrm>
            <a:off x="0" y="567978"/>
            <a:ext cx="4279936" cy="555146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917E1A-5864-D2F7-FEF6-C2FD2CED16AD}"/>
              </a:ext>
            </a:extLst>
          </p:cNvPr>
          <p:cNvSpPr/>
          <p:nvPr userDrawn="1"/>
        </p:nvSpPr>
        <p:spPr>
          <a:xfrm>
            <a:off x="5051425" y="316324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504DCF5A-2780-C187-5CF4-01626570FD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68300"/>
            <a:ext cx="4279936" cy="6121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AB8AC6-CD49-2575-2D7D-5F6A90F16A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25" name="Заголовок 6">
            <a:extLst>
              <a:ext uri="{FF2B5EF4-FFF2-40B4-BE49-F238E27FC236}">
                <a16:creationId xmlns:a16="http://schemas.microsoft.com/office/drawing/2014/main" id="{EC6E7EC8-0F0A-6B2D-0114-F13E951F2F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1425" y="1632041"/>
            <a:ext cx="6732587" cy="553998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5741880A-FDC1-50FA-06FF-6E3100897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51425" y="250387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01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464AB964-6B07-BF76-7A1D-855FDDC285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1425" y="330358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A98F71E-F081-AF95-6924-90C38D4E7080}"/>
              </a:ext>
            </a:extLst>
          </p:cNvPr>
          <p:cNvSpPr/>
          <p:nvPr userDrawn="1"/>
        </p:nvSpPr>
        <p:spPr>
          <a:xfrm>
            <a:off x="7440105" y="316324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45" name="Текст 29">
            <a:extLst>
              <a:ext uri="{FF2B5EF4-FFF2-40B4-BE49-F238E27FC236}">
                <a16:creationId xmlns:a16="http://schemas.microsoft.com/office/drawing/2014/main" id="{395C606E-827A-CFE2-6943-1794C2E955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40105" y="250387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02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312D1B7A-58AC-2A7C-6CE7-858C9DC5CD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40105" y="330358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EB61E19-63EC-63C3-64A2-89670A5EE382}"/>
              </a:ext>
            </a:extLst>
          </p:cNvPr>
          <p:cNvSpPr/>
          <p:nvPr userDrawn="1"/>
        </p:nvSpPr>
        <p:spPr>
          <a:xfrm>
            <a:off x="9808619" y="316324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48" name="Текст 29">
            <a:extLst>
              <a:ext uri="{FF2B5EF4-FFF2-40B4-BE49-F238E27FC236}">
                <a16:creationId xmlns:a16="http://schemas.microsoft.com/office/drawing/2014/main" id="{E51FDBEC-2D6A-276A-B83B-59984240B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619" y="250387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03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E94C3DC7-BBFE-B32E-BCB8-F2F2E4DC3E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8619" y="330358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721C9B-0A16-FC89-E25A-171D62FC3194}"/>
              </a:ext>
            </a:extLst>
          </p:cNvPr>
          <p:cNvSpPr/>
          <p:nvPr userDrawn="1"/>
        </p:nvSpPr>
        <p:spPr>
          <a:xfrm>
            <a:off x="5051425" y="495140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5" name="Текст 29">
            <a:extLst>
              <a:ext uri="{FF2B5EF4-FFF2-40B4-BE49-F238E27FC236}">
                <a16:creationId xmlns:a16="http://schemas.microsoft.com/office/drawing/2014/main" id="{D37F973B-516B-D08C-E02A-D36E561E6F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1425" y="429203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01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2299992D-EB11-D03D-9751-2350850110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51425" y="509174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5F8779-FB52-D003-8D02-C6D278ADC95F}"/>
              </a:ext>
            </a:extLst>
          </p:cNvPr>
          <p:cNvSpPr/>
          <p:nvPr userDrawn="1"/>
        </p:nvSpPr>
        <p:spPr>
          <a:xfrm>
            <a:off x="7440105" y="495140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10" name="Текст 29">
            <a:extLst>
              <a:ext uri="{FF2B5EF4-FFF2-40B4-BE49-F238E27FC236}">
                <a16:creationId xmlns:a16="http://schemas.microsoft.com/office/drawing/2014/main" id="{F61218D7-0FFD-2745-3D91-9467D04A7F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40105" y="429203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02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7D4D55A7-D2E4-9FC6-C15C-9AAA0EF67A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40105" y="509174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77C01D-BEEC-57FB-6F74-F9DA0F4B242F}"/>
              </a:ext>
            </a:extLst>
          </p:cNvPr>
          <p:cNvSpPr/>
          <p:nvPr userDrawn="1"/>
        </p:nvSpPr>
        <p:spPr>
          <a:xfrm>
            <a:off x="9808619" y="4951403"/>
            <a:ext cx="1597025" cy="45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4C242"/>
              </a:solidFill>
            </a:endParaRPr>
          </a:p>
        </p:txBody>
      </p:sp>
      <p:sp>
        <p:nvSpPr>
          <p:cNvPr id="14" name="Текст 29">
            <a:extLst>
              <a:ext uri="{FF2B5EF4-FFF2-40B4-BE49-F238E27FC236}">
                <a16:creationId xmlns:a16="http://schemas.microsoft.com/office/drawing/2014/main" id="{8E7DF203-E640-30E6-54BF-914D9CD2E5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808619" y="4292032"/>
            <a:ext cx="1962833" cy="65881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rgbClr val="A4C242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03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9007176F-2AE5-B03B-2C4E-5FB2F722D07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08619" y="5091740"/>
            <a:ext cx="1962833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600" b="0" i="0" kern="1200" dirty="0">
                <a:solidFill>
                  <a:srgbClr val="5F605E"/>
                </a:solidFill>
                <a:latin typeface="Montserrat Light" pitchFamily="2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31743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_Вариант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76049C-530E-661A-4BEF-8624B81C3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7"/>
          <a:stretch/>
        </p:blipFill>
        <p:spPr>
          <a:xfrm>
            <a:off x="5025114" y="0"/>
            <a:ext cx="7166885" cy="6858000"/>
          </a:xfrm>
          <a:prstGeom prst="rect">
            <a:avLst/>
          </a:prstGeom>
        </p:spPr>
      </p:pic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FE606647-63CB-CD24-4F89-A789ABE4DC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3364" y="389987"/>
            <a:ext cx="4581751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F6DF4E77-E263-DEBC-2027-C5C112FA2E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1016" y="1131110"/>
            <a:ext cx="3647619" cy="40204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77" b="1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Имя фамилия автора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C907DF9E-1691-DD2E-36B1-3D9BCEA51A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01016" y="1533151"/>
            <a:ext cx="3647619" cy="5096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715" b="0" i="0">
                <a:solidFill>
                  <a:srgbClr val="5F605E"/>
                </a:solidFill>
                <a:latin typeface="Montserrat" pitchFamily="2" charset="0"/>
              </a:defRPr>
            </a:lvl1pPr>
          </a:lstStyle>
          <a:p>
            <a:pPr lvl="0"/>
            <a:r>
              <a:rPr lang="ru-RU" dirty="0"/>
              <a:t>Статус (1-2 строчки)</a:t>
            </a:r>
          </a:p>
        </p:txBody>
      </p:sp>
      <p:sp>
        <p:nvSpPr>
          <p:cNvPr id="23" name="Заголовок 6">
            <a:extLst>
              <a:ext uri="{FF2B5EF4-FFF2-40B4-BE49-F238E27FC236}">
                <a16:creationId xmlns:a16="http://schemas.microsoft.com/office/drawing/2014/main" id="{8AAA6C8A-733F-345E-230B-6FDE44567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6630" y="2650869"/>
            <a:ext cx="6342006" cy="30381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48798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ременная ли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2AC67C9-0D7D-CAC5-C158-A93D00721FF1}"/>
              </a:ext>
            </a:extLst>
          </p:cNvPr>
          <p:cNvCxnSpPr>
            <a:cxnSpLocks/>
          </p:cNvCxnSpPr>
          <p:nvPr userDrawn="1"/>
        </p:nvCxnSpPr>
        <p:spPr>
          <a:xfrm>
            <a:off x="-91440" y="3952162"/>
            <a:ext cx="123748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8">
            <a:extLst>
              <a:ext uri="{FF2B5EF4-FFF2-40B4-BE49-F238E27FC236}">
                <a16:creationId xmlns:a16="http://schemas.microsoft.com/office/drawing/2014/main" id="{6F0EC3CA-4E49-CC3E-DA44-C1AA5C820D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240" y="2010456"/>
            <a:ext cx="2722670" cy="15970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F6B7D5CD-C113-EBB4-E095-64F2769050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0305" y="2010456"/>
            <a:ext cx="2722670" cy="15970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0" name="Текст 8">
            <a:extLst>
              <a:ext uri="{FF2B5EF4-FFF2-40B4-BE49-F238E27FC236}">
                <a16:creationId xmlns:a16="http://schemas.microsoft.com/office/drawing/2014/main" id="{6CD2C6AB-31A2-F2F9-AA7A-7F1B681BC4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07243" y="2010456"/>
            <a:ext cx="2722670" cy="15970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1D5F3A9F-E229-EFF5-2F8B-D14003A2EA54}"/>
              </a:ext>
            </a:extLst>
          </p:cNvPr>
          <p:cNvGrpSpPr/>
          <p:nvPr userDrawn="1"/>
        </p:nvGrpSpPr>
        <p:grpSpPr>
          <a:xfrm>
            <a:off x="407988" y="2010456"/>
            <a:ext cx="242252" cy="2062832"/>
            <a:chOff x="407988" y="1831940"/>
            <a:chExt cx="242252" cy="2062832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5D8223ED-C59E-4F48-4E18-F1A241CF6E0A}"/>
                </a:ext>
              </a:extLst>
            </p:cNvPr>
            <p:cNvSpPr/>
            <p:nvPr userDrawn="1"/>
          </p:nvSpPr>
          <p:spPr>
            <a:xfrm>
              <a:off x="407988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A6BB17E5-A58A-51F4-B4E5-F5EBF926611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29114" y="1831940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01BFBFD8-6736-8833-DE70-C7BD2BB78574}"/>
              </a:ext>
            </a:extLst>
          </p:cNvPr>
          <p:cNvGrpSpPr/>
          <p:nvPr userDrawn="1"/>
        </p:nvGrpSpPr>
        <p:grpSpPr>
          <a:xfrm>
            <a:off x="3868053" y="2010456"/>
            <a:ext cx="242252" cy="2062832"/>
            <a:chOff x="4528866" y="1831940"/>
            <a:chExt cx="242252" cy="2062832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6C2C96C9-B8B9-DFCA-F90C-12E153371272}"/>
                </a:ext>
              </a:extLst>
            </p:cNvPr>
            <p:cNvSpPr/>
            <p:nvPr userDrawn="1"/>
          </p:nvSpPr>
          <p:spPr>
            <a:xfrm>
              <a:off x="4528866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FA3982B-8FE0-8565-4ABB-487F26204C2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649993" y="1831940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9A9E34F8-07C1-3FF0-E024-9AC783F7D578}"/>
              </a:ext>
            </a:extLst>
          </p:cNvPr>
          <p:cNvGrpSpPr/>
          <p:nvPr userDrawn="1"/>
        </p:nvGrpSpPr>
        <p:grpSpPr>
          <a:xfrm>
            <a:off x="7416487" y="2010456"/>
            <a:ext cx="242252" cy="2062832"/>
            <a:chOff x="8649744" y="1831940"/>
            <a:chExt cx="242252" cy="2062832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16E373E4-89DE-36A0-BEDA-3A5B24AD4F0C}"/>
                </a:ext>
              </a:extLst>
            </p:cNvPr>
            <p:cNvSpPr/>
            <p:nvPr userDrawn="1"/>
          </p:nvSpPr>
          <p:spPr>
            <a:xfrm>
              <a:off x="8649744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D9FD6BC7-16D4-3B7E-6F27-1B83706807C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783585" y="1831940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Текст 8">
            <a:extLst>
              <a:ext uri="{FF2B5EF4-FFF2-40B4-BE49-F238E27FC236}">
                <a16:creationId xmlns:a16="http://schemas.microsoft.com/office/drawing/2014/main" id="{D3B9BDCC-B5F0-C70C-2AA1-2344FD9A95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2030" y="4612037"/>
            <a:ext cx="2722670" cy="1252414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BD24A070-A2BB-5CD9-D6E9-EF6BC37C0D09}"/>
              </a:ext>
            </a:extLst>
          </p:cNvPr>
          <p:cNvGrpSpPr/>
          <p:nvPr userDrawn="1"/>
        </p:nvGrpSpPr>
        <p:grpSpPr>
          <a:xfrm>
            <a:off x="1807614" y="3831036"/>
            <a:ext cx="242252" cy="2062832"/>
            <a:chOff x="2468427" y="3652520"/>
            <a:chExt cx="242252" cy="2062832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66202F69-6398-A8F5-30A3-B5E824D2C585}"/>
                </a:ext>
              </a:extLst>
            </p:cNvPr>
            <p:cNvSpPr/>
            <p:nvPr userDrawn="1"/>
          </p:nvSpPr>
          <p:spPr>
            <a:xfrm>
              <a:off x="2468427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836C83F1-7F0B-4C33-C4D4-D1A20B6C307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81717" y="3773646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Текст 8">
            <a:extLst>
              <a:ext uri="{FF2B5EF4-FFF2-40B4-BE49-F238E27FC236}">
                <a16:creationId xmlns:a16="http://schemas.microsoft.com/office/drawing/2014/main" id="{A9B3AF0D-7F62-802B-F60D-F54E444728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2095" y="4612037"/>
            <a:ext cx="2722670" cy="1252414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6319F4F-2601-691C-7BEB-5C92143C26A6}"/>
              </a:ext>
            </a:extLst>
          </p:cNvPr>
          <p:cNvGrpSpPr/>
          <p:nvPr userDrawn="1"/>
        </p:nvGrpSpPr>
        <p:grpSpPr>
          <a:xfrm>
            <a:off x="5266262" y="3831036"/>
            <a:ext cx="242252" cy="2062832"/>
            <a:chOff x="6589305" y="3652520"/>
            <a:chExt cx="242252" cy="2062832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A0CEB200-65F2-08B4-44A0-408AEE13F416}"/>
                </a:ext>
              </a:extLst>
            </p:cNvPr>
            <p:cNvSpPr/>
            <p:nvPr userDrawn="1"/>
          </p:nvSpPr>
          <p:spPr>
            <a:xfrm>
              <a:off x="6589305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2FC0B837-3EF0-D0BC-6F63-692A1F82D1D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704012" y="3773646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Текст 8">
            <a:extLst>
              <a:ext uri="{FF2B5EF4-FFF2-40B4-BE49-F238E27FC236}">
                <a16:creationId xmlns:a16="http://schemas.microsoft.com/office/drawing/2014/main" id="{B103AC84-2EDA-E91B-A94F-BE1EDBF1B0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0527" y="4612037"/>
            <a:ext cx="2722670" cy="1252414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329FCAA8-8D5F-4807-DCBC-D47EFD28B003}"/>
              </a:ext>
            </a:extLst>
          </p:cNvPr>
          <p:cNvGrpSpPr/>
          <p:nvPr userDrawn="1"/>
        </p:nvGrpSpPr>
        <p:grpSpPr>
          <a:xfrm>
            <a:off x="8763279" y="3831036"/>
            <a:ext cx="242252" cy="2062832"/>
            <a:chOff x="10710185" y="3652520"/>
            <a:chExt cx="242252" cy="2062832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FCBCE13A-B4A7-BB54-4B0E-FAEC61101099}"/>
                </a:ext>
              </a:extLst>
            </p:cNvPr>
            <p:cNvSpPr/>
            <p:nvPr userDrawn="1"/>
          </p:nvSpPr>
          <p:spPr>
            <a:xfrm>
              <a:off x="10710185" y="3652520"/>
              <a:ext cx="242252" cy="24225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C5CDBB73-A650-91BC-1E4C-4180E8FB96C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0826307" y="3773646"/>
              <a:ext cx="0" cy="194170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381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элемнтов с пояснение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AE9AE737-E72D-C04E-0938-191998519097}"/>
              </a:ext>
            </a:extLst>
          </p:cNvPr>
          <p:cNvCxnSpPr>
            <a:cxnSpLocks/>
          </p:cNvCxnSpPr>
          <p:nvPr userDrawn="1"/>
        </p:nvCxnSpPr>
        <p:spPr>
          <a:xfrm>
            <a:off x="-233082" y="2867531"/>
            <a:ext cx="1256851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35ACFBD5-87FF-D1B4-90A9-F8AD0FF6033B}"/>
              </a:ext>
            </a:extLst>
          </p:cNvPr>
          <p:cNvSpPr/>
          <p:nvPr userDrawn="1"/>
        </p:nvSpPr>
        <p:spPr>
          <a:xfrm>
            <a:off x="10029432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4E8C1684-BED8-D862-D6EE-632BF9F6216E}"/>
              </a:ext>
            </a:extLst>
          </p:cNvPr>
          <p:cNvSpPr/>
          <p:nvPr userDrawn="1"/>
        </p:nvSpPr>
        <p:spPr>
          <a:xfrm>
            <a:off x="7594262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03640787-C2EE-70C1-783A-9047953ED27A}"/>
              </a:ext>
            </a:extLst>
          </p:cNvPr>
          <p:cNvSpPr/>
          <p:nvPr userDrawn="1"/>
        </p:nvSpPr>
        <p:spPr>
          <a:xfrm>
            <a:off x="5168704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79235879-7060-A3FF-EC4E-278A47BBEF32}"/>
              </a:ext>
            </a:extLst>
          </p:cNvPr>
          <p:cNvSpPr/>
          <p:nvPr userDrawn="1"/>
        </p:nvSpPr>
        <p:spPr>
          <a:xfrm>
            <a:off x="2832507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21A3DCAA-ACAC-06F9-75E9-6D88F3BAAB3D}"/>
              </a:ext>
            </a:extLst>
          </p:cNvPr>
          <p:cNvSpPr/>
          <p:nvPr userDrawn="1"/>
        </p:nvSpPr>
        <p:spPr>
          <a:xfrm>
            <a:off x="407988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16" name="Текст 8">
            <a:extLst>
              <a:ext uri="{FF2B5EF4-FFF2-40B4-BE49-F238E27FC236}">
                <a16:creationId xmlns:a16="http://schemas.microsoft.com/office/drawing/2014/main" id="{6F0EC3CA-4E49-CC3E-DA44-C1AA5C820D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467" y="3783097"/>
            <a:ext cx="1752282" cy="270660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29">
            <a:extLst>
              <a:ext uri="{FF2B5EF4-FFF2-40B4-BE49-F238E27FC236}">
                <a16:creationId xmlns:a16="http://schemas.microsoft.com/office/drawing/2014/main" id="{D1336B37-63B4-C6E8-36CE-7C52145E3DF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467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2" name="Текст 29">
            <a:extLst>
              <a:ext uri="{FF2B5EF4-FFF2-40B4-BE49-F238E27FC236}">
                <a16:creationId xmlns:a16="http://schemas.microsoft.com/office/drawing/2014/main" id="{771215C5-8399-4407-C5CB-9EFEBFD0B7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20425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5" name="Текст 29">
            <a:extLst>
              <a:ext uri="{FF2B5EF4-FFF2-40B4-BE49-F238E27FC236}">
                <a16:creationId xmlns:a16="http://schemas.microsoft.com/office/drawing/2014/main" id="{EDE958D9-7960-FCF0-9E8B-1A5567F8D1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04285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8" name="Текст 29">
            <a:extLst>
              <a:ext uri="{FF2B5EF4-FFF2-40B4-BE49-F238E27FC236}">
                <a16:creationId xmlns:a16="http://schemas.microsoft.com/office/drawing/2014/main" id="{5BB0B2BB-132A-BC28-96EC-252DB9B9EE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3741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ED2030E7-018E-E16A-00A9-061F630C91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029299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31" name="Текст 8">
            <a:extLst>
              <a:ext uri="{FF2B5EF4-FFF2-40B4-BE49-F238E27FC236}">
                <a16:creationId xmlns:a16="http://schemas.microsoft.com/office/drawing/2014/main" id="{21D2B8F5-A2F8-50F7-2A3E-2C1A2727BC0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20425" y="3783097"/>
            <a:ext cx="1752282" cy="270660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3971FA74-7EC6-1612-FD08-3738576930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02118" y="3783097"/>
            <a:ext cx="1752282" cy="270660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47" name="Текст 8">
            <a:extLst>
              <a:ext uri="{FF2B5EF4-FFF2-40B4-BE49-F238E27FC236}">
                <a16:creationId xmlns:a16="http://schemas.microsoft.com/office/drawing/2014/main" id="{EA0A9DED-BB9C-A8A9-DB2E-C6642B928B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05076" y="3783097"/>
            <a:ext cx="1752282" cy="270660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1E961999-BAD2-F5E6-8C2B-472A22257CC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08034" y="3783097"/>
            <a:ext cx="1752282" cy="270660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202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элемнтов с пояснение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72984BE-28F2-7C4B-EFBD-B1F1017D8410}"/>
              </a:ext>
            </a:extLst>
          </p:cNvPr>
          <p:cNvCxnSpPr>
            <a:cxnSpLocks/>
          </p:cNvCxnSpPr>
          <p:nvPr userDrawn="1"/>
        </p:nvCxnSpPr>
        <p:spPr>
          <a:xfrm>
            <a:off x="-233082" y="2867531"/>
            <a:ext cx="1256851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D20BC738-B302-A3FA-7B2D-B562162F884A}"/>
              </a:ext>
            </a:extLst>
          </p:cNvPr>
          <p:cNvSpPr/>
          <p:nvPr userDrawn="1"/>
        </p:nvSpPr>
        <p:spPr>
          <a:xfrm>
            <a:off x="10029432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7128B04-50F8-2853-A721-E0914D2A39EC}"/>
              </a:ext>
            </a:extLst>
          </p:cNvPr>
          <p:cNvSpPr/>
          <p:nvPr userDrawn="1"/>
        </p:nvSpPr>
        <p:spPr>
          <a:xfrm>
            <a:off x="7594262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4D6F6E8-9F29-AFA3-CDB7-6EDB3F91BABA}"/>
              </a:ext>
            </a:extLst>
          </p:cNvPr>
          <p:cNvSpPr/>
          <p:nvPr userDrawn="1"/>
        </p:nvSpPr>
        <p:spPr>
          <a:xfrm>
            <a:off x="5168704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F4D6C960-3EBD-95D1-5EA2-52CF81CB62F5}"/>
              </a:ext>
            </a:extLst>
          </p:cNvPr>
          <p:cNvSpPr/>
          <p:nvPr userDrawn="1"/>
        </p:nvSpPr>
        <p:spPr>
          <a:xfrm>
            <a:off x="2832507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A0EFB8B-EB76-A5FF-9E94-3DF74D94C9EF}"/>
              </a:ext>
            </a:extLst>
          </p:cNvPr>
          <p:cNvSpPr/>
          <p:nvPr userDrawn="1"/>
        </p:nvSpPr>
        <p:spPr>
          <a:xfrm>
            <a:off x="407988" y="1986651"/>
            <a:ext cx="1761761" cy="176176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7FF6B37A-BEF5-C332-1208-1C8BF955C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3BF88-AE62-EAF8-6419-CEDA45AC5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16" name="Текст 8">
            <a:extLst>
              <a:ext uri="{FF2B5EF4-FFF2-40B4-BE49-F238E27FC236}">
                <a16:creationId xmlns:a16="http://schemas.microsoft.com/office/drawing/2014/main" id="{6F0EC3CA-4E49-CC3E-DA44-C1AA5C820D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467" y="378309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29">
            <a:extLst>
              <a:ext uri="{FF2B5EF4-FFF2-40B4-BE49-F238E27FC236}">
                <a16:creationId xmlns:a16="http://schemas.microsoft.com/office/drawing/2014/main" id="{D1336B37-63B4-C6E8-36CE-7C52145E3DF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467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2" name="Текст 29">
            <a:extLst>
              <a:ext uri="{FF2B5EF4-FFF2-40B4-BE49-F238E27FC236}">
                <a16:creationId xmlns:a16="http://schemas.microsoft.com/office/drawing/2014/main" id="{771215C5-8399-4407-C5CB-9EFEBFD0B7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20425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5" name="Текст 29">
            <a:extLst>
              <a:ext uri="{FF2B5EF4-FFF2-40B4-BE49-F238E27FC236}">
                <a16:creationId xmlns:a16="http://schemas.microsoft.com/office/drawing/2014/main" id="{EDE958D9-7960-FCF0-9E8B-1A5567F8D1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04285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8" name="Текст 29">
            <a:extLst>
              <a:ext uri="{FF2B5EF4-FFF2-40B4-BE49-F238E27FC236}">
                <a16:creationId xmlns:a16="http://schemas.microsoft.com/office/drawing/2014/main" id="{5BB0B2BB-132A-BC28-96EC-252DB9B9EE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3741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ED2030E7-018E-E16A-00A9-061F630C91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029299" y="2538126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100</a:t>
            </a:r>
          </a:p>
        </p:txBody>
      </p:sp>
      <p:sp>
        <p:nvSpPr>
          <p:cNvPr id="2" name="Текст 8">
            <a:extLst>
              <a:ext uri="{FF2B5EF4-FFF2-40B4-BE49-F238E27FC236}">
                <a16:creationId xmlns:a16="http://schemas.microsoft.com/office/drawing/2014/main" id="{D554CEB6-8B65-0D8F-2305-807E1071DE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20425" y="378309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3" name="Текст 8">
            <a:extLst>
              <a:ext uri="{FF2B5EF4-FFF2-40B4-BE49-F238E27FC236}">
                <a16:creationId xmlns:a16="http://schemas.microsoft.com/office/drawing/2014/main" id="{E65E2E2D-174E-50E8-FA40-323E3129EF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02118" y="378309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4" name="Текст 8">
            <a:extLst>
              <a:ext uri="{FF2B5EF4-FFF2-40B4-BE49-F238E27FC236}">
                <a16:creationId xmlns:a16="http://schemas.microsoft.com/office/drawing/2014/main" id="{D2837BDB-A8E0-46B6-FF43-2E4DAA5CEDB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05076" y="378309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id="{F36FA2A5-2224-E89E-38CD-996C7479EAE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08034" y="378309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5F605E"/>
                </a:solidFill>
                <a:latin typeface="Druk Text Wide Cyr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Текст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D6FE75C1-74A8-2B6A-1011-CCC1F824C84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17468" y="4462463"/>
            <a:ext cx="1752282" cy="20272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D790E2E5-222F-448C-0089-54300D922605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820426" y="4462463"/>
            <a:ext cx="1752282" cy="20272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D6A66B38-A893-0FA1-B89E-98F2A83C2626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202119" y="4462463"/>
            <a:ext cx="1752282" cy="20272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623B125-53E0-37B4-6015-DC3C08ECD84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605077" y="4462463"/>
            <a:ext cx="1752282" cy="20272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EF5D07A5-A88A-701C-60F4-A34BF8E524F2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986770" y="4462463"/>
            <a:ext cx="1752282" cy="20272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rgbClr val="676866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30319944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92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заголовком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02CC836-DD74-F70A-7487-5EC1B06375C6}"/>
              </a:ext>
            </a:extLst>
          </p:cNvPr>
          <p:cNvSpPr/>
          <p:nvPr userDrawn="1"/>
        </p:nvSpPr>
        <p:spPr>
          <a:xfrm>
            <a:off x="7349898" y="0"/>
            <a:ext cx="725715" cy="6858000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8075613" y="0"/>
            <a:ext cx="4116387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2" y="2060575"/>
            <a:ext cx="5348288" cy="3348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389987"/>
            <a:ext cx="5653088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8E2ADB-9E87-7557-7F7F-112639AF5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883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заголовком и подписью">
    <p:bg>
      <p:bgPr>
        <a:solidFill>
          <a:srgbClr val="6768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8075613" y="0"/>
            <a:ext cx="4116387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2" y="2060575"/>
            <a:ext cx="5348288" cy="3348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389987"/>
            <a:ext cx="5653088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8E2ADB-9E87-7557-7F7F-112639AF5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407988" y="5458762"/>
            <a:ext cx="1180252" cy="102345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6722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2 текстовым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7599681" y="0"/>
            <a:ext cx="459232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1" y="2098365"/>
            <a:ext cx="6713857" cy="150185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389987"/>
            <a:ext cx="3673476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8E2ADB-9E87-7557-7F7F-112639AF5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00C19773-5143-CD34-76E3-344FCE02F49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2911" y="3857543"/>
            <a:ext cx="6713857" cy="150185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15258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2 текстовым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7599681" y="0"/>
            <a:ext cx="4592320" cy="6858000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1" y="2098365"/>
            <a:ext cx="6713857" cy="150185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389987"/>
            <a:ext cx="3673476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8E2ADB-9E87-7557-7F7F-112639AF5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00C19773-5143-CD34-76E3-344FCE02F49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2911" y="3857543"/>
            <a:ext cx="6713857" cy="150185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71872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Рисунок с 2 текстовым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7599681" y="0"/>
            <a:ext cx="459232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1" y="2098364"/>
            <a:ext cx="6713857" cy="20149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389987"/>
            <a:ext cx="3673476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00C19773-5143-CD34-76E3-344FCE02F49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2911" y="4453077"/>
            <a:ext cx="6713857" cy="20149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87138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Рисунок с 2 текстовым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201426-835D-E10C-BA96-3F6144F1CC20}"/>
              </a:ext>
            </a:extLst>
          </p:cNvPr>
          <p:cNvSpPr/>
          <p:nvPr userDrawn="1"/>
        </p:nvSpPr>
        <p:spPr>
          <a:xfrm>
            <a:off x="7599681" y="0"/>
            <a:ext cx="4592320" cy="6858000"/>
          </a:xfrm>
          <a:prstGeom prst="rect">
            <a:avLst/>
          </a:prstGeom>
          <a:solidFill>
            <a:srgbClr val="6768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1E3776-DA8B-4E91-8BBF-7119A14F91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2911" y="2098364"/>
            <a:ext cx="6713857" cy="20149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Рисунок 17">
            <a:extLst>
              <a:ext uri="{FF2B5EF4-FFF2-40B4-BE49-F238E27FC236}">
                <a16:creationId xmlns:a16="http://schemas.microsoft.com/office/drawing/2014/main" id="{84760590-7621-7C31-0177-B2B0261A23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389987"/>
            <a:ext cx="3673476" cy="6078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b="0" i="0">
                <a:latin typeface="Montserrat Light" pitchFamily="2" charset="0"/>
              </a:defRPr>
            </a:lvl1pPr>
          </a:lstStyle>
          <a:p>
            <a:r>
              <a:rPr lang="ru-RU" dirty="0"/>
              <a:t>Вставьте свой рисунок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9FC1073-57D7-F419-E55A-E676DF9F3E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00C19773-5143-CD34-76E3-344FCE02F49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2911" y="4453077"/>
            <a:ext cx="6713857" cy="20149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>
                <a:latin typeface="Montserrat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34439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37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49" r:id="rId3"/>
    <p:sldLayoutId id="2147483656" r:id="rId4"/>
    <p:sldLayoutId id="2147483664" r:id="rId5"/>
    <p:sldLayoutId id="2147483680" r:id="rId6"/>
    <p:sldLayoutId id="2147483681" r:id="rId7"/>
    <p:sldLayoutId id="2147483682" r:id="rId8"/>
    <p:sldLayoutId id="2147483683" r:id="rId9"/>
    <p:sldLayoutId id="2147483662" r:id="rId10"/>
    <p:sldLayoutId id="2147483663" r:id="rId11"/>
    <p:sldLayoutId id="2147483668" r:id="rId12"/>
    <p:sldLayoutId id="2147483667" r:id="rId13"/>
    <p:sldLayoutId id="2147483655" r:id="rId14"/>
    <p:sldLayoutId id="2147483665" r:id="rId15"/>
    <p:sldLayoutId id="2147483651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5" r:id="rId22"/>
    <p:sldLayoutId id="2147483678" r:id="rId23"/>
    <p:sldLayoutId id="2147483676" r:id="rId24"/>
    <p:sldLayoutId id="2147483650" r:id="rId25"/>
    <p:sldLayoutId id="2147483666" r:id="rId26"/>
    <p:sldLayoutId id="2147483652" r:id="rId27"/>
    <p:sldLayoutId id="2147483674" r:id="rId28"/>
    <p:sldLayoutId id="2147483679" r:id="rId29"/>
    <p:sldLayoutId id="2147483684" r:id="rId30"/>
    <p:sldLayoutId id="2147483685" r:id="rId31"/>
    <p:sldLayoutId id="2147483686" r:id="rId32"/>
    <p:sldLayoutId id="2147483687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  <p15:guide id="7" pos="3182" userDrawn="1">
          <p15:clr>
            <a:srgbClr val="F26B43"/>
          </p15:clr>
        </p15:guide>
        <p15:guide id="8" pos="257" userDrawn="1">
          <p15:clr>
            <a:srgbClr val="F26B43"/>
          </p15:clr>
        </p15:guide>
        <p15:guide id="9" pos="7401" userDrawn="1">
          <p15:clr>
            <a:srgbClr val="F26B43"/>
          </p15:clr>
        </p15:guide>
        <p15:guide id="10" orient="horz" pos="1661" userDrawn="1">
          <p15:clr>
            <a:srgbClr val="F26B43"/>
          </p15:clr>
        </p15:guide>
        <p15:guide id="11" orient="horz" pos="3589" userDrawn="1">
          <p15:clr>
            <a:srgbClr val="F26B43"/>
          </p15:clr>
        </p15:guide>
        <p15:guide id="12" orient="horz" pos="1298" userDrawn="1">
          <p15:clr>
            <a:srgbClr val="F26B43"/>
          </p15:clr>
        </p15:guide>
        <p15:guide id="13" pos="5087" userDrawn="1">
          <p15:clr>
            <a:srgbClr val="F26B43"/>
          </p15:clr>
        </p15:guide>
        <p15:guide id="14" pos="3409" userDrawn="1">
          <p15:clr>
            <a:srgbClr val="F26B43"/>
          </p15:clr>
        </p15:guide>
        <p15:guide id="15" orient="horz" pos="34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B26D91-8115-68F7-4181-C7B800472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7"/>
          <a:stretch/>
        </p:blipFill>
        <p:spPr>
          <a:xfrm>
            <a:off x="0" y="-215"/>
            <a:ext cx="7166885" cy="6858000"/>
          </a:xfrm>
          <a:prstGeom prst="rect">
            <a:avLst/>
          </a:prstGeom>
        </p:spPr>
      </p:pic>
      <p:sp>
        <p:nvSpPr>
          <p:cNvPr id="4" name="Текст 14">
            <a:extLst>
              <a:ext uri="{FF2B5EF4-FFF2-40B4-BE49-F238E27FC236}">
                <a16:creationId xmlns:a16="http://schemas.microsoft.com/office/drawing/2014/main" id="{EB6A27FE-BEBD-CBF4-FC04-73C52DEE8D72}"/>
              </a:ext>
            </a:extLst>
          </p:cNvPr>
          <p:cNvSpPr txBox="1">
            <a:spLocks/>
          </p:cNvSpPr>
          <p:nvPr/>
        </p:nvSpPr>
        <p:spPr>
          <a:xfrm>
            <a:off x="4581749" y="533986"/>
            <a:ext cx="7166885" cy="40204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77" b="1" i="0" kern="1200">
                <a:solidFill>
                  <a:srgbClr val="5F605E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Данилин Тимофей</a:t>
            </a:r>
          </a:p>
        </p:txBody>
      </p:sp>
      <p:sp>
        <p:nvSpPr>
          <p:cNvPr id="5" name="Текст 14">
            <a:extLst>
              <a:ext uri="{FF2B5EF4-FFF2-40B4-BE49-F238E27FC236}">
                <a16:creationId xmlns:a16="http://schemas.microsoft.com/office/drawing/2014/main" id="{0FBD28A9-3C5E-D366-BEFD-17BEF7F493F7}"/>
              </a:ext>
            </a:extLst>
          </p:cNvPr>
          <p:cNvSpPr txBox="1">
            <a:spLocks/>
          </p:cNvSpPr>
          <p:nvPr/>
        </p:nvSpPr>
        <p:spPr>
          <a:xfrm>
            <a:off x="4581749" y="1279667"/>
            <a:ext cx="7166885" cy="702049"/>
          </a:xfrm>
          <a:prstGeom prst="rect">
            <a:avLst/>
          </a:prstGeom>
        </p:spPr>
        <p:txBody>
          <a:bodyPr lIns="0" tIns="0" rIns="0" bIns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15" b="0" i="0" kern="1200">
                <a:solidFill>
                  <a:srgbClr val="5F605E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Аспирант ФГБОУ ВО </a:t>
            </a:r>
            <a:r>
              <a:rPr lang="ru-RU" dirty="0" err="1"/>
              <a:t>КрасГМУ</a:t>
            </a:r>
            <a:r>
              <a:rPr lang="en-US" dirty="0"/>
              <a:t> </a:t>
            </a:r>
            <a:r>
              <a:rPr lang="ru-RU" dirty="0"/>
              <a:t>им. проф. В.Ф. Войно-Ясенецкого</a:t>
            </a:r>
          </a:p>
          <a:p>
            <a:r>
              <a:rPr lang="ru-RU" dirty="0"/>
              <a:t>Врач-статистик КГБУЗ КККОД им.  А.И. Крыжановского</a:t>
            </a: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DE64245B-F49D-033D-8951-54BB1E961D68}"/>
              </a:ext>
            </a:extLst>
          </p:cNvPr>
          <p:cNvSpPr txBox="1">
            <a:spLocks/>
          </p:cNvSpPr>
          <p:nvPr/>
        </p:nvSpPr>
        <p:spPr>
          <a:xfrm>
            <a:off x="812799" y="3027407"/>
            <a:ext cx="10935836" cy="303817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pPr marL="87312">
              <a:lnSpc>
                <a:spcPct val="110000"/>
              </a:lnSpc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Разработка программного обеспечения для диагностики рака желудка на основе методов машинного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116157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3">
            <a:extLst>
              <a:ext uri="{FF2B5EF4-FFF2-40B4-BE49-F238E27FC236}">
                <a16:creationId xmlns:a16="http://schemas.microsoft.com/office/drawing/2014/main" id="{A5AE11DE-C8ED-8C58-BDB1-A5BA4FAA42A8}"/>
              </a:ext>
            </a:extLst>
          </p:cNvPr>
          <p:cNvSpPr txBox="1">
            <a:spLocks/>
          </p:cNvSpPr>
          <p:nvPr/>
        </p:nvSpPr>
        <p:spPr>
          <a:xfrm>
            <a:off x="407988" y="2244043"/>
            <a:ext cx="11241089" cy="32864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Montserrat" panose="00000500000000000000" pitchFamily="2" charset="-52"/>
              </a:rPr>
              <a:t>Сформирована концепция продукта</a:t>
            </a:r>
          </a:p>
          <a:p>
            <a:r>
              <a:rPr lang="ru-RU" sz="2800" dirty="0">
                <a:latin typeface="Montserrat" panose="00000500000000000000" pitchFamily="2" charset="-52"/>
              </a:rPr>
              <a:t>Создан </a:t>
            </a:r>
            <a:r>
              <a:rPr lang="en-US" sz="2800" dirty="0">
                <a:latin typeface="Montserrat" panose="00000500000000000000" pitchFamily="2" charset="-52"/>
              </a:rPr>
              <a:t>MVP </a:t>
            </a:r>
            <a:r>
              <a:rPr lang="ru-RU" sz="2800" dirty="0">
                <a:latin typeface="Montserrat" panose="00000500000000000000" pitchFamily="2" charset="-52"/>
              </a:rPr>
              <a:t>в области кардиологии</a:t>
            </a:r>
          </a:p>
          <a:p>
            <a:r>
              <a:rPr lang="ru-RU" sz="2800" dirty="0">
                <a:latin typeface="Montserrat" panose="00000500000000000000" pitchFamily="2" charset="-52"/>
              </a:rPr>
              <a:t>Проведена апробация методов машинного обучения </a:t>
            </a:r>
            <a:br>
              <a:rPr lang="ru-RU" sz="2800" dirty="0">
                <a:latin typeface="Montserrat" panose="00000500000000000000" pitchFamily="2" charset="-52"/>
              </a:rPr>
            </a:br>
            <a:r>
              <a:rPr lang="ru-RU" sz="2800" dirty="0">
                <a:latin typeface="Montserrat" panose="00000500000000000000" pitchFamily="2" charset="-52"/>
              </a:rPr>
              <a:t>на базе в 550 единиц данных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B6D687-F93B-285E-0FF3-964DB546E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  <p:sp>
        <p:nvSpPr>
          <p:cNvPr id="6" name="Текст 7">
            <a:extLst>
              <a:ext uri="{FF2B5EF4-FFF2-40B4-BE49-F238E27FC236}">
                <a16:creationId xmlns:a16="http://schemas.microsoft.com/office/drawing/2014/main" id="{D5D1B795-2052-EF99-7A37-88C6951182C7}"/>
              </a:ext>
            </a:extLst>
          </p:cNvPr>
          <p:cNvSpPr txBox="1">
            <a:spLocks/>
          </p:cNvSpPr>
          <p:nvPr/>
        </p:nvSpPr>
        <p:spPr>
          <a:xfrm>
            <a:off x="407987" y="389986"/>
            <a:ext cx="9362545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Текущее состояние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5123BD-3985-46EF-A5F3-4DB6D2BB6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27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1DB0FF-8CBE-4796-BC7C-7181A0763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3" name="Текст 7">
            <a:extLst>
              <a:ext uri="{FF2B5EF4-FFF2-40B4-BE49-F238E27FC236}">
                <a16:creationId xmlns:a16="http://schemas.microsoft.com/office/drawing/2014/main" id="{CA0D2AAC-13F0-4AEC-8245-40D13B0FCF2B}"/>
              </a:ext>
            </a:extLst>
          </p:cNvPr>
          <p:cNvSpPr txBox="1">
            <a:spLocks/>
          </p:cNvSpPr>
          <p:nvPr/>
        </p:nvSpPr>
        <p:spPr>
          <a:xfrm>
            <a:off x="407987" y="389986"/>
            <a:ext cx="9362545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Финансовая модель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25C340B-E749-45EB-860A-1FC6743443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75516"/>
              </p:ext>
            </p:extLst>
          </p:nvPr>
        </p:nvGraphicFramePr>
        <p:xfrm>
          <a:off x="891251" y="2068613"/>
          <a:ext cx="10493924" cy="4389120"/>
        </p:xfrm>
        <a:graphic>
          <a:graphicData uri="http://schemas.openxmlformats.org/drawingml/2006/table">
            <a:tbl>
              <a:tblPr/>
              <a:tblGrid>
                <a:gridCol w="2623481">
                  <a:extLst>
                    <a:ext uri="{9D8B030D-6E8A-4147-A177-3AD203B41FA5}">
                      <a16:colId xmlns:a16="http://schemas.microsoft.com/office/drawing/2014/main" val="2154275127"/>
                    </a:ext>
                  </a:extLst>
                </a:gridCol>
                <a:gridCol w="2623481">
                  <a:extLst>
                    <a:ext uri="{9D8B030D-6E8A-4147-A177-3AD203B41FA5}">
                      <a16:colId xmlns:a16="http://schemas.microsoft.com/office/drawing/2014/main" val="1410314891"/>
                    </a:ext>
                  </a:extLst>
                </a:gridCol>
                <a:gridCol w="2623481">
                  <a:extLst>
                    <a:ext uri="{9D8B030D-6E8A-4147-A177-3AD203B41FA5}">
                      <a16:colId xmlns:a16="http://schemas.microsoft.com/office/drawing/2014/main" val="82322642"/>
                    </a:ext>
                  </a:extLst>
                </a:gridCol>
                <a:gridCol w="2623481">
                  <a:extLst>
                    <a:ext uri="{9D8B030D-6E8A-4147-A177-3AD203B41FA5}">
                      <a16:colId xmlns:a16="http://schemas.microsoft.com/office/drawing/2014/main" val="299889583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2026, тыс. рублей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2027, тыс. рублей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2028, тыс. рублей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74078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Доходы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79109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latin typeface="Montserrat" panose="00000500000000000000" pitchFamily="2" charset="-52"/>
                        </a:rPr>
                        <a:t>Грантовое финансирование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latin typeface="Montserrat" panose="00000500000000000000" pitchFamily="2" charset="-52"/>
                        </a:rPr>
                        <a:t>1 000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latin typeface="Montserrat" panose="00000500000000000000" pitchFamily="2" charset="-52"/>
                        </a:rPr>
                        <a:t>5 000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latin typeface="Montserrat" panose="00000500000000000000" pitchFamily="2" charset="-52"/>
                        </a:rPr>
                        <a:t>-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0817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latin typeface="Montserrat" panose="00000500000000000000" pitchFamily="2" charset="-52"/>
                        </a:rPr>
                        <a:t>Продажа ПО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-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-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3 500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2349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Расходы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solidFill>
                            <a:srgbClr val="FFFFFF"/>
                          </a:solidFill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6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704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latin typeface="Montserrat" panose="00000500000000000000" pitchFamily="2" charset="-52"/>
                        </a:rPr>
                        <a:t>ФОТ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800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4 000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2000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88108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latin typeface="Montserrat" panose="00000500000000000000" pitchFamily="2" charset="-52"/>
                        </a:rPr>
                        <a:t>Аренда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latin typeface="Montserrat" panose="00000500000000000000" pitchFamily="2" charset="-52"/>
                        </a:rPr>
                        <a:t>ИТ-инфраструктуры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100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500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500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9299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Маркетинг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100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500 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300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36863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latin typeface="Montserrat" panose="00000500000000000000" pitchFamily="2" charset="-52"/>
                        </a:rPr>
                        <a:t>Прибыль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-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-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latin typeface="Montserrat" panose="00000500000000000000" pitchFamily="2" charset="-52"/>
                        </a:rPr>
                        <a:t> 700</a:t>
                      </a:r>
                    </a:p>
                  </a:txBody>
                  <a:tcPr marL="76200" marR="76200" marT="76200" marB="76200">
                    <a:lnL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358057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3C41210C-D2A5-4093-B4BC-88EE11739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768" y="206877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981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1446B-BC6F-BA60-9201-5AD0A3AE0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7">
            <a:extLst>
              <a:ext uri="{FF2B5EF4-FFF2-40B4-BE49-F238E27FC236}">
                <a16:creationId xmlns:a16="http://schemas.microsoft.com/office/drawing/2014/main" id="{BEFF31E8-2A7D-0C16-6581-7E7FEA03A524}"/>
              </a:ext>
            </a:extLst>
          </p:cNvPr>
          <p:cNvSpPr txBox="1">
            <a:spLocks/>
          </p:cNvSpPr>
          <p:nvPr/>
        </p:nvSpPr>
        <p:spPr>
          <a:xfrm>
            <a:off x="407988" y="-452512"/>
            <a:ext cx="9159345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План реализации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A34B66-BA72-4417-A20A-CE0FDA20F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743131B-235D-44F3-8A8F-1865F4D0675F}"/>
              </a:ext>
            </a:extLst>
          </p:cNvPr>
          <p:cNvGrpSpPr/>
          <p:nvPr/>
        </p:nvGrpSpPr>
        <p:grpSpPr>
          <a:xfrm>
            <a:off x="776941" y="1407656"/>
            <a:ext cx="11101294" cy="5044455"/>
            <a:chOff x="776941" y="1407656"/>
            <a:chExt cx="11101294" cy="5044455"/>
          </a:xfrm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33444421-6817-452A-A6FB-824C5A0D59BB}"/>
                </a:ext>
              </a:extLst>
            </p:cNvPr>
            <p:cNvSpPr/>
            <p:nvPr/>
          </p:nvSpPr>
          <p:spPr>
            <a:xfrm>
              <a:off x="776941" y="1599536"/>
              <a:ext cx="11101294" cy="778050"/>
            </a:xfrm>
            <a:custGeom>
              <a:avLst/>
              <a:gdLst>
                <a:gd name="connsiteX0" fmla="*/ 0 w 11101294"/>
                <a:gd name="connsiteY0" fmla="*/ 0 h 778050"/>
                <a:gd name="connsiteX1" fmla="*/ 11101294 w 11101294"/>
                <a:gd name="connsiteY1" fmla="*/ 0 h 778050"/>
                <a:gd name="connsiteX2" fmla="*/ 11101294 w 11101294"/>
                <a:gd name="connsiteY2" fmla="*/ 778050 h 778050"/>
                <a:gd name="connsiteX3" fmla="*/ 0 w 11101294"/>
                <a:gd name="connsiteY3" fmla="*/ 778050 h 778050"/>
                <a:gd name="connsiteX4" fmla="*/ 0 w 11101294"/>
                <a:gd name="connsiteY4" fmla="*/ 0 h 77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778050">
                  <a:moveTo>
                    <a:pt x="0" y="0"/>
                  </a:moveTo>
                  <a:lnTo>
                    <a:pt x="11101294" y="0"/>
                  </a:lnTo>
                  <a:lnTo>
                    <a:pt x="11101294" y="778050"/>
                  </a:lnTo>
                  <a:lnTo>
                    <a:pt x="0" y="7780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Сбор данных для алгоритма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Формирование команды проекта</a:t>
              </a:r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63B2F7EB-16F9-4B30-9ABA-4A1FD07A9BD6}"/>
                </a:ext>
              </a:extLst>
            </p:cNvPr>
            <p:cNvSpPr/>
            <p:nvPr/>
          </p:nvSpPr>
          <p:spPr>
            <a:xfrm>
              <a:off x="1332005" y="1407656"/>
              <a:ext cx="1796207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Январь</a:t>
              </a:r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3337C258-C8CF-43D6-B16F-7A90C2CBFD33}"/>
                </a:ext>
              </a:extLst>
            </p:cNvPr>
            <p:cNvSpPr/>
            <p:nvPr/>
          </p:nvSpPr>
          <p:spPr>
            <a:xfrm>
              <a:off x="776941" y="2639666"/>
              <a:ext cx="11101294" cy="552825"/>
            </a:xfrm>
            <a:custGeom>
              <a:avLst/>
              <a:gdLst>
                <a:gd name="connsiteX0" fmla="*/ 0 w 11101294"/>
                <a:gd name="connsiteY0" fmla="*/ 0 h 552825"/>
                <a:gd name="connsiteX1" fmla="*/ 11101294 w 11101294"/>
                <a:gd name="connsiteY1" fmla="*/ 0 h 552825"/>
                <a:gd name="connsiteX2" fmla="*/ 11101294 w 11101294"/>
                <a:gd name="connsiteY2" fmla="*/ 552825 h 552825"/>
                <a:gd name="connsiteX3" fmla="*/ 0 w 11101294"/>
                <a:gd name="connsiteY3" fmla="*/ 552825 h 552825"/>
                <a:gd name="connsiteX4" fmla="*/ 0 w 11101294"/>
                <a:gd name="connsiteY4" fmla="*/ 0 h 55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552825">
                  <a:moveTo>
                    <a:pt x="0" y="0"/>
                  </a:moveTo>
                  <a:lnTo>
                    <a:pt x="11101294" y="0"/>
                  </a:lnTo>
                  <a:lnTo>
                    <a:pt x="11101294" y="552825"/>
                  </a:lnTo>
                  <a:lnTo>
                    <a:pt x="0" y="55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-657982"/>
                <a:satOff val="19682"/>
                <a:lumOff val="258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Доработка алгоритма выявления новообразований на снимках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A9D3108D-6D6B-4650-89A1-53F5F64CC898}"/>
                </a:ext>
              </a:extLst>
            </p:cNvPr>
            <p:cNvSpPr/>
            <p:nvPr/>
          </p:nvSpPr>
          <p:spPr>
            <a:xfrm>
              <a:off x="1332006" y="2447786"/>
              <a:ext cx="1796206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-657982"/>
                <a:satOff val="19682"/>
                <a:lumOff val="2588"/>
                <a:alphaOff val="0"/>
              </a:schemeClr>
            </a:fillRef>
            <a:effectRef idx="3">
              <a:schemeClr val="accent3">
                <a:hueOff val="-657982"/>
                <a:satOff val="19682"/>
                <a:lumOff val="2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Февраль</a:t>
              </a:r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D7772A09-A5D6-4646-A703-389A5BE6DDDE}"/>
                </a:ext>
              </a:extLst>
            </p:cNvPr>
            <p:cNvSpPr/>
            <p:nvPr/>
          </p:nvSpPr>
          <p:spPr>
            <a:xfrm>
              <a:off x="776941" y="3454571"/>
              <a:ext cx="11101294" cy="552825"/>
            </a:xfrm>
            <a:custGeom>
              <a:avLst/>
              <a:gdLst>
                <a:gd name="connsiteX0" fmla="*/ 0 w 11101294"/>
                <a:gd name="connsiteY0" fmla="*/ 0 h 552825"/>
                <a:gd name="connsiteX1" fmla="*/ 11101294 w 11101294"/>
                <a:gd name="connsiteY1" fmla="*/ 0 h 552825"/>
                <a:gd name="connsiteX2" fmla="*/ 11101294 w 11101294"/>
                <a:gd name="connsiteY2" fmla="*/ 552825 h 552825"/>
                <a:gd name="connsiteX3" fmla="*/ 0 w 11101294"/>
                <a:gd name="connsiteY3" fmla="*/ 552825 h 552825"/>
                <a:gd name="connsiteX4" fmla="*/ 0 w 11101294"/>
                <a:gd name="connsiteY4" fmla="*/ 0 h 55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552825">
                  <a:moveTo>
                    <a:pt x="0" y="0"/>
                  </a:moveTo>
                  <a:lnTo>
                    <a:pt x="11101294" y="0"/>
                  </a:lnTo>
                  <a:lnTo>
                    <a:pt x="11101294" y="552825"/>
                  </a:lnTo>
                  <a:lnTo>
                    <a:pt x="0" y="55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-1315964"/>
                <a:satOff val="39365"/>
                <a:lumOff val="517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Анкетирование специалистов-гастроэнтерологов для сбора обратной связи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9B97A3FA-3AFD-45D3-B0F8-83794AF48F13}"/>
                </a:ext>
              </a:extLst>
            </p:cNvPr>
            <p:cNvSpPr/>
            <p:nvPr/>
          </p:nvSpPr>
          <p:spPr>
            <a:xfrm>
              <a:off x="1332005" y="3262691"/>
              <a:ext cx="1796207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-1315964"/>
                <a:satOff val="39365"/>
                <a:lumOff val="5176"/>
                <a:alphaOff val="0"/>
              </a:schemeClr>
            </a:fillRef>
            <a:effectRef idx="3">
              <a:schemeClr val="accent3">
                <a:hueOff val="-1315964"/>
                <a:satOff val="39365"/>
                <a:lumOff val="51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Март</a:t>
              </a: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0E73ABB1-E382-483A-B536-BD2470C8EF78}"/>
                </a:ext>
              </a:extLst>
            </p:cNvPr>
            <p:cNvSpPr/>
            <p:nvPr/>
          </p:nvSpPr>
          <p:spPr>
            <a:xfrm>
              <a:off x="776941" y="4269476"/>
              <a:ext cx="11101294" cy="552825"/>
            </a:xfrm>
            <a:custGeom>
              <a:avLst/>
              <a:gdLst>
                <a:gd name="connsiteX0" fmla="*/ 0 w 11101294"/>
                <a:gd name="connsiteY0" fmla="*/ 0 h 552825"/>
                <a:gd name="connsiteX1" fmla="*/ 11101294 w 11101294"/>
                <a:gd name="connsiteY1" fmla="*/ 0 h 552825"/>
                <a:gd name="connsiteX2" fmla="*/ 11101294 w 11101294"/>
                <a:gd name="connsiteY2" fmla="*/ 552825 h 552825"/>
                <a:gd name="connsiteX3" fmla="*/ 0 w 11101294"/>
                <a:gd name="connsiteY3" fmla="*/ 552825 h 552825"/>
                <a:gd name="connsiteX4" fmla="*/ 0 w 11101294"/>
                <a:gd name="connsiteY4" fmla="*/ 0 h 55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552825">
                  <a:moveTo>
                    <a:pt x="0" y="0"/>
                  </a:moveTo>
                  <a:lnTo>
                    <a:pt x="11101294" y="0"/>
                  </a:lnTo>
                  <a:lnTo>
                    <a:pt x="11101294" y="552825"/>
                  </a:lnTo>
                  <a:lnTo>
                    <a:pt x="0" y="55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-1973947"/>
                <a:satOff val="59047"/>
                <a:lumOff val="776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Подготовка и подача заявки на конкурс ФСИ "Студенческий стартап"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EF9BFF5E-8FEB-44D2-9B63-41436A89058C}"/>
                </a:ext>
              </a:extLst>
            </p:cNvPr>
            <p:cNvSpPr/>
            <p:nvPr/>
          </p:nvSpPr>
          <p:spPr>
            <a:xfrm>
              <a:off x="1332005" y="4077596"/>
              <a:ext cx="1796207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-1973947"/>
                <a:satOff val="59047"/>
                <a:lumOff val="7765"/>
                <a:alphaOff val="0"/>
              </a:schemeClr>
            </a:fillRef>
            <a:effectRef idx="3">
              <a:schemeClr val="accent3">
                <a:hueOff val="-1973947"/>
                <a:satOff val="59047"/>
                <a:lumOff val="7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Апрель</a:t>
              </a:r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C6E41C75-EB84-4B3E-A76A-EB70F971B575}"/>
                </a:ext>
              </a:extLst>
            </p:cNvPr>
            <p:cNvSpPr/>
            <p:nvPr/>
          </p:nvSpPr>
          <p:spPr>
            <a:xfrm>
              <a:off x="776941" y="5084381"/>
              <a:ext cx="11101294" cy="552825"/>
            </a:xfrm>
            <a:custGeom>
              <a:avLst/>
              <a:gdLst>
                <a:gd name="connsiteX0" fmla="*/ 0 w 11101294"/>
                <a:gd name="connsiteY0" fmla="*/ 0 h 552825"/>
                <a:gd name="connsiteX1" fmla="*/ 11101294 w 11101294"/>
                <a:gd name="connsiteY1" fmla="*/ 0 h 552825"/>
                <a:gd name="connsiteX2" fmla="*/ 11101294 w 11101294"/>
                <a:gd name="connsiteY2" fmla="*/ 552825 h 552825"/>
                <a:gd name="connsiteX3" fmla="*/ 0 w 11101294"/>
                <a:gd name="connsiteY3" fmla="*/ 552825 h 552825"/>
                <a:gd name="connsiteX4" fmla="*/ 0 w 11101294"/>
                <a:gd name="connsiteY4" fmla="*/ 0 h 55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552825">
                  <a:moveTo>
                    <a:pt x="0" y="0"/>
                  </a:moveTo>
                  <a:lnTo>
                    <a:pt x="11101294" y="0"/>
                  </a:lnTo>
                  <a:lnTo>
                    <a:pt x="11101294" y="552825"/>
                  </a:lnTo>
                  <a:lnTo>
                    <a:pt x="0" y="55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-2631929"/>
                <a:satOff val="78730"/>
                <a:lumOff val="10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Разработка пользовательского интерфейса</a:t>
              </a: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1D376AE8-C0F2-4618-AD73-1D5172F00090}"/>
                </a:ext>
              </a:extLst>
            </p:cNvPr>
            <p:cNvSpPr/>
            <p:nvPr/>
          </p:nvSpPr>
          <p:spPr>
            <a:xfrm>
              <a:off x="1332005" y="4892501"/>
              <a:ext cx="1796207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-2631929"/>
                <a:satOff val="78730"/>
                <a:lumOff val="10353"/>
                <a:alphaOff val="0"/>
              </a:schemeClr>
            </a:fillRef>
            <a:effectRef idx="3">
              <a:schemeClr val="accent3">
                <a:hueOff val="-2631929"/>
                <a:satOff val="78730"/>
                <a:lumOff val="10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Май</a:t>
              </a: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98BEF73A-9168-41F4-98B0-5719DBA5A10C}"/>
                </a:ext>
              </a:extLst>
            </p:cNvPr>
            <p:cNvSpPr/>
            <p:nvPr/>
          </p:nvSpPr>
          <p:spPr>
            <a:xfrm>
              <a:off x="776941" y="5899286"/>
              <a:ext cx="11101294" cy="552825"/>
            </a:xfrm>
            <a:custGeom>
              <a:avLst/>
              <a:gdLst>
                <a:gd name="connsiteX0" fmla="*/ 0 w 11101294"/>
                <a:gd name="connsiteY0" fmla="*/ 0 h 552825"/>
                <a:gd name="connsiteX1" fmla="*/ 11101294 w 11101294"/>
                <a:gd name="connsiteY1" fmla="*/ 0 h 552825"/>
                <a:gd name="connsiteX2" fmla="*/ 11101294 w 11101294"/>
                <a:gd name="connsiteY2" fmla="*/ 552825 h 552825"/>
                <a:gd name="connsiteX3" fmla="*/ 0 w 11101294"/>
                <a:gd name="connsiteY3" fmla="*/ 552825 h 552825"/>
                <a:gd name="connsiteX4" fmla="*/ 0 w 11101294"/>
                <a:gd name="connsiteY4" fmla="*/ 0 h 55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1294" h="552825">
                  <a:moveTo>
                    <a:pt x="0" y="0"/>
                  </a:moveTo>
                  <a:lnTo>
                    <a:pt x="11101294" y="0"/>
                  </a:lnTo>
                  <a:lnTo>
                    <a:pt x="11101294" y="552825"/>
                  </a:lnTo>
                  <a:lnTo>
                    <a:pt x="0" y="55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-3289911"/>
                <a:satOff val="98412"/>
                <a:lumOff val="12941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1584" tIns="270764" rIns="861584" bIns="92456" numCol="1" spcCol="1270" anchor="t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300" b="1" kern="1200" dirty="0">
                  <a:latin typeface="Montserrat" panose="00000500000000000000" pitchFamily="2" charset="-52"/>
                </a:rPr>
                <a:t>Апробация программного продукта</a:t>
              </a: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312E9858-6495-45D8-A707-CF50263AEBA4}"/>
                </a:ext>
              </a:extLst>
            </p:cNvPr>
            <p:cNvSpPr/>
            <p:nvPr/>
          </p:nvSpPr>
          <p:spPr>
            <a:xfrm>
              <a:off x="1332005" y="5707406"/>
              <a:ext cx="1796207" cy="383760"/>
            </a:xfrm>
            <a:custGeom>
              <a:avLst/>
              <a:gdLst>
                <a:gd name="connsiteX0" fmla="*/ 0 w 7770905"/>
                <a:gd name="connsiteY0" fmla="*/ 63961 h 383760"/>
                <a:gd name="connsiteX1" fmla="*/ 63961 w 7770905"/>
                <a:gd name="connsiteY1" fmla="*/ 0 h 383760"/>
                <a:gd name="connsiteX2" fmla="*/ 7706944 w 7770905"/>
                <a:gd name="connsiteY2" fmla="*/ 0 h 383760"/>
                <a:gd name="connsiteX3" fmla="*/ 7770905 w 7770905"/>
                <a:gd name="connsiteY3" fmla="*/ 63961 h 383760"/>
                <a:gd name="connsiteX4" fmla="*/ 7770905 w 7770905"/>
                <a:gd name="connsiteY4" fmla="*/ 319799 h 383760"/>
                <a:gd name="connsiteX5" fmla="*/ 7706944 w 7770905"/>
                <a:gd name="connsiteY5" fmla="*/ 383760 h 383760"/>
                <a:gd name="connsiteX6" fmla="*/ 63961 w 7770905"/>
                <a:gd name="connsiteY6" fmla="*/ 383760 h 383760"/>
                <a:gd name="connsiteX7" fmla="*/ 0 w 7770905"/>
                <a:gd name="connsiteY7" fmla="*/ 319799 h 383760"/>
                <a:gd name="connsiteX8" fmla="*/ 0 w 777090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090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7706944" y="0"/>
                  </a:lnTo>
                  <a:cubicBezTo>
                    <a:pt x="7742269" y="0"/>
                    <a:pt x="7770905" y="28636"/>
                    <a:pt x="7770905" y="63961"/>
                  </a:cubicBezTo>
                  <a:lnTo>
                    <a:pt x="7770905" y="319799"/>
                  </a:lnTo>
                  <a:cubicBezTo>
                    <a:pt x="7770905" y="355124"/>
                    <a:pt x="7742269" y="383760"/>
                    <a:pt x="770694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-3289911"/>
                <a:satOff val="98412"/>
                <a:lumOff val="12941"/>
                <a:alphaOff val="0"/>
              </a:schemeClr>
            </a:fillRef>
            <a:effectRef idx="3">
              <a:schemeClr val="accent3">
                <a:hueOff val="-3289911"/>
                <a:satOff val="98412"/>
                <a:lumOff val="1294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456" tIns="18734" rIns="312456" bIns="18734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300" b="1" kern="1200" dirty="0">
                  <a:latin typeface="Montserrat" panose="00000500000000000000" pitchFamily="2" charset="-52"/>
                </a:rPr>
                <a:t>Июнь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6719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FB937-B798-02C1-172A-989915CDD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C180F2-AA5A-FDF2-2622-32B6AB3D9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19" name="Текст 8">
            <a:extLst>
              <a:ext uri="{FF2B5EF4-FFF2-40B4-BE49-F238E27FC236}">
                <a16:creationId xmlns:a16="http://schemas.microsoft.com/office/drawing/2014/main" id="{46795875-50C5-2F96-094C-2CA3110D14BF}"/>
              </a:ext>
            </a:extLst>
          </p:cNvPr>
          <p:cNvSpPr txBox="1">
            <a:spLocks/>
          </p:cNvSpPr>
          <p:nvPr/>
        </p:nvSpPr>
        <p:spPr>
          <a:xfrm>
            <a:off x="1181499" y="3938171"/>
            <a:ext cx="2053017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F605E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600" dirty="0"/>
              <a:t>Данилин Тимофей Андреевич</a:t>
            </a:r>
          </a:p>
        </p:txBody>
      </p:sp>
      <p:sp>
        <p:nvSpPr>
          <p:cNvPr id="21" name="Текст 29">
            <a:extLst>
              <a:ext uri="{FF2B5EF4-FFF2-40B4-BE49-F238E27FC236}">
                <a16:creationId xmlns:a16="http://schemas.microsoft.com/office/drawing/2014/main" id="{54D434ED-D7A9-4413-916A-B86B31A34D61}"/>
              </a:ext>
            </a:extLst>
          </p:cNvPr>
          <p:cNvSpPr txBox="1">
            <a:spLocks/>
          </p:cNvSpPr>
          <p:nvPr/>
        </p:nvSpPr>
        <p:spPr>
          <a:xfrm>
            <a:off x="1331867" y="2684815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Фото</a:t>
            </a:r>
          </a:p>
        </p:txBody>
      </p:sp>
      <p:sp>
        <p:nvSpPr>
          <p:cNvPr id="26" name="Текст 8">
            <a:extLst>
              <a:ext uri="{FF2B5EF4-FFF2-40B4-BE49-F238E27FC236}">
                <a16:creationId xmlns:a16="http://schemas.microsoft.com/office/drawing/2014/main" id="{4BC4C74B-B8BC-55F0-B01E-FDC60C3D46C7}"/>
              </a:ext>
            </a:extLst>
          </p:cNvPr>
          <p:cNvSpPr txBox="1">
            <a:spLocks/>
          </p:cNvSpPr>
          <p:nvPr/>
        </p:nvSpPr>
        <p:spPr>
          <a:xfrm>
            <a:off x="3466474" y="3938171"/>
            <a:ext cx="1980175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F605E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600" dirty="0"/>
              <a:t>Борисова Валерия Сергеевна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FDB9F15E-1F7D-4EBC-46C5-18AE0B66D308}"/>
              </a:ext>
            </a:extLst>
          </p:cNvPr>
          <p:cNvSpPr txBox="1">
            <a:spLocks/>
          </p:cNvSpPr>
          <p:nvPr/>
        </p:nvSpPr>
        <p:spPr>
          <a:xfrm>
            <a:off x="1482234" y="4893359"/>
            <a:ext cx="1752282" cy="146163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76866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Montserrat" panose="00000500000000000000" pitchFamily="2" charset="-52"/>
              </a:rPr>
              <a:t>Врач-статистик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Конт. тел: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+7 (950) 990-10-01</a:t>
            </a:r>
          </a:p>
          <a:p>
            <a:r>
              <a:rPr lang="ru-RU" sz="1200" dirty="0" err="1">
                <a:latin typeface="Montserrat" panose="00000500000000000000" pitchFamily="2" charset="-52"/>
              </a:rPr>
              <a:t>Email</a:t>
            </a:r>
            <a:r>
              <a:rPr lang="ru-RU" sz="1200" dirty="0">
                <a:latin typeface="Montserrat" panose="00000500000000000000" pitchFamily="2" charset="-52"/>
              </a:rPr>
              <a:t>: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en-US" sz="1200" dirty="0">
                <a:latin typeface="Montserrat" panose="00000500000000000000" pitchFamily="2" charset="-52"/>
              </a:rPr>
              <a:t>timarik26@mail.ru</a:t>
            </a:r>
            <a:endParaRPr lang="ru-RU" sz="1200" dirty="0">
              <a:latin typeface="Montserrat" panose="00000500000000000000" pitchFamily="2" charset="-52"/>
            </a:endParaRPr>
          </a:p>
          <a:p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31" name="Текст 3">
            <a:extLst>
              <a:ext uri="{FF2B5EF4-FFF2-40B4-BE49-F238E27FC236}">
                <a16:creationId xmlns:a16="http://schemas.microsoft.com/office/drawing/2014/main" id="{6FDDB244-8F03-028E-BBAE-B8539F37DCA9}"/>
              </a:ext>
            </a:extLst>
          </p:cNvPr>
          <p:cNvSpPr txBox="1">
            <a:spLocks/>
          </p:cNvSpPr>
          <p:nvPr/>
        </p:nvSpPr>
        <p:spPr>
          <a:xfrm>
            <a:off x="3725219" y="4893358"/>
            <a:ext cx="1752282" cy="1461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76866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Montserrat" panose="00000500000000000000" pitchFamily="2" charset="-52"/>
              </a:rPr>
              <a:t>Врач-статистик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Конт. тел: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+7 (999)-445-85-23</a:t>
            </a:r>
          </a:p>
          <a:p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35" name="Заголовок 6">
            <a:extLst>
              <a:ext uri="{FF2B5EF4-FFF2-40B4-BE49-F238E27FC236}">
                <a16:creationId xmlns:a16="http://schemas.microsoft.com/office/drawing/2014/main" id="{D7928BFA-B8C1-5FE8-6F99-FE721EBD1DAB}"/>
              </a:ext>
            </a:extLst>
          </p:cNvPr>
          <p:cNvSpPr txBox="1">
            <a:spLocks/>
          </p:cNvSpPr>
          <p:nvPr/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Команда и контакты</a:t>
            </a:r>
          </a:p>
        </p:txBody>
      </p:sp>
      <p:sp>
        <p:nvSpPr>
          <p:cNvPr id="2" name="Текст 29">
            <a:extLst>
              <a:ext uri="{FF2B5EF4-FFF2-40B4-BE49-F238E27FC236}">
                <a16:creationId xmlns:a16="http://schemas.microsoft.com/office/drawing/2014/main" id="{F696C294-9552-5660-633B-BFE8222AC706}"/>
              </a:ext>
            </a:extLst>
          </p:cNvPr>
          <p:cNvSpPr txBox="1">
            <a:spLocks/>
          </p:cNvSpPr>
          <p:nvPr/>
        </p:nvSpPr>
        <p:spPr>
          <a:xfrm>
            <a:off x="3725219" y="2684815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Фото</a:t>
            </a:r>
          </a:p>
        </p:txBody>
      </p:sp>
      <p:sp>
        <p:nvSpPr>
          <p:cNvPr id="4" name="Текст 29">
            <a:extLst>
              <a:ext uri="{FF2B5EF4-FFF2-40B4-BE49-F238E27FC236}">
                <a16:creationId xmlns:a16="http://schemas.microsoft.com/office/drawing/2014/main" id="{9C874F43-686A-466E-38DB-94F644AA1420}"/>
              </a:ext>
            </a:extLst>
          </p:cNvPr>
          <p:cNvSpPr txBox="1">
            <a:spLocks/>
          </p:cNvSpPr>
          <p:nvPr/>
        </p:nvSpPr>
        <p:spPr>
          <a:xfrm>
            <a:off x="6449557" y="2622069"/>
            <a:ext cx="1752282" cy="65881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0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Фото</a:t>
            </a:r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10E710CF-E92E-4EB2-9E1C-EE2B5ABD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848" y="1884273"/>
            <a:ext cx="1752282" cy="18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>
            <a:extLst>
              <a:ext uri="{FF2B5EF4-FFF2-40B4-BE49-F238E27FC236}">
                <a16:creationId xmlns:a16="http://schemas.microsoft.com/office/drawing/2014/main" id="{CEC05EB3-F20B-4315-94DA-891ABB008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736" y="1986963"/>
            <a:ext cx="1864670" cy="186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CDA3AE36-E05B-4B81-970F-058F96284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286" y="2064175"/>
            <a:ext cx="1629833" cy="162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Текст 8">
            <a:extLst>
              <a:ext uri="{FF2B5EF4-FFF2-40B4-BE49-F238E27FC236}">
                <a16:creationId xmlns:a16="http://schemas.microsoft.com/office/drawing/2014/main" id="{AE0A7457-3408-4F0D-8104-6294A38F122E}"/>
              </a:ext>
            </a:extLst>
          </p:cNvPr>
          <p:cNvSpPr txBox="1">
            <a:spLocks/>
          </p:cNvSpPr>
          <p:nvPr/>
        </p:nvSpPr>
        <p:spPr>
          <a:xfrm>
            <a:off x="6419023" y="3938702"/>
            <a:ext cx="2192411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F605E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dirty="0"/>
              <a:t>Привлекаемый медицинский эксперт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:a16="http://schemas.microsoft.com/office/drawing/2014/main" id="{DECDE39A-121D-487C-993F-DFBBEB34470B}"/>
              </a:ext>
            </a:extLst>
          </p:cNvPr>
          <p:cNvSpPr txBox="1">
            <a:spLocks/>
          </p:cNvSpPr>
          <p:nvPr/>
        </p:nvSpPr>
        <p:spPr>
          <a:xfrm>
            <a:off x="8957486" y="3954047"/>
            <a:ext cx="1752282" cy="65881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F605E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ML-</a:t>
            </a:r>
            <a:r>
              <a:rPr lang="ru-RU" sz="1600" dirty="0"/>
              <a:t>инженер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BB30E277-830C-472A-B4A7-AA90876A2D12}"/>
              </a:ext>
            </a:extLst>
          </p:cNvPr>
          <p:cNvSpPr/>
          <p:nvPr/>
        </p:nvSpPr>
        <p:spPr>
          <a:xfrm>
            <a:off x="3635931" y="2046002"/>
            <a:ext cx="1761749" cy="1761749"/>
          </a:xfrm>
          <a:prstGeom prst="ellipse">
            <a:avLst/>
          </a:prstGeom>
          <a:blipFill rotWithShape="1">
            <a:blip r:embed="rId6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38D9E921-BB56-4577-8CDB-54827941AC42}"/>
              </a:ext>
            </a:extLst>
          </p:cNvPr>
          <p:cNvSpPr txBox="1">
            <a:spLocks/>
          </p:cNvSpPr>
          <p:nvPr/>
        </p:nvSpPr>
        <p:spPr>
          <a:xfrm>
            <a:off x="6482124" y="4893358"/>
            <a:ext cx="1752282" cy="1461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76866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Montserrat" panose="00000500000000000000" pitchFamily="2" charset="-52"/>
              </a:rPr>
              <a:t>Эндоскопист, гастроэнтеролог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Стаж не менее 5 лет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F62FF4F6-42B6-4C92-8468-20B591454E8D}"/>
              </a:ext>
            </a:extLst>
          </p:cNvPr>
          <p:cNvSpPr txBox="1">
            <a:spLocks/>
          </p:cNvSpPr>
          <p:nvPr/>
        </p:nvSpPr>
        <p:spPr>
          <a:xfrm>
            <a:off x="8957486" y="4872899"/>
            <a:ext cx="1752282" cy="1461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76866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Montserrat" panose="00000500000000000000" pitchFamily="2" charset="-52"/>
              </a:rPr>
              <a:t>Специалист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в области машинного обучения с опытом создания классификатора изображений</a:t>
            </a:r>
          </a:p>
        </p:txBody>
      </p:sp>
    </p:spTree>
    <p:extLst>
      <p:ext uri="{BB962C8B-B14F-4D97-AF65-F5344CB8AC3E}">
        <p14:creationId xmlns:p14="http://schemas.microsoft.com/office/powerpoint/2010/main" val="174208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D19413-ADBB-48DE-8FAF-7C5A0D701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89986"/>
            <a:ext cx="1180252" cy="1023454"/>
          </a:xfrm>
          <a:prstGeom prst="rect">
            <a:avLst/>
          </a:prstGeom>
        </p:spPr>
      </p:pic>
      <p:sp>
        <p:nvSpPr>
          <p:cNvPr id="3" name="Текст 7">
            <a:extLst>
              <a:ext uri="{FF2B5EF4-FFF2-40B4-BE49-F238E27FC236}">
                <a16:creationId xmlns:a16="http://schemas.microsoft.com/office/drawing/2014/main" id="{D88E39AC-AE3C-47E5-A43F-A515E67A21F6}"/>
              </a:ext>
            </a:extLst>
          </p:cNvPr>
          <p:cNvSpPr txBox="1">
            <a:spLocks/>
          </p:cNvSpPr>
          <p:nvPr/>
        </p:nvSpPr>
        <p:spPr>
          <a:xfrm>
            <a:off x="407987" y="389986"/>
            <a:ext cx="8817035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Решаемая проблема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B363311-52AC-4CE0-89F0-19631FBC5D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4213838"/>
              </p:ext>
            </p:extLst>
          </p:nvPr>
        </p:nvGraphicFramePr>
        <p:xfrm>
          <a:off x="407988" y="1891845"/>
          <a:ext cx="6869112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1BF53F1-E105-41C5-9A7E-268E12F9C564}"/>
              </a:ext>
            </a:extLst>
          </p:cNvPr>
          <p:cNvSpPr/>
          <p:nvPr/>
        </p:nvSpPr>
        <p:spPr>
          <a:xfrm>
            <a:off x="7401348" y="4087798"/>
            <a:ext cx="4392488" cy="18002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ctr"/>
            <a:r>
              <a:rPr lang="ru-RU" dirty="0">
                <a:latin typeface="Montserrat" panose="00000500000000000000" pitchFamily="2" charset="-52"/>
                <a:ea typeface="Verdana" panose="020B0604030504040204" pitchFamily="34" charset="0"/>
                <a:cs typeface="Cascadia Code" panose="020B0609020000020004" pitchFamily="49" charset="0"/>
              </a:rPr>
              <a:t>Дефицит специалистов</a:t>
            </a:r>
            <a:endParaRPr lang="x-none" dirty="0">
              <a:latin typeface="Montserrat" panose="00000500000000000000" pitchFamily="2" charset="-52"/>
              <a:ea typeface="Verdana" panose="020B0604030504040204" pitchFamily="34" charset="0"/>
              <a:cs typeface="Cascadia Code" panose="020B0609020000020004" pitchFamily="49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291474-697A-4D0D-95A2-28B6714B879D}"/>
              </a:ext>
            </a:extLst>
          </p:cNvPr>
          <p:cNvSpPr/>
          <p:nvPr/>
        </p:nvSpPr>
        <p:spPr>
          <a:xfrm>
            <a:off x="9597592" y="4660241"/>
            <a:ext cx="19927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</a:rPr>
              <a:t>25%**</a:t>
            </a:r>
            <a:endParaRPr lang="x-none" sz="3200" b="1" dirty="0">
              <a:solidFill>
                <a:schemeClr val="bg1"/>
              </a:solidFill>
              <a:latin typeface="Montserrat" panose="00000500000000000000" pitchFamily="2" charset="-52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9F0335-CDC8-429D-B5A0-D92BC43C6F99}"/>
              </a:ext>
            </a:extLst>
          </p:cNvPr>
          <p:cNvSpPr txBox="1"/>
          <p:nvPr/>
        </p:nvSpPr>
        <p:spPr>
          <a:xfrm>
            <a:off x="80211" y="6215351"/>
            <a:ext cx="11703801" cy="50532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77500" lnSpcReduction="20000"/>
          </a:bodyPr>
          <a:lstStyle/>
          <a:p>
            <a:pPr algn="l"/>
            <a:r>
              <a:rPr lang="ru-RU" sz="1600" dirty="0">
                <a:latin typeface="Montserrat" panose="00000500000000000000" pitchFamily="2" charset="-52"/>
              </a:rPr>
              <a:t>*Сведения из ИАС «Канцер-регистр»: 7332 пациента с датой установления диагноза – с 23.02.2000 по 11.12.2020</a:t>
            </a:r>
          </a:p>
          <a:p>
            <a:pPr algn="l"/>
            <a:r>
              <a:rPr lang="ru-RU" sz="1600" dirty="0">
                <a:latin typeface="Montserrat" panose="00000500000000000000" pitchFamily="2" charset="-52"/>
              </a:rPr>
              <a:t>**Сведения из КГБУЗ ККМИАЦ по количеству штатных ставок эндоскопистов в Красноярском крае и числу устроенных специалистов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0929A00-2470-4441-9DAB-E9ABB789FC67}"/>
              </a:ext>
            </a:extLst>
          </p:cNvPr>
          <p:cNvSpPr/>
          <p:nvPr/>
        </p:nvSpPr>
        <p:spPr>
          <a:xfrm>
            <a:off x="7401348" y="1960245"/>
            <a:ext cx="4392488" cy="18002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ctr"/>
            <a:r>
              <a:rPr lang="ru-RU" dirty="0">
                <a:latin typeface="Montserrat" panose="00000500000000000000" pitchFamily="2" charset="-52"/>
                <a:ea typeface="Verdana" panose="020B0604030504040204" pitchFamily="34" charset="0"/>
                <a:cs typeface="Cascadia Code" panose="020B0609020000020004" pitchFamily="49" charset="0"/>
              </a:rPr>
              <a:t>Средняя </a:t>
            </a:r>
          </a:p>
          <a:p>
            <a:pPr algn="ctr"/>
            <a:r>
              <a:rPr lang="ru-RU" dirty="0">
                <a:latin typeface="Montserrat" panose="00000500000000000000" pitchFamily="2" charset="-52"/>
                <a:ea typeface="Verdana" panose="020B0604030504040204" pitchFamily="34" charset="0"/>
                <a:cs typeface="Cascadia Code" panose="020B0609020000020004" pitchFamily="49" charset="0"/>
              </a:rPr>
              <a:t>5-летняя выживаемость</a:t>
            </a:r>
            <a:endParaRPr lang="x-none" dirty="0">
              <a:latin typeface="Montserrat" panose="00000500000000000000" pitchFamily="2" charset="-52"/>
              <a:ea typeface="Verdana" panose="020B0604030504040204" pitchFamily="34" charset="0"/>
              <a:cs typeface="Cascadia Code" panose="020B0609020000020004" pitchFamily="49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F274B8-70DB-4321-908E-AD8B57EC8B0D}"/>
              </a:ext>
            </a:extLst>
          </p:cNvPr>
          <p:cNvSpPr/>
          <p:nvPr/>
        </p:nvSpPr>
        <p:spPr>
          <a:xfrm>
            <a:off x="9597592" y="2537179"/>
            <a:ext cx="19927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</a:rPr>
              <a:t>23%*</a:t>
            </a:r>
            <a:endParaRPr lang="x-none" sz="3200" b="1" dirty="0">
              <a:solidFill>
                <a:schemeClr val="bg1"/>
              </a:solidFill>
              <a:latin typeface="Montserrat" panose="00000500000000000000" pitchFamily="2" charset="-52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2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60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D1789E7-6EAC-B5B2-250C-40744EC552E7}"/>
              </a:ext>
            </a:extLst>
          </p:cNvPr>
          <p:cNvSpPr/>
          <p:nvPr/>
        </p:nvSpPr>
        <p:spPr>
          <a:xfrm>
            <a:off x="6400803" y="0"/>
            <a:ext cx="5791198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E01FD8DE-92CE-FF38-A9AA-A917C9E4101D}"/>
              </a:ext>
            </a:extLst>
          </p:cNvPr>
          <p:cNvSpPr txBox="1">
            <a:spLocks/>
          </p:cNvSpPr>
          <p:nvPr/>
        </p:nvSpPr>
        <p:spPr>
          <a:xfrm>
            <a:off x="426066" y="2282106"/>
            <a:ext cx="5925182" cy="3348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dirty="0">
                <a:latin typeface="Montserrat" panose="00000500000000000000" pitchFamily="2" charset="-52"/>
              </a:rPr>
              <a:t>Мы делаем продукт: </a:t>
            </a:r>
            <a:r>
              <a:rPr lang="ru-RU" b="1" dirty="0">
                <a:latin typeface="Montserrat" panose="00000500000000000000" pitchFamily="2" charset="-52"/>
              </a:rPr>
              <a:t>система диагностики рака по снимкам ФГС:</a:t>
            </a:r>
          </a:p>
          <a:p>
            <a:pPr>
              <a:spcBef>
                <a:spcPts val="600"/>
              </a:spcBef>
            </a:pPr>
            <a:endParaRPr lang="ru-RU" dirty="0">
              <a:latin typeface="Montserrat" panose="00000500000000000000" pitchFamily="2" charset="-5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latin typeface="Montserrat" panose="00000500000000000000" pitchFamily="2" charset="-52"/>
              </a:rPr>
              <a:t>помогающий врачам-диагностам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latin typeface="Montserrat" panose="00000500000000000000" pitchFamily="2" charset="-52"/>
              </a:rPr>
              <a:t>решать проблему </a:t>
            </a:r>
            <a:r>
              <a:rPr lang="ru-RU" dirty="0" err="1">
                <a:latin typeface="Montserrat" panose="00000500000000000000" pitchFamily="2" charset="-52"/>
              </a:rPr>
              <a:t>гиподиагностики</a:t>
            </a:r>
            <a:r>
              <a:rPr lang="ru-RU" dirty="0">
                <a:latin typeface="Montserrat" panose="00000500000000000000" pitchFamily="2" charset="-52"/>
              </a:rPr>
              <a:t> рака</a:t>
            </a:r>
            <a:endParaRPr lang="en-US" dirty="0">
              <a:latin typeface="Montserrat" panose="00000500000000000000" pitchFamily="2" charset="-5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latin typeface="Montserrat" panose="00000500000000000000" pitchFamily="2" charset="-52"/>
              </a:rPr>
              <a:t>при помощи технологии машинного обучения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79C26C-A100-70DF-85AD-71763AC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407988" y="5458762"/>
            <a:ext cx="1180252" cy="1023454"/>
          </a:xfrm>
          <a:prstGeom prst="rect">
            <a:avLst/>
          </a:prstGeom>
        </p:spPr>
      </p:pic>
      <p:sp>
        <p:nvSpPr>
          <p:cNvPr id="11" name="Текст 7">
            <a:extLst>
              <a:ext uri="{FF2B5EF4-FFF2-40B4-BE49-F238E27FC236}">
                <a16:creationId xmlns:a16="http://schemas.microsoft.com/office/drawing/2014/main" id="{F1B20925-43D7-A6DF-26B4-95F09A86FD94}"/>
              </a:ext>
            </a:extLst>
          </p:cNvPr>
          <p:cNvSpPr txBox="1">
            <a:spLocks/>
          </p:cNvSpPr>
          <p:nvPr/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chemeClr val="bg1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Продукт и решение</a:t>
            </a:r>
          </a:p>
        </p:txBody>
      </p: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FFB8AE28-4B3D-4B26-A42D-2993BF748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968470"/>
              </p:ext>
            </p:extLst>
          </p:nvPr>
        </p:nvGraphicFramePr>
        <p:xfrm>
          <a:off x="6570327" y="2282106"/>
          <a:ext cx="5452149" cy="2663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1537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7">
            <a:extLst>
              <a:ext uri="{FF2B5EF4-FFF2-40B4-BE49-F238E27FC236}">
                <a16:creationId xmlns:a16="http://schemas.microsoft.com/office/drawing/2014/main" id="{4659234B-7AFA-D825-3820-4BCD8272C8F8}"/>
              </a:ext>
            </a:extLst>
          </p:cNvPr>
          <p:cNvSpPr txBox="1">
            <a:spLocks/>
          </p:cNvSpPr>
          <p:nvPr/>
        </p:nvSpPr>
        <p:spPr>
          <a:xfrm>
            <a:off x="407988" y="389986"/>
            <a:ext cx="5383212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676866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Влияние продукта</a:t>
            </a:r>
          </a:p>
        </p:txBody>
      </p:sp>
      <p:sp>
        <p:nvSpPr>
          <p:cNvPr id="4" name="Текст 8">
            <a:extLst>
              <a:ext uri="{FF2B5EF4-FFF2-40B4-BE49-F238E27FC236}">
                <a16:creationId xmlns:a16="http://schemas.microsoft.com/office/drawing/2014/main" id="{F3D832F0-9E1F-497C-CC81-056EC0961E2B}"/>
              </a:ext>
            </a:extLst>
          </p:cNvPr>
          <p:cNvSpPr txBox="1">
            <a:spLocks/>
          </p:cNvSpPr>
          <p:nvPr/>
        </p:nvSpPr>
        <p:spPr>
          <a:xfrm>
            <a:off x="6556500" y="389986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Подзаголовок</a:t>
            </a:r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id="{0DD2DABB-3ECF-CC1A-FDFD-9A001E1FD51C}"/>
              </a:ext>
            </a:extLst>
          </p:cNvPr>
          <p:cNvSpPr txBox="1">
            <a:spLocks/>
          </p:cNvSpPr>
          <p:nvPr/>
        </p:nvSpPr>
        <p:spPr>
          <a:xfrm>
            <a:off x="6556500" y="899459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dirty="0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 dirty="0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 dirty="0"/>
              <a:t>Текст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CA3F1CFC-456F-E6BB-E809-7B00D594850A}"/>
              </a:ext>
            </a:extLst>
          </p:cNvPr>
          <p:cNvSpPr txBox="1">
            <a:spLocks/>
          </p:cNvSpPr>
          <p:nvPr/>
        </p:nvSpPr>
        <p:spPr>
          <a:xfrm>
            <a:off x="6556500" y="1992443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Подзаголовок</a:t>
            </a:r>
            <a:endParaRPr lang="ru-RU" dirty="0"/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id="{DA1A6BD5-DDD3-26AD-5140-BB0D71E92320}"/>
              </a:ext>
            </a:extLst>
          </p:cNvPr>
          <p:cNvSpPr txBox="1">
            <a:spLocks/>
          </p:cNvSpPr>
          <p:nvPr/>
        </p:nvSpPr>
        <p:spPr>
          <a:xfrm>
            <a:off x="6556500" y="2501916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</a:t>
            </a:r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id="{5E3E65E6-4FEA-4DE3-3D85-F3760A8C3F3A}"/>
              </a:ext>
            </a:extLst>
          </p:cNvPr>
          <p:cNvSpPr txBox="1">
            <a:spLocks/>
          </p:cNvSpPr>
          <p:nvPr/>
        </p:nvSpPr>
        <p:spPr>
          <a:xfrm>
            <a:off x="6556500" y="3691287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Подзаголовок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6F04508-9C3E-85D9-CED4-9C0BFFF18122}"/>
              </a:ext>
            </a:extLst>
          </p:cNvPr>
          <p:cNvSpPr txBox="1">
            <a:spLocks/>
          </p:cNvSpPr>
          <p:nvPr/>
        </p:nvSpPr>
        <p:spPr>
          <a:xfrm>
            <a:off x="6556500" y="4200760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id="{2C60947C-404C-3FD7-4BB5-FFACB4131B93}"/>
              </a:ext>
            </a:extLst>
          </p:cNvPr>
          <p:cNvSpPr txBox="1">
            <a:spLocks/>
          </p:cNvSpPr>
          <p:nvPr/>
        </p:nvSpPr>
        <p:spPr>
          <a:xfrm>
            <a:off x="6556500" y="5293744"/>
            <a:ext cx="4580594" cy="43189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Druk Text Wide Cyr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Подзаголовок</a:t>
            </a:r>
            <a:endParaRPr lang="ru-RU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F1E352F4-5C45-4355-79A2-5A47F1B61C75}"/>
              </a:ext>
            </a:extLst>
          </p:cNvPr>
          <p:cNvSpPr txBox="1">
            <a:spLocks/>
          </p:cNvSpPr>
          <p:nvPr/>
        </p:nvSpPr>
        <p:spPr>
          <a:xfrm>
            <a:off x="6556500" y="5803217"/>
            <a:ext cx="4580594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1600" b="0" i="0" kern="1200" dirty="0">
                <a:solidFill>
                  <a:schemeClr val="bg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 </a:t>
            </a:r>
          </a:p>
          <a:p>
            <a:pPr>
              <a:lnSpc>
                <a:spcPct val="90000"/>
              </a:lnSpc>
              <a:defRPr/>
            </a:pPr>
            <a:r>
              <a:rPr lang="ru-RU"/>
              <a:t>Текст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549348-C566-678F-2A21-28D776B9E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407988" y="5530478"/>
            <a:ext cx="1180252" cy="102345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85F3EC-9B90-CBC5-28FD-D62626A43716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E0580A9C-E010-4E4E-A89E-9D8DC8499B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624239"/>
              </p:ext>
            </p:extLst>
          </p:nvPr>
        </p:nvGraphicFramePr>
        <p:xfrm>
          <a:off x="2133971" y="2133814"/>
          <a:ext cx="7619259" cy="3546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A500B4-E28B-4267-8736-35A893992E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0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18647-2436-68D6-CD99-FA5DAD52D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3">
            <a:extLst>
              <a:ext uri="{FF2B5EF4-FFF2-40B4-BE49-F238E27FC236}">
                <a16:creationId xmlns:a16="http://schemas.microsoft.com/office/drawing/2014/main" id="{DA18D7B2-128A-2A20-0308-B258EF33F0B3}"/>
              </a:ext>
            </a:extLst>
          </p:cNvPr>
          <p:cNvSpPr txBox="1">
            <a:spLocks/>
          </p:cNvSpPr>
          <p:nvPr/>
        </p:nvSpPr>
        <p:spPr>
          <a:xfrm>
            <a:off x="407988" y="2411505"/>
            <a:ext cx="10529889" cy="3630707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atin typeface="Montserrat" panose="00000500000000000000" pitchFamily="2" charset="-52"/>
              </a:rPr>
              <a:t>Целевая аудитория: врачи-эндоскописты</a:t>
            </a:r>
            <a:r>
              <a:rPr lang="ru-RU" sz="2800" dirty="0">
                <a:latin typeface="Montserrat" panose="00000500000000000000" pitchFamily="2" charset="-52"/>
              </a:rPr>
              <a:t> в частных клиниках, ГБУЗ и онкологических диспансерах.</a:t>
            </a:r>
          </a:p>
          <a:p>
            <a:endParaRPr lang="ru-RU" sz="2800" dirty="0">
              <a:latin typeface="Montserrat" panose="00000500000000000000" pitchFamily="2" charset="-52"/>
            </a:endParaRPr>
          </a:p>
          <a:p>
            <a:r>
              <a:rPr lang="ru-RU" sz="2800" b="1" dirty="0">
                <a:latin typeface="Montserrat" panose="00000500000000000000" pitchFamily="2" charset="-52"/>
              </a:rPr>
              <a:t>Сфера применения: </a:t>
            </a:r>
            <a:r>
              <a:rPr lang="ru-RU" sz="2800" dirty="0">
                <a:latin typeface="Montserrat" panose="00000500000000000000" pitchFamily="2" charset="-52"/>
              </a:rPr>
              <a:t>ранняя диагностика патологий, стандартизация диагностики (</a:t>
            </a:r>
            <a:r>
              <a:rPr lang="ru-RU" sz="2800" b="1" dirty="0">
                <a:latin typeface="Montserrat" panose="00000500000000000000" pitchFamily="2" charset="-52"/>
              </a:rPr>
              <a:t>уменьшение субъективности</a:t>
            </a:r>
            <a:r>
              <a:rPr lang="ru-RU" sz="2800" dirty="0">
                <a:latin typeface="Montserrat" panose="00000500000000000000" pitchFamily="2" charset="-52"/>
              </a:rPr>
              <a:t>)</a:t>
            </a:r>
          </a:p>
          <a:p>
            <a:endParaRPr lang="ru-RU" sz="2800" dirty="0">
              <a:latin typeface="Montserrat" panose="00000500000000000000" pitchFamily="2" charset="-52"/>
            </a:endParaRPr>
          </a:p>
          <a:p>
            <a:r>
              <a:rPr lang="ru-RU" sz="2800" b="1" dirty="0">
                <a:latin typeface="Montserrat" panose="00000500000000000000" pitchFamily="2" charset="-52"/>
              </a:rPr>
              <a:t>Целевые сегменты: </a:t>
            </a:r>
            <a:r>
              <a:rPr lang="ru-RU" sz="2800" dirty="0">
                <a:latin typeface="Montserrat" panose="00000500000000000000" pitchFamily="2" charset="-52"/>
              </a:rPr>
              <a:t>государственные и частные </a:t>
            </a:r>
            <a:r>
              <a:rPr lang="ru-RU" sz="2800" b="1" dirty="0">
                <a:latin typeface="Montserrat" panose="00000500000000000000" pitchFamily="2" charset="-52"/>
              </a:rPr>
              <a:t>медицинские учреждения</a:t>
            </a:r>
            <a:r>
              <a:rPr lang="ru-RU" sz="28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5" name="Текст 7">
            <a:extLst>
              <a:ext uri="{FF2B5EF4-FFF2-40B4-BE49-F238E27FC236}">
                <a16:creationId xmlns:a16="http://schemas.microsoft.com/office/drawing/2014/main" id="{DC0556D2-3F05-8FC2-92CE-D37D2A4372D8}"/>
              </a:ext>
            </a:extLst>
          </p:cNvPr>
          <p:cNvSpPr txBox="1">
            <a:spLocks/>
          </p:cNvSpPr>
          <p:nvPr/>
        </p:nvSpPr>
        <p:spPr>
          <a:xfrm>
            <a:off x="407988" y="389986"/>
            <a:ext cx="865699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Целевая аудитория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251495-57E6-4625-00EF-4820A1EFA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8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532EC7-1B47-1F99-FA85-114E023D0111}"/>
              </a:ext>
            </a:extLst>
          </p:cNvPr>
          <p:cNvSpPr/>
          <p:nvPr/>
        </p:nvSpPr>
        <p:spPr>
          <a:xfrm>
            <a:off x="7599681" y="0"/>
            <a:ext cx="4592320" cy="6858000"/>
          </a:xfrm>
          <a:prstGeom prst="rect">
            <a:avLst/>
          </a:prstGeom>
          <a:solidFill>
            <a:srgbClr val="A4C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3">
            <a:extLst>
              <a:ext uri="{FF2B5EF4-FFF2-40B4-BE49-F238E27FC236}">
                <a16:creationId xmlns:a16="http://schemas.microsoft.com/office/drawing/2014/main" id="{4C94F455-3D8C-F856-39C2-11C378C38F7A}"/>
              </a:ext>
            </a:extLst>
          </p:cNvPr>
          <p:cNvSpPr txBox="1">
            <a:spLocks/>
          </p:cNvSpPr>
          <p:nvPr/>
        </p:nvSpPr>
        <p:spPr>
          <a:xfrm>
            <a:off x="442910" y="2182304"/>
            <a:ext cx="7156770" cy="319612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Ligh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400" b="1" dirty="0">
                <a:latin typeface="Montserrat" panose="00000500000000000000" pitchFamily="2" charset="-52"/>
              </a:rPr>
              <a:t>TAM (Total </a:t>
            </a:r>
            <a:r>
              <a:rPr lang="ru-RU" sz="2400" b="1" dirty="0" err="1">
                <a:latin typeface="Montserrat" panose="00000500000000000000" pitchFamily="2" charset="-52"/>
              </a:rPr>
              <a:t>Addressable</a:t>
            </a:r>
            <a:r>
              <a:rPr lang="ru-RU" sz="2400" b="1" dirty="0">
                <a:latin typeface="Montserrat" panose="00000500000000000000" pitchFamily="2" charset="-52"/>
              </a:rPr>
              <a:t> Market)</a:t>
            </a:r>
            <a:endParaRPr lang="ru-RU" sz="2400" dirty="0">
              <a:latin typeface="Montserrat" panose="00000500000000000000" pitchFamily="2" charset="-52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latin typeface="Montserrat" panose="00000500000000000000" pitchFamily="2" charset="-52"/>
              </a:rPr>
              <a:t>Все медицинские учреждения РФ, проводящие гастроскопии – 8734 МО</a:t>
            </a:r>
          </a:p>
          <a:p>
            <a:pPr>
              <a:lnSpc>
                <a:spcPct val="100000"/>
              </a:lnSpc>
            </a:pPr>
            <a:br>
              <a:rPr lang="ru-RU" sz="2400" dirty="0">
                <a:latin typeface="Montserrat" panose="00000500000000000000" pitchFamily="2" charset="-52"/>
              </a:rPr>
            </a:br>
            <a:r>
              <a:rPr lang="ru-RU" sz="2400" b="1" dirty="0">
                <a:latin typeface="Montserrat" panose="00000500000000000000" pitchFamily="2" charset="-52"/>
              </a:rPr>
              <a:t>SAM (</a:t>
            </a:r>
            <a:r>
              <a:rPr lang="ru-RU" sz="2400" b="1" dirty="0" err="1">
                <a:latin typeface="Montserrat" panose="00000500000000000000" pitchFamily="2" charset="-52"/>
              </a:rPr>
              <a:t>Served</a:t>
            </a:r>
            <a:r>
              <a:rPr lang="ru-RU" sz="2400" b="1" dirty="0">
                <a:latin typeface="Montserrat" panose="00000500000000000000" pitchFamily="2" charset="-52"/>
              </a:rPr>
              <a:t>/</a:t>
            </a:r>
            <a:r>
              <a:rPr lang="ru-RU" sz="2400" b="1" dirty="0" err="1">
                <a:latin typeface="Montserrat" panose="00000500000000000000" pitchFamily="2" charset="-52"/>
              </a:rPr>
              <a:t>Serviceable</a:t>
            </a:r>
            <a:r>
              <a:rPr lang="ru-RU" sz="2400" b="1" dirty="0">
                <a:latin typeface="Montserrat" panose="00000500000000000000" pitchFamily="2" charset="-52"/>
              </a:rPr>
              <a:t> </a:t>
            </a:r>
            <a:r>
              <a:rPr lang="ru-RU" sz="2400" b="1" dirty="0" err="1">
                <a:latin typeface="Montserrat" panose="00000500000000000000" pitchFamily="2" charset="-52"/>
              </a:rPr>
              <a:t>Available</a:t>
            </a:r>
            <a:r>
              <a:rPr lang="ru-RU" sz="2400" b="1" dirty="0">
                <a:latin typeface="Montserrat" panose="00000500000000000000" pitchFamily="2" charset="-52"/>
              </a:rPr>
              <a:t> Market)</a:t>
            </a:r>
            <a:endParaRPr lang="ru-RU" sz="2400" dirty="0">
              <a:latin typeface="Montserrat" panose="00000500000000000000" pitchFamily="2" charset="-52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latin typeface="Montserrat" panose="00000500000000000000" pitchFamily="2" charset="-52"/>
              </a:rPr>
              <a:t>Клиники с цифровой инфраструктурой</a:t>
            </a:r>
          </a:p>
          <a:p>
            <a:pPr>
              <a:lnSpc>
                <a:spcPct val="100000"/>
              </a:lnSpc>
            </a:pPr>
            <a:br>
              <a:rPr lang="ru-RU" sz="2400" dirty="0">
                <a:latin typeface="Montserrat" panose="00000500000000000000" pitchFamily="2" charset="-52"/>
              </a:rPr>
            </a:br>
            <a:r>
              <a:rPr lang="ru-RU" sz="2400" b="1" dirty="0">
                <a:latin typeface="Montserrat" panose="00000500000000000000" pitchFamily="2" charset="-52"/>
              </a:rPr>
              <a:t>SOM (</a:t>
            </a:r>
            <a:r>
              <a:rPr lang="ru-RU" sz="2400" b="1" dirty="0" err="1">
                <a:latin typeface="Montserrat" panose="00000500000000000000" pitchFamily="2" charset="-52"/>
              </a:rPr>
              <a:t>Serviceable</a:t>
            </a:r>
            <a:r>
              <a:rPr lang="ru-RU" sz="2400" b="1" dirty="0">
                <a:latin typeface="Montserrat" panose="00000500000000000000" pitchFamily="2" charset="-52"/>
              </a:rPr>
              <a:t> &amp; </a:t>
            </a:r>
            <a:r>
              <a:rPr lang="ru-RU" sz="2400" b="1" dirty="0" err="1">
                <a:latin typeface="Montserrat" panose="00000500000000000000" pitchFamily="2" charset="-52"/>
              </a:rPr>
              <a:t>Obtainable</a:t>
            </a:r>
            <a:r>
              <a:rPr lang="ru-RU" sz="2400" b="1" dirty="0">
                <a:latin typeface="Montserrat" panose="00000500000000000000" pitchFamily="2" charset="-52"/>
              </a:rPr>
              <a:t> Market</a:t>
            </a:r>
            <a:endParaRPr lang="ru-RU" sz="2400" dirty="0">
              <a:latin typeface="Montserrat" panose="00000500000000000000" pitchFamily="2" charset="-52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latin typeface="Montserrat" panose="00000500000000000000" pitchFamily="2" charset="-52"/>
              </a:rPr>
              <a:t>Реалистичный охват в первые 2-3 года (50-100 клиник)</a:t>
            </a:r>
            <a:endParaRPr lang="en-US" sz="2400" dirty="0">
              <a:latin typeface="Montserrat" panose="00000500000000000000" pitchFamily="2" charset="-52"/>
            </a:endParaRPr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2E1C6995-585B-F76A-21E3-1DC4A2B06EAF}"/>
              </a:ext>
            </a:extLst>
          </p:cNvPr>
          <p:cNvSpPr txBox="1">
            <a:spLocks/>
          </p:cNvSpPr>
          <p:nvPr/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Рынок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5E6CFD7-2FC3-4B6B-815A-1429A8C2C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CB5D495-8C5E-4EF8-8D66-DEFDCD431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602915"/>
              </p:ext>
            </p:extLst>
          </p:nvPr>
        </p:nvGraphicFramePr>
        <p:xfrm>
          <a:off x="7780113" y="1071033"/>
          <a:ext cx="42314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585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35FB9C54-399C-8D23-7A47-3B92F4291B8B}"/>
              </a:ext>
            </a:extLst>
          </p:cNvPr>
          <p:cNvSpPr txBox="1">
            <a:spLocks/>
          </p:cNvSpPr>
          <p:nvPr/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Конкуренты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086A5D-EE95-64A0-E54E-3D8B15281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1FF225D-85BD-4BF2-A2DD-AA70A8303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273032"/>
              </p:ext>
            </p:extLst>
          </p:nvPr>
        </p:nvGraphicFramePr>
        <p:xfrm>
          <a:off x="268704" y="1676315"/>
          <a:ext cx="11654592" cy="43471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1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8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8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81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48162">
                  <a:extLst>
                    <a:ext uri="{9D8B030D-6E8A-4147-A177-3AD203B41FA5}">
                      <a16:colId xmlns:a16="http://schemas.microsoft.com/office/drawing/2014/main" val="2543273975"/>
                    </a:ext>
                  </a:extLst>
                </a:gridCol>
              </a:tblGrid>
              <a:tr h="691182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Параметр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EA5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GI Genius (Medtronic, </a:t>
                      </a:r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США)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EA5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Wision</a:t>
                      </a:r>
                      <a:r>
                        <a:rPr lang="en-US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AI (</a:t>
                      </a:r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Китай)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EA5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EndoBRAIN</a:t>
                      </a:r>
                      <a:r>
                        <a:rPr lang="en-US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(</a:t>
                      </a:r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Япония)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EA5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Система "</a:t>
                      </a:r>
                      <a:r>
                        <a:rPr lang="ru-RU" sz="1400" dirty="0" err="1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Цельс</a:t>
                      </a:r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" (РФ)*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EA5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Наше решение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18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Цена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От $10 000 </a:t>
                      </a:r>
                      <a:endParaRPr lang="en-US" sz="1400" dirty="0">
                        <a:latin typeface="Montserrat" panose="00000500000000000000" pitchFamily="2" charset="-52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(~900 000 руб.)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От $7 000 </a:t>
                      </a:r>
                      <a:endParaRPr lang="en-US" sz="1400" dirty="0">
                        <a:latin typeface="Montserrat" panose="00000500000000000000" pitchFamily="2" charset="-52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(~630 000 руб.)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От ¥1 200 000 (~700 000 руб.)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От 500 000 руб.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От 150 000 руб./год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14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Точность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89% (только </a:t>
                      </a:r>
                      <a:r>
                        <a:rPr lang="en-US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NBI)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94%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83%</a:t>
                      </a:r>
                      <a:endParaRPr lang="en-US" sz="1400" dirty="0">
                        <a:latin typeface="Montserrat" panose="00000500000000000000" pitchFamily="2" charset="-52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90%</a:t>
                      </a:r>
                      <a:endParaRPr lang="en-US" sz="1400" dirty="0">
                        <a:latin typeface="Montserrat" panose="00000500000000000000" pitchFamily="2" charset="-52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18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Ложные срабатывания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22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Интеграция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Сложная (специальное</a:t>
                      </a:r>
                    </a:p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оборудование)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Умеренная (</a:t>
                      </a:r>
                      <a:r>
                        <a:rPr lang="en-US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DICOM)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Только японские системы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Требует доработки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Готовая интеграция с российскими МИС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122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Целевая аудитория</a:t>
                      </a:r>
                    </a:p>
                  </a:txBody>
                  <a:tcPr marL="59947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Крупные онкоцентры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Частные клиники Азии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Национальные больницы Японии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Федеральные онкоцентры РФ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ontserrat" panose="00000500000000000000" pitchFamily="2" charset="-52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Все уровни медучреждений РФ/СНГ</a:t>
                      </a:r>
                    </a:p>
                  </a:txBody>
                  <a:tcPr marL="62444" marR="62444" marT="62444" marB="624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491B6F-438C-4BA9-A6C7-D4356639B80F}"/>
              </a:ext>
            </a:extLst>
          </p:cNvPr>
          <p:cNvSpPr txBox="1"/>
          <p:nvPr/>
        </p:nvSpPr>
        <p:spPr>
          <a:xfrm>
            <a:off x="80211" y="6215351"/>
            <a:ext cx="11703801" cy="50532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algn="l"/>
            <a:r>
              <a:rPr lang="ru-RU" sz="1600" dirty="0">
                <a:latin typeface="Montserrat" panose="00000500000000000000" pitchFamily="2" charset="-52"/>
              </a:rPr>
              <a:t>*Система «</a:t>
            </a:r>
            <a:r>
              <a:rPr lang="ru-RU" sz="1600" dirty="0" err="1">
                <a:latin typeface="Montserrat" panose="00000500000000000000" pitchFamily="2" charset="-52"/>
              </a:rPr>
              <a:t>Цельс</a:t>
            </a:r>
            <a:r>
              <a:rPr lang="ru-RU" sz="1600" dirty="0">
                <a:latin typeface="Montserrat" panose="00000500000000000000" pitchFamily="2" charset="-52"/>
              </a:rPr>
              <a:t>» не имеет решения, позволяющего проводить диагностику рака желудка</a:t>
            </a:r>
          </a:p>
        </p:txBody>
      </p:sp>
    </p:spTree>
    <p:extLst>
      <p:ext uri="{BB962C8B-B14F-4D97-AF65-F5344CB8AC3E}">
        <p14:creationId xmlns:p14="http://schemas.microsoft.com/office/powerpoint/2010/main" val="682824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FB703CF3-39F5-4F0B-8413-938CBA1263B4}"/>
              </a:ext>
            </a:extLst>
          </p:cNvPr>
          <p:cNvSpPr txBox="1">
            <a:spLocks/>
          </p:cNvSpPr>
          <p:nvPr/>
        </p:nvSpPr>
        <p:spPr>
          <a:xfrm>
            <a:off x="407988" y="368301"/>
            <a:ext cx="9793847" cy="11343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Каналы привлечения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AA4204-E816-4C68-90C9-7506F7A4D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7" t="5371" r="39605" b="69954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D77295-8833-45A9-8947-6B9EC60178F0}"/>
              </a:ext>
            </a:extLst>
          </p:cNvPr>
          <p:cNvSpPr txBox="1"/>
          <p:nvPr/>
        </p:nvSpPr>
        <p:spPr>
          <a:xfrm>
            <a:off x="407988" y="2090834"/>
            <a:ext cx="113760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latin typeface="Montserrat" panose="00000500000000000000" pitchFamily="2" charset="-52"/>
              </a:rPr>
              <a:t>Медицинские агрегаторы и порталы</a:t>
            </a:r>
            <a:r>
              <a:rPr lang="ru-RU" sz="2800" dirty="0">
                <a:latin typeface="Montserrat" panose="00000500000000000000" pitchFamily="2" charset="-52"/>
              </a:rPr>
              <a:t>: размещение информации о продукте на специализированных площадках, где пользователи ищут врачей или клиники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latin typeface="Montserrat" panose="00000500000000000000" pitchFamily="2" charset="-52"/>
              </a:rPr>
              <a:t>Партнерский маркетинг</a:t>
            </a:r>
            <a:r>
              <a:rPr lang="ru-RU" sz="2800" dirty="0">
                <a:latin typeface="Montserrat" panose="00000500000000000000" pitchFamily="2" charset="-52"/>
              </a:rPr>
              <a:t>: сотрудничество с другими компаниями или врачами для обмена аудиторией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Montserrat" panose="00000500000000000000" pitchFamily="2" charset="-52"/>
              </a:rPr>
              <a:t>Профильные </a:t>
            </a:r>
            <a:r>
              <a:rPr lang="ru-RU" sz="2800" b="1" dirty="0">
                <a:latin typeface="Montserrat" panose="00000500000000000000" pitchFamily="2" charset="-52"/>
              </a:rPr>
              <a:t>медицинские конференции</a:t>
            </a:r>
            <a:r>
              <a:rPr lang="ru-RU" sz="2800" dirty="0">
                <a:latin typeface="Montserrat" panose="00000500000000000000" pitchFamily="2" charset="-52"/>
              </a:rPr>
              <a:t> и </a:t>
            </a:r>
            <a:r>
              <a:rPr lang="ru-RU" sz="2800" b="1" dirty="0">
                <a:latin typeface="Montserrat" panose="00000500000000000000" pitchFamily="2" charset="-52"/>
              </a:rPr>
              <a:t>конгрессы</a:t>
            </a:r>
            <a:endParaRPr lang="ru-RU" sz="2800" dirty="0">
              <a:latin typeface="Montserrat" panose="00000500000000000000" pitchFamily="2" charset="-5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Montserrat" panose="00000500000000000000" pitchFamily="2" charset="-52"/>
              </a:rPr>
              <a:t>Выход на </a:t>
            </a:r>
            <a:r>
              <a:rPr lang="ru-RU" sz="2800" b="1" dirty="0">
                <a:latin typeface="Montserrat" panose="00000500000000000000" pitchFamily="2" charset="-52"/>
              </a:rPr>
              <a:t>прямые продажи </a:t>
            </a:r>
            <a:r>
              <a:rPr lang="ru-RU" sz="2800" dirty="0">
                <a:latin typeface="Montserrat" panose="00000500000000000000" pitchFamily="2" charset="-52"/>
              </a:rPr>
              <a:t>частным учреждениям</a:t>
            </a:r>
            <a:endParaRPr lang="en-US" sz="2800" dirty="0">
              <a:latin typeface="Montserrat" panose="00000500000000000000" pitchFamily="2" charset="-5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Montserrat" panose="00000500000000000000" pitchFamily="2" charset="-52"/>
              </a:rPr>
              <a:t>Участие в </a:t>
            </a:r>
            <a:r>
              <a:rPr lang="ru-RU" sz="2800" b="1" dirty="0">
                <a:latin typeface="Montserrat" panose="00000500000000000000" pitchFamily="2" charset="-52"/>
              </a:rPr>
              <a:t>тендерах </a:t>
            </a:r>
            <a:r>
              <a:rPr lang="ru-RU" sz="2800" dirty="0">
                <a:latin typeface="Montserrat" panose="00000500000000000000" pitchFamily="2" charset="-52"/>
              </a:rPr>
              <a:t>и </a:t>
            </a:r>
            <a:r>
              <a:rPr lang="ru-RU" sz="2800" b="1" dirty="0">
                <a:latin typeface="Montserrat" panose="00000500000000000000" pitchFamily="2" charset="-52"/>
              </a:rPr>
              <a:t>закупках </a:t>
            </a:r>
            <a:r>
              <a:rPr lang="ru-RU" sz="2800" dirty="0">
                <a:latin typeface="Montserrat" panose="00000500000000000000" pitchFamily="2" charset="-52"/>
              </a:rPr>
              <a:t>государственных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4568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68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FC5BCC-F732-098B-BF0A-2CB5DDBAC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7">
            <a:extLst>
              <a:ext uri="{FF2B5EF4-FFF2-40B4-BE49-F238E27FC236}">
                <a16:creationId xmlns:a16="http://schemas.microsoft.com/office/drawing/2014/main" id="{4755F03D-ACDA-1FB8-110F-E4032A03520F}"/>
              </a:ext>
            </a:extLst>
          </p:cNvPr>
          <p:cNvSpPr txBox="1">
            <a:spLocks/>
          </p:cNvSpPr>
          <p:nvPr/>
        </p:nvSpPr>
        <p:spPr>
          <a:xfrm>
            <a:off x="407988" y="389986"/>
            <a:ext cx="6748780" cy="150185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ru-RU" sz="4400" b="1" i="0" kern="1200" dirty="0">
                <a:solidFill>
                  <a:srgbClr val="5F605E"/>
                </a:solidFill>
                <a:latin typeface="Druk Text Wide Cyr" pitchFamily="2" charset="0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Бизнес-модель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34F24F-E4F1-7947-1247-25E630B46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10603760" y="368300"/>
            <a:ext cx="1180252" cy="1023454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EE30FB9E-4DDD-46EE-8444-0FEE69983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457030"/>
              </p:ext>
            </p:extLst>
          </p:nvPr>
        </p:nvGraphicFramePr>
        <p:xfrm>
          <a:off x="407987" y="2000682"/>
          <a:ext cx="11467638" cy="46001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22546">
                  <a:extLst>
                    <a:ext uri="{9D8B030D-6E8A-4147-A177-3AD203B41FA5}">
                      <a16:colId xmlns:a16="http://schemas.microsoft.com/office/drawing/2014/main" val="3616612201"/>
                    </a:ext>
                  </a:extLst>
                </a:gridCol>
                <a:gridCol w="3822546">
                  <a:extLst>
                    <a:ext uri="{9D8B030D-6E8A-4147-A177-3AD203B41FA5}">
                      <a16:colId xmlns:a16="http://schemas.microsoft.com/office/drawing/2014/main" val="2033999592"/>
                    </a:ext>
                  </a:extLst>
                </a:gridCol>
                <a:gridCol w="3822546">
                  <a:extLst>
                    <a:ext uri="{9D8B030D-6E8A-4147-A177-3AD203B41FA5}">
                      <a16:colId xmlns:a16="http://schemas.microsoft.com/office/drawing/2014/main" val="3008751130"/>
                    </a:ext>
                  </a:extLst>
                </a:gridCol>
              </a:tblGrid>
              <a:tr h="28336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Лицензированное ПО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 (B2G)</a:t>
                      </a: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3034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SaaS-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подписка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 (B2B)</a:t>
                      </a: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3034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Дополнительные услуги</a:t>
                      </a: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30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023680"/>
                  </a:ext>
                </a:extLst>
              </a:tr>
              <a:tr h="321532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Коробочная версия для крупных клиник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Разовый платеж: 500 000 – 1 млн руб.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Включает:</a:t>
                      </a:r>
                    </a:p>
                    <a:p>
                      <a:pPr marL="285750" indent="-28575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Установку и настройку</a:t>
                      </a:r>
                    </a:p>
                    <a:p>
                      <a:pPr marL="285750" indent="-28575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Обучение персонала</a:t>
                      </a:r>
                    </a:p>
                    <a:p>
                      <a:pPr marL="285750" indent="-28575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Техническая поддержка</a:t>
                      </a:r>
                    </a:p>
                    <a:p>
                      <a:pPr marL="0" indent="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marL="0" indent="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Целевые клиенты: НМИЦ, федеральные центры</a:t>
                      </a: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Ежемесячная плата: </a:t>
                      </a: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15 000 – 25 000 руб.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Годовая подписка (20% скидка): 144 000 – 240 000 руб.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Для кого: частные клиники, малые больницы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Преимущества:</a:t>
                      </a:r>
                    </a:p>
                    <a:p>
                      <a:pPr marL="285750" indent="-28575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Автоматические обновления</a:t>
                      </a:r>
                    </a:p>
                    <a:p>
                      <a:pPr marL="285750" indent="-28575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Удаленная техническая поддержка</a:t>
                      </a: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Интеграция с МИС: 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50 000 – 100 000 руб.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Приоритетная поддержка: 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10 000 – 15 000 руб./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мес</a:t>
                      </a:r>
                      <a:endParaRPr lang="ru-RU" sz="1600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Обучение врачей: 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25 000 руб./сессия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Анализ архивных данных: 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1 000 – 2 000 руб./исследование</a:t>
                      </a: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8565423"/>
                  </a:ext>
                </a:extLst>
              </a:tr>
              <a:tr h="959971">
                <a:tc grid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Плановый доход: 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1 год: 1-3 млн руб.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</a:rPr>
                        <a:t>3 год: 10+ млн руб.</a:t>
                      </a:r>
                    </a:p>
                  </a:txBody>
                  <a:tcPr marL="70338" marR="70338" marT="35169" marB="35169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22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25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кселерационная программа">
      <a:dk1>
        <a:srgbClr val="666865"/>
      </a:dk1>
      <a:lt1>
        <a:srgbClr val="FFFFFF"/>
      </a:lt1>
      <a:dk2>
        <a:srgbClr val="666865"/>
      </a:dk2>
      <a:lt2>
        <a:srgbClr val="FFFFFF"/>
      </a:lt2>
      <a:accent1>
        <a:srgbClr val="A4C142"/>
      </a:accent1>
      <a:accent2>
        <a:srgbClr val="58B0A6"/>
      </a:accent2>
      <a:accent3>
        <a:srgbClr val="5E605D"/>
      </a:accent3>
      <a:accent4>
        <a:srgbClr val="FFC000"/>
      </a:accent4>
      <a:accent5>
        <a:srgbClr val="FFFFFF"/>
      </a:accent5>
      <a:accent6>
        <a:srgbClr val="CB8236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b" anchorCtr="0">
        <a:norm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808</Words>
  <Application>Microsoft Office PowerPoint</Application>
  <PresentationFormat>Широкоэкранный</PresentationFormat>
  <Paragraphs>222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Montserrat Light</vt:lpstr>
      <vt:lpstr>Century Gothic</vt:lpstr>
      <vt:lpstr>Verdana</vt:lpstr>
      <vt:lpstr>Druk Text Wide Cyr</vt:lpstr>
      <vt:lpstr>Montserrat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Перевертов Тимофей</cp:lastModifiedBy>
  <cp:revision>73</cp:revision>
  <dcterms:created xsi:type="dcterms:W3CDTF">2023-08-14T08:31:58Z</dcterms:created>
  <dcterms:modified xsi:type="dcterms:W3CDTF">2025-12-14T18:31:44Z</dcterms:modified>
</cp:coreProperties>
</file>