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4342"/>
    <a:srgbClr val="EBCC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50" d="100"/>
          <a:sy n="50" d="100"/>
        </p:scale>
        <p:origin x="624" y="4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4772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846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42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gamma.app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gamma.ap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https://gamma.app" TargetMode="External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0" y="2377441"/>
            <a:ext cx="10881360" cy="3611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ru-RU" sz="3600" dirty="0">
                <a:solidFill>
                  <a:srgbClr val="EBCCBB"/>
                </a:solidFill>
                <a:latin typeface="Arial Black" panose="020B0A04020102020204" pitchFamily="34" charset="0"/>
                <a:ea typeface="Gelasio" pitchFamily="34" charset="-122"/>
              </a:rPr>
              <a:t>СОВЕРШЕНСТВОВАНИЕ КОНСТРУКЦИЙ ДЛЯ ПРОМЫШЛЕННОЙ ОЧИСТКИ ВОДЫ НА ПРЕДПРИЯТИЯХ</a:t>
            </a:r>
            <a:endParaRPr lang="en-US" sz="3600" dirty="0">
              <a:solidFill>
                <a:srgbClr val="EBCCBB"/>
              </a:solidFill>
              <a:latin typeface="Arial Black" panose="020B0A04020102020204" pitchFamily="34" charset="0"/>
              <a:ea typeface="Gelasio" pitchFamily="34" charset="-122"/>
            </a:endParaRPr>
          </a:p>
        </p:txBody>
      </p:sp>
      <p:sp>
        <p:nvSpPr>
          <p:cNvPr id="9" name="Text 5"/>
          <p:cNvSpPr/>
          <p:nvPr/>
        </p:nvSpPr>
        <p:spPr>
          <a:xfrm>
            <a:off x="6786086" y="5755958"/>
            <a:ext cx="2484120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62"/>
              </a:lnSpc>
              <a:buNone/>
            </a:pPr>
            <a:endParaRPr lang="en-US" sz="2187" dirty="0"/>
          </a:p>
        </p:txBody>
      </p:sp>
      <p:pic>
        <p:nvPicPr>
          <p:cNvPr id="10" name="Image 2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DF9E5B2-C66F-ACAB-13A8-F905B77DFB79}"/>
              </a:ext>
            </a:extLst>
          </p:cNvPr>
          <p:cNvSpPr/>
          <p:nvPr/>
        </p:nvSpPr>
        <p:spPr>
          <a:xfrm>
            <a:off x="11359662" y="7223760"/>
            <a:ext cx="3270738" cy="914400"/>
          </a:xfrm>
          <a:prstGeom prst="rect">
            <a:avLst/>
          </a:prstGeom>
          <a:solidFill>
            <a:srgbClr val="464342"/>
          </a:solidFill>
          <a:ln>
            <a:solidFill>
              <a:srgbClr val="4643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EBCCBB"/>
                </a:solidFill>
              </a:rPr>
              <a:t>гр</a:t>
            </a:r>
            <a:r>
              <a:rPr lang="ru-RU" dirty="0"/>
              <a:t>. </a:t>
            </a:r>
            <a:r>
              <a:rPr lang="ru-RU" dirty="0">
                <a:solidFill>
                  <a:srgbClr val="EBCCBB"/>
                </a:solidFill>
              </a:rPr>
              <a:t>201Р21</a:t>
            </a:r>
          </a:p>
        </p:txBody>
      </p:sp>
      <p:pic>
        <p:nvPicPr>
          <p:cNvPr id="14" name="Image 0" descr="preencoded.png">
            <a:extLst>
              <a:ext uri="{FF2B5EF4-FFF2-40B4-BE49-F238E27FC236}">
                <a16:creationId xmlns:a16="http://schemas.microsoft.com/office/drawing/2014/main" id="{AA708708-B5F3-2B1F-24DC-486BA72E3E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1148"/>
          </a:xfrm>
          <a:prstGeom prst="rect">
            <a:avLst/>
          </a:prstGeom>
          <a:solidFill>
            <a:srgbClr val="464342"/>
          </a:solidFill>
          <a:ln/>
        </p:spPr>
      </p:sp>
      <p:sp>
        <p:nvSpPr>
          <p:cNvPr id="27" name="Shape 6">
            <a:extLst>
              <a:ext uri="{FF2B5EF4-FFF2-40B4-BE49-F238E27FC236}">
                <a16:creationId xmlns:a16="http://schemas.microsoft.com/office/drawing/2014/main" id="{A3520F83-EB19-EF7F-2386-41EE2F3515C2}"/>
              </a:ext>
            </a:extLst>
          </p:cNvPr>
          <p:cNvSpPr/>
          <p:nvPr/>
        </p:nvSpPr>
        <p:spPr>
          <a:xfrm>
            <a:off x="2897028" y="3325893"/>
            <a:ext cx="9306401" cy="1654968"/>
          </a:xfrm>
          <a:prstGeom prst="roundRect">
            <a:avLst>
              <a:gd name="adj" fmla="val 8651"/>
            </a:avLst>
          </a:prstGeom>
          <a:solidFill>
            <a:srgbClr val="393636"/>
          </a:solidFill>
          <a:ln/>
        </p:spPr>
      </p:sp>
      <p:sp>
        <p:nvSpPr>
          <p:cNvPr id="4" name="Text 2"/>
          <p:cNvSpPr/>
          <p:nvPr/>
        </p:nvSpPr>
        <p:spPr>
          <a:xfrm>
            <a:off x="2897029" y="639603"/>
            <a:ext cx="6835140" cy="581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577"/>
              </a:lnSpc>
              <a:buNone/>
            </a:pPr>
            <a:r>
              <a:rPr lang="ru-RU" sz="480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ПРОБЛЕМА</a:t>
            </a:r>
            <a:r>
              <a:rPr lang="ru-RU" sz="3662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endParaRPr lang="en-US" sz="3662" dirty="0"/>
          </a:p>
        </p:txBody>
      </p:sp>
      <p:pic>
        <p:nvPicPr>
          <p:cNvPr id="14" name="Image 3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542674B-07F3-159F-1A03-88F4C11FA70D}"/>
              </a:ext>
            </a:extLst>
          </p:cNvPr>
          <p:cNvSpPr/>
          <p:nvPr/>
        </p:nvSpPr>
        <p:spPr>
          <a:xfrm>
            <a:off x="11268222" y="7498080"/>
            <a:ext cx="3270738" cy="640080"/>
          </a:xfrm>
          <a:prstGeom prst="rect">
            <a:avLst/>
          </a:prstGeom>
          <a:solidFill>
            <a:srgbClr val="464342"/>
          </a:solidFill>
          <a:ln>
            <a:solidFill>
              <a:srgbClr val="4643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 descr="Знак одобрения со сплошной заливкой">
            <a:extLst>
              <a:ext uri="{FF2B5EF4-FFF2-40B4-BE49-F238E27FC236}">
                <a16:creationId xmlns:a16="http://schemas.microsoft.com/office/drawing/2014/main" id="{6AEAE872-B514-CB77-DDC4-A3D059A8BA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 flipH="1">
            <a:off x="1627466" y="550307"/>
            <a:ext cx="914400" cy="914400"/>
          </a:xfrm>
          <a:prstGeom prst="rect">
            <a:avLst/>
          </a:prstGeom>
        </p:spPr>
      </p:pic>
      <p:sp>
        <p:nvSpPr>
          <p:cNvPr id="20" name="Блок-схема: узел 19">
            <a:extLst>
              <a:ext uri="{FF2B5EF4-FFF2-40B4-BE49-F238E27FC236}">
                <a16:creationId xmlns:a16="http://schemas.microsoft.com/office/drawing/2014/main" id="{87608BCB-C861-FBBB-D2B1-19D26EF826DE}"/>
              </a:ext>
            </a:extLst>
          </p:cNvPr>
          <p:cNvSpPr/>
          <p:nvPr/>
        </p:nvSpPr>
        <p:spPr>
          <a:xfrm>
            <a:off x="1856066" y="2015014"/>
            <a:ext cx="457200" cy="457200"/>
          </a:xfrm>
          <a:prstGeom prst="flowChartConnector">
            <a:avLst/>
          </a:prstGeom>
          <a:solidFill>
            <a:srgbClr val="464342"/>
          </a:solidFill>
          <a:ln>
            <a:solidFill>
              <a:srgbClr val="EBCC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E1EFCB4D-1027-8AF9-EAA1-9179DDBA2703}"/>
              </a:ext>
            </a:extLst>
          </p:cNvPr>
          <p:cNvSpPr/>
          <p:nvPr/>
        </p:nvSpPr>
        <p:spPr>
          <a:xfrm>
            <a:off x="1819158" y="3959543"/>
            <a:ext cx="457200" cy="457200"/>
          </a:xfrm>
          <a:prstGeom prst="flowChartConnector">
            <a:avLst/>
          </a:prstGeom>
          <a:solidFill>
            <a:srgbClr val="464342"/>
          </a:solidFill>
          <a:ln>
            <a:solidFill>
              <a:srgbClr val="EBCC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752833D2-3446-B399-A534-F2F346579E94}"/>
              </a:ext>
            </a:extLst>
          </p:cNvPr>
          <p:cNvSpPr/>
          <p:nvPr/>
        </p:nvSpPr>
        <p:spPr>
          <a:xfrm>
            <a:off x="2897030" y="3324345"/>
            <a:ext cx="9306400" cy="16565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289"/>
              </a:lnSpc>
            </a:pPr>
            <a:endParaRPr lang="ru-RU" dirty="0">
              <a:solidFill>
                <a:srgbClr val="C9C2C0"/>
              </a:solidFill>
              <a:ea typeface="Gelasio" pitchFamily="34" charset="-122"/>
            </a:endParaRPr>
          </a:p>
          <a:p>
            <a:pPr algn="just">
              <a:lnSpc>
                <a:spcPts val="2289"/>
              </a:lnSpc>
            </a:pPr>
            <a:r>
              <a:rPr lang="ru-RU" dirty="0">
                <a:solidFill>
                  <a:srgbClr val="C9C2C0"/>
                </a:solidFill>
                <a:ea typeface="Gelasio" pitchFamily="34" charset="-122"/>
              </a:rPr>
              <a:t>При попадании загрязненных сточных вод в окружающую среду экологии наносится огромный ущерб.</a:t>
            </a:r>
            <a:endParaRPr lang="en-US" dirty="0">
              <a:solidFill>
                <a:srgbClr val="C9C2C0"/>
              </a:solidFill>
              <a:ea typeface="Gelasio" pitchFamily="34" charset="-122"/>
            </a:endParaRPr>
          </a:p>
        </p:txBody>
      </p:sp>
      <p:sp>
        <p:nvSpPr>
          <p:cNvPr id="24" name="Блок-схема: узел 23">
            <a:extLst>
              <a:ext uri="{FF2B5EF4-FFF2-40B4-BE49-F238E27FC236}">
                <a16:creationId xmlns:a16="http://schemas.microsoft.com/office/drawing/2014/main" id="{9FACA518-A795-C4DD-D5A7-686AAFBD37A6}"/>
              </a:ext>
            </a:extLst>
          </p:cNvPr>
          <p:cNvSpPr/>
          <p:nvPr/>
        </p:nvSpPr>
        <p:spPr>
          <a:xfrm>
            <a:off x="1822372" y="5855016"/>
            <a:ext cx="457200" cy="457200"/>
          </a:xfrm>
          <a:prstGeom prst="flowChartConnector">
            <a:avLst/>
          </a:prstGeom>
          <a:solidFill>
            <a:srgbClr val="464342"/>
          </a:solidFill>
          <a:ln>
            <a:solidFill>
              <a:srgbClr val="EBCC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Shape 6">
            <a:extLst>
              <a:ext uri="{FF2B5EF4-FFF2-40B4-BE49-F238E27FC236}">
                <a16:creationId xmlns:a16="http://schemas.microsoft.com/office/drawing/2014/main" id="{855EFEA5-D352-B17E-20BC-9A7442D19AA5}"/>
              </a:ext>
            </a:extLst>
          </p:cNvPr>
          <p:cNvSpPr/>
          <p:nvPr/>
        </p:nvSpPr>
        <p:spPr>
          <a:xfrm>
            <a:off x="2897029" y="5221366"/>
            <a:ext cx="9306401" cy="1724501"/>
          </a:xfrm>
          <a:prstGeom prst="roundRect">
            <a:avLst>
              <a:gd name="adj" fmla="val 7731"/>
            </a:avLst>
          </a:prstGeom>
          <a:solidFill>
            <a:srgbClr val="393636"/>
          </a:solidFill>
          <a:ln/>
        </p:spPr>
      </p:sp>
      <p:sp>
        <p:nvSpPr>
          <p:cNvPr id="25" name="Text 3">
            <a:extLst>
              <a:ext uri="{FF2B5EF4-FFF2-40B4-BE49-F238E27FC236}">
                <a16:creationId xmlns:a16="http://schemas.microsoft.com/office/drawing/2014/main" id="{8A9B39F5-EF2C-C12D-A397-78A31C92C27F}"/>
              </a:ext>
            </a:extLst>
          </p:cNvPr>
          <p:cNvSpPr/>
          <p:nvPr/>
        </p:nvSpPr>
        <p:spPr>
          <a:xfrm>
            <a:off x="2897030" y="5245891"/>
            <a:ext cx="9345124" cy="16999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algn="just">
              <a:lnSpc>
                <a:spcPts val="2289"/>
              </a:lnSpc>
              <a:buNone/>
            </a:pPr>
            <a:endParaRPr lang="ru-RU" dirty="0">
              <a:solidFill>
                <a:srgbClr val="C9C2C0"/>
              </a:solidFill>
              <a:ea typeface="Gelasio" pitchFamily="34" charset="-122"/>
            </a:endParaRPr>
          </a:p>
          <a:p>
            <a:pPr indent="0" algn="just">
              <a:lnSpc>
                <a:spcPts val="2289"/>
              </a:lnSpc>
              <a:buNone/>
            </a:pPr>
            <a:r>
              <a:rPr lang="ru-RU" dirty="0">
                <a:solidFill>
                  <a:srgbClr val="C9C2C0"/>
                </a:solidFill>
                <a:ea typeface="Gelasio" pitchFamily="34" charset="-122"/>
              </a:rPr>
              <a:t>Химические вещества и тяжелые металлы производимые промышленностью опасны для водных организмов, обычно они снижают продолжительность жизни животных и растений, кроме того, они негативным образом влияют на репродуктивные функции живых существ.</a:t>
            </a:r>
            <a:endParaRPr lang="en-US" dirty="0">
              <a:solidFill>
                <a:srgbClr val="C9C2C0"/>
              </a:solidFill>
              <a:ea typeface="Gelasio" pitchFamily="34" charset="-122"/>
            </a:endParaRPr>
          </a:p>
        </p:txBody>
      </p:sp>
      <p:sp>
        <p:nvSpPr>
          <p:cNvPr id="28" name="Shape 6">
            <a:extLst>
              <a:ext uri="{FF2B5EF4-FFF2-40B4-BE49-F238E27FC236}">
                <a16:creationId xmlns:a16="http://schemas.microsoft.com/office/drawing/2014/main" id="{B13980E8-7519-86DF-D316-ABAE11D3287A}"/>
              </a:ext>
            </a:extLst>
          </p:cNvPr>
          <p:cNvSpPr/>
          <p:nvPr/>
        </p:nvSpPr>
        <p:spPr>
          <a:xfrm>
            <a:off x="2897027" y="1428872"/>
            <a:ext cx="9306401" cy="1654968"/>
          </a:xfrm>
          <a:prstGeom prst="roundRect">
            <a:avLst>
              <a:gd name="adj" fmla="val 8651"/>
            </a:avLst>
          </a:prstGeom>
          <a:solidFill>
            <a:srgbClr val="393636"/>
          </a:solidFill>
          <a:ln/>
        </p:spPr>
      </p:sp>
      <p:sp>
        <p:nvSpPr>
          <p:cNvPr id="6" name="Text 3"/>
          <p:cNvSpPr/>
          <p:nvPr/>
        </p:nvSpPr>
        <p:spPr>
          <a:xfrm>
            <a:off x="2897029" y="1464707"/>
            <a:ext cx="9306399" cy="1594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289"/>
              </a:lnSpc>
              <a:buNone/>
            </a:pPr>
            <a:endParaRPr lang="ru-RU" dirty="0">
              <a:solidFill>
                <a:schemeClr val="bg1"/>
              </a:solidFill>
              <a:latin typeface="Gelasio" pitchFamily="34" charset="0"/>
              <a:ea typeface="Gelasio" pitchFamily="34" charset="-122"/>
              <a:cs typeface="Gelasio" pitchFamily="34" charset="-120"/>
            </a:endParaRPr>
          </a:p>
          <a:p>
            <a:pPr marL="0" indent="0" algn="just">
              <a:lnSpc>
                <a:spcPts val="2289"/>
              </a:lnSpc>
              <a:buNone/>
            </a:pPr>
            <a:r>
              <a:rPr lang="ru-RU" dirty="0">
                <a:solidFill>
                  <a:srgbClr val="C9C2C0"/>
                </a:solidFill>
                <a:ea typeface="Gelasio" pitchFamily="34" charset="-122"/>
              </a:rPr>
              <a:t>В процессе хозяйственной деятельности современное общество потребляет все немалые количества воды, большая часть которой в результате становится загрязненной самыми различными веществами.</a:t>
            </a:r>
            <a:endParaRPr lang="en-US" dirty="0">
              <a:solidFill>
                <a:srgbClr val="C9C2C0"/>
              </a:solidFill>
              <a:latin typeface="Gelasio" pitchFamily="34" charset="0"/>
              <a:ea typeface="Gelasio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7749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90799" y="792004"/>
            <a:ext cx="7255724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НАШ</a:t>
            </a:r>
            <a:r>
              <a:rPr lang="ru-RU" sz="437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СТАРТАП-ПРОЕКТ </a:t>
            </a:r>
            <a:r>
              <a:rPr lang="en-US" sz="437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 Е</a:t>
            </a:r>
            <a:r>
              <a:rPr lang="ru-RU" sz="437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ГО</a:t>
            </a:r>
            <a:r>
              <a:rPr lang="en-US" sz="437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ЦЕЛЬ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4490799" y="1819632"/>
            <a:ext cx="9306401" cy="1724501"/>
          </a:xfrm>
          <a:prstGeom prst="roundRect">
            <a:avLst>
              <a:gd name="adj" fmla="val 7731"/>
            </a:avLst>
          </a:prstGeom>
          <a:solidFill>
            <a:srgbClr val="393636"/>
          </a:solidFill>
          <a:ln/>
        </p:spPr>
      </p:sp>
      <p:sp>
        <p:nvSpPr>
          <p:cNvPr id="7" name="Text 4"/>
          <p:cNvSpPr/>
          <p:nvPr/>
        </p:nvSpPr>
        <p:spPr>
          <a:xfrm>
            <a:off x="4712970" y="204180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40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 нас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4712970" y="2611160"/>
            <a:ext cx="886206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Мы являемся стартапом, способным предложить инновационные системы промышленной очистки воды на предприятиях различных отраслей.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4490799" y="3766304"/>
            <a:ext cx="9306401" cy="1724501"/>
          </a:xfrm>
          <a:prstGeom prst="roundRect">
            <a:avLst>
              <a:gd name="adj" fmla="val 7731"/>
            </a:avLst>
          </a:prstGeom>
          <a:solidFill>
            <a:srgbClr val="393636"/>
          </a:solidFill>
          <a:ln/>
        </p:spPr>
      </p:sp>
      <p:sp>
        <p:nvSpPr>
          <p:cNvPr id="10" name="Text 7"/>
          <p:cNvSpPr/>
          <p:nvPr/>
        </p:nvSpPr>
        <p:spPr>
          <a:xfrm>
            <a:off x="4712970" y="3988475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40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Наша цель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4712970" y="4557832"/>
            <a:ext cx="886206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Наша цель - сделать промышленную очистку воды более эффективной, доступной и экологически безопасной.</a:t>
            </a: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4490799" y="5712976"/>
            <a:ext cx="9306401" cy="1724501"/>
          </a:xfrm>
          <a:prstGeom prst="roundRect">
            <a:avLst>
              <a:gd name="adj" fmla="val 7731"/>
            </a:avLst>
          </a:prstGeom>
          <a:solidFill>
            <a:srgbClr val="393636"/>
          </a:solidFill>
          <a:ln/>
        </p:spPr>
      </p:sp>
      <p:sp>
        <p:nvSpPr>
          <p:cNvPr id="13" name="Text 10"/>
          <p:cNvSpPr/>
          <p:nvPr/>
        </p:nvSpPr>
        <p:spPr>
          <a:xfrm>
            <a:off x="4712970" y="5935147"/>
            <a:ext cx="28651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40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Наши преимущества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4712970" y="6504503"/>
            <a:ext cx="886206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</a:t>
            </a:r>
            <a:r>
              <a:rPr lang="en-US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нновационные решения, профессиональный подход к каждому проекту.</a:t>
            </a:r>
            <a:endParaRPr lang="en-US" dirty="0"/>
          </a:p>
        </p:txBody>
      </p:sp>
      <p:pic>
        <p:nvPicPr>
          <p:cNvPr id="15" name="Image 1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BBEB180-DB32-617F-6A33-8E124532279A}"/>
              </a:ext>
            </a:extLst>
          </p:cNvPr>
          <p:cNvSpPr/>
          <p:nvPr/>
        </p:nvSpPr>
        <p:spPr>
          <a:xfrm>
            <a:off x="11268222" y="7498080"/>
            <a:ext cx="3270738" cy="640080"/>
          </a:xfrm>
          <a:prstGeom prst="rect">
            <a:avLst/>
          </a:prstGeom>
          <a:solidFill>
            <a:srgbClr val="464342"/>
          </a:solidFill>
          <a:ln>
            <a:solidFill>
              <a:srgbClr val="4643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1148"/>
          </a:xfrm>
          <a:prstGeom prst="rect">
            <a:avLst/>
          </a:prstGeom>
          <a:solidFill>
            <a:srgbClr val="464342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4" name="Text 2"/>
          <p:cNvSpPr/>
          <p:nvPr/>
        </p:nvSpPr>
        <p:spPr>
          <a:xfrm>
            <a:off x="3132727" y="248110"/>
            <a:ext cx="8942187" cy="581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577"/>
              </a:lnSpc>
              <a:buNone/>
            </a:pPr>
            <a:r>
              <a:rPr lang="ru-RU" sz="3662" dirty="0">
                <a:solidFill>
                  <a:srgbClr val="EBCCBB"/>
                </a:solidFill>
                <a:ea typeface="Gelasio" pitchFamily="34" charset="-122"/>
              </a:rPr>
              <a:t>ПРОМЫШЛЕННАЯ ОЧИСТКА СТОЧНЫХ ВОД</a:t>
            </a:r>
            <a:endParaRPr lang="en-US" sz="3662" dirty="0"/>
          </a:p>
        </p:txBody>
      </p:sp>
      <p:sp>
        <p:nvSpPr>
          <p:cNvPr id="6" name="Text 3"/>
          <p:cNvSpPr/>
          <p:nvPr/>
        </p:nvSpPr>
        <p:spPr>
          <a:xfrm>
            <a:off x="991133" y="3419975"/>
            <a:ext cx="3278745" cy="581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289"/>
              </a:lnSpc>
              <a:buNone/>
            </a:pPr>
            <a:r>
              <a:rPr lang="ru-RU" sz="2400" dirty="0">
                <a:solidFill>
                  <a:srgbClr val="EBCCBB"/>
                </a:solidFill>
                <a:ea typeface="Gelasio" pitchFamily="34" charset="-122"/>
              </a:rPr>
              <a:t>Каталитическое окисление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129463" y="4078840"/>
            <a:ext cx="3546679" cy="35106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44"/>
              </a:lnSpc>
              <a:buNone/>
            </a:pPr>
            <a:r>
              <a:rPr lang="ru-RU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Метод каталитического окисления подразумевает использование катализаторов ускорения химической реакции окисления растворенного железа. В качестве катализатора химической реакции используется зернистая фильтрующая загрузка на основе диоксида марганца MnO</a:t>
            </a:r>
            <a:endParaRPr lang="en-US" dirty="0"/>
          </a:p>
        </p:txBody>
      </p:sp>
      <p:sp>
        <p:nvSpPr>
          <p:cNvPr id="9" name="Text 5"/>
          <p:cNvSpPr/>
          <p:nvPr/>
        </p:nvSpPr>
        <p:spPr>
          <a:xfrm>
            <a:off x="5935385" y="3419975"/>
            <a:ext cx="2759393" cy="581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289"/>
              </a:lnSpc>
              <a:buNone/>
            </a:pPr>
            <a:r>
              <a:rPr lang="ru-RU" sz="240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Индукционные</a:t>
            </a:r>
            <a:r>
              <a:rPr lang="ru-RU" sz="183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ru-RU" sz="240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токи</a:t>
            </a:r>
            <a:endParaRPr lang="en-US" sz="1831" dirty="0"/>
          </a:p>
        </p:txBody>
      </p:sp>
      <p:sp>
        <p:nvSpPr>
          <p:cNvPr id="10" name="Text 6"/>
          <p:cNvSpPr/>
          <p:nvPr/>
        </p:nvSpPr>
        <p:spPr>
          <a:xfrm>
            <a:off x="5805605" y="4078840"/>
            <a:ext cx="3596432" cy="290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44"/>
              </a:lnSpc>
              <a:buNone/>
            </a:pPr>
            <a:r>
              <a:rPr lang="ru-RU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Высокопроизводительная обработка индукционными токами сточных вод тепловых электрических станций для снижения их агрессивности с целью повторного применения</a:t>
            </a:r>
            <a:r>
              <a:rPr lang="en-US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dirty="0"/>
          </a:p>
        </p:txBody>
      </p:sp>
      <p:sp>
        <p:nvSpPr>
          <p:cNvPr id="12" name="Text 7"/>
          <p:cNvSpPr/>
          <p:nvPr/>
        </p:nvSpPr>
        <p:spPr>
          <a:xfrm>
            <a:off x="10603096" y="3419974"/>
            <a:ext cx="2759512" cy="5812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289"/>
              </a:lnSpc>
              <a:buNone/>
            </a:pPr>
            <a:r>
              <a:rPr lang="ru-RU" sz="240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Мембранный биореактор</a:t>
            </a:r>
            <a:endParaRPr lang="en-US" sz="2400" dirty="0"/>
          </a:p>
        </p:txBody>
      </p:sp>
      <p:sp>
        <p:nvSpPr>
          <p:cNvPr id="13" name="Text 8"/>
          <p:cNvSpPr/>
          <p:nvPr/>
        </p:nvSpPr>
        <p:spPr>
          <a:xfrm>
            <a:off x="10443937" y="4078840"/>
            <a:ext cx="3596432" cy="36056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44"/>
              </a:lnSpc>
              <a:buNone/>
            </a:pPr>
            <a:r>
              <a:rPr lang="ru-RU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Мембранные биореакторы для очистки сточных вод представляют собой комбинацию метода биологической очистки с суспендированным ростом, обычно с активированным илом, с мембранным фильтрующим оборудованием, обычно с мембранами для микрофильтрации низкого давления или ультрафильтрации.</a:t>
            </a:r>
            <a:endParaRPr lang="en-US" dirty="0"/>
          </a:p>
        </p:txBody>
      </p:sp>
      <p:pic>
        <p:nvPicPr>
          <p:cNvPr id="14" name="Image 3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542674B-07F3-159F-1A03-88F4C11FA70D}"/>
              </a:ext>
            </a:extLst>
          </p:cNvPr>
          <p:cNvSpPr/>
          <p:nvPr/>
        </p:nvSpPr>
        <p:spPr>
          <a:xfrm>
            <a:off x="11268222" y="7498080"/>
            <a:ext cx="3270738" cy="640080"/>
          </a:xfrm>
          <a:prstGeom prst="rect">
            <a:avLst/>
          </a:prstGeom>
          <a:solidFill>
            <a:srgbClr val="464342"/>
          </a:solidFill>
          <a:ln>
            <a:solidFill>
              <a:srgbClr val="4643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7A29C62-2F57-6026-07A0-D17E24CECB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3426" y="1142462"/>
            <a:ext cx="2914160" cy="20632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BAF7B0C-E66D-62A6-D745-3A361F4F2A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8847" y="1149148"/>
            <a:ext cx="3512706" cy="206322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991A59F-9FFC-1533-0C66-AF3BB0FAE11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416" t="7126" b="38957"/>
          <a:stretch/>
        </p:blipFill>
        <p:spPr>
          <a:xfrm>
            <a:off x="10443937" y="1149148"/>
            <a:ext cx="3249808" cy="20632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091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3091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840480" y="579834"/>
            <a:ext cx="10698480" cy="19770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189"/>
              </a:lnSpc>
              <a:buNone/>
            </a:pPr>
            <a:r>
              <a:rPr lang="en-US" sz="415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ПРИМЕРЫ УСПЕШНЫХ СТАРТАПОВ В ОБЛАСТИ ПРОМЫШЛЕННОЙ ОЧИСТКИ ВОДЫ</a:t>
            </a:r>
            <a:endParaRPr lang="en-US" sz="4151" dirty="0"/>
          </a:p>
        </p:txBody>
      </p:sp>
      <p:sp>
        <p:nvSpPr>
          <p:cNvPr id="6" name="Shape 3"/>
          <p:cNvSpPr/>
          <p:nvPr/>
        </p:nvSpPr>
        <p:spPr>
          <a:xfrm>
            <a:off x="4448294" y="3037761"/>
            <a:ext cx="474464" cy="474464"/>
          </a:xfrm>
          <a:prstGeom prst="roundRect">
            <a:avLst>
              <a:gd name="adj" fmla="val 26667"/>
            </a:avLst>
          </a:prstGeom>
          <a:solidFill>
            <a:srgbClr val="393636"/>
          </a:solidFill>
          <a:ln/>
        </p:spPr>
      </p:sp>
      <p:sp>
        <p:nvSpPr>
          <p:cNvPr id="7" name="Text 4"/>
          <p:cNvSpPr/>
          <p:nvPr/>
        </p:nvSpPr>
        <p:spPr>
          <a:xfrm>
            <a:off x="4616887" y="3077289"/>
            <a:ext cx="137160" cy="3954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13"/>
              </a:lnSpc>
              <a:buNone/>
            </a:pPr>
            <a:r>
              <a:rPr lang="en-US" sz="249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491" dirty="0"/>
          </a:p>
        </p:txBody>
      </p:sp>
      <p:sp>
        <p:nvSpPr>
          <p:cNvPr id="8" name="Text 5"/>
          <p:cNvSpPr/>
          <p:nvPr/>
        </p:nvSpPr>
        <p:spPr>
          <a:xfrm>
            <a:off x="5133618" y="3110270"/>
            <a:ext cx="2108716" cy="3294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94"/>
              </a:lnSpc>
              <a:buNone/>
            </a:pPr>
            <a:r>
              <a:rPr lang="en-US" sz="2076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BiomiTech</a:t>
            </a:r>
            <a:endParaRPr lang="en-US" sz="2076" dirty="0"/>
          </a:p>
        </p:txBody>
      </p:sp>
      <p:sp>
        <p:nvSpPr>
          <p:cNvPr id="9" name="Text 6"/>
          <p:cNvSpPr/>
          <p:nvPr/>
        </p:nvSpPr>
        <p:spPr>
          <a:xfrm>
            <a:off x="5133618" y="3650575"/>
            <a:ext cx="8706088" cy="674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57"/>
              </a:lnSpc>
              <a:buNone/>
            </a:pPr>
            <a:r>
              <a:rPr lang="en-US" sz="166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Существует с 2016 года и славится уникальной технологий очистки воздуха в городах Мексики.</a:t>
            </a:r>
            <a:endParaRPr lang="en-US" sz="1660" dirty="0"/>
          </a:p>
        </p:txBody>
      </p:sp>
      <p:sp>
        <p:nvSpPr>
          <p:cNvPr id="10" name="Shape 7"/>
          <p:cNvSpPr/>
          <p:nvPr/>
        </p:nvSpPr>
        <p:spPr>
          <a:xfrm>
            <a:off x="4448294" y="4700707"/>
            <a:ext cx="474464" cy="474464"/>
          </a:xfrm>
          <a:prstGeom prst="roundRect">
            <a:avLst>
              <a:gd name="adj" fmla="val 26667"/>
            </a:avLst>
          </a:prstGeom>
          <a:solidFill>
            <a:srgbClr val="393636"/>
          </a:solidFill>
          <a:ln/>
        </p:spPr>
      </p:sp>
      <p:sp>
        <p:nvSpPr>
          <p:cNvPr id="11" name="Text 8"/>
          <p:cNvSpPr/>
          <p:nvPr/>
        </p:nvSpPr>
        <p:spPr>
          <a:xfrm>
            <a:off x="4597837" y="4740235"/>
            <a:ext cx="175260" cy="3954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13"/>
              </a:lnSpc>
              <a:buNone/>
            </a:pPr>
            <a:r>
              <a:rPr lang="en-US" sz="249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491" dirty="0"/>
          </a:p>
        </p:txBody>
      </p:sp>
      <p:sp>
        <p:nvSpPr>
          <p:cNvPr id="12" name="Text 9"/>
          <p:cNvSpPr/>
          <p:nvPr/>
        </p:nvSpPr>
        <p:spPr>
          <a:xfrm>
            <a:off x="5133618" y="4773216"/>
            <a:ext cx="2108716" cy="3294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94"/>
              </a:lnSpc>
              <a:buNone/>
            </a:pPr>
            <a:r>
              <a:rPr lang="en-US" sz="2076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FloWater</a:t>
            </a:r>
            <a:endParaRPr lang="en-US" sz="2076" dirty="0"/>
          </a:p>
        </p:txBody>
      </p:sp>
      <p:sp>
        <p:nvSpPr>
          <p:cNvPr id="13" name="Text 10"/>
          <p:cNvSpPr/>
          <p:nvPr/>
        </p:nvSpPr>
        <p:spPr>
          <a:xfrm>
            <a:off x="5133618" y="5313521"/>
            <a:ext cx="8706088" cy="674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57"/>
              </a:lnSpc>
              <a:buNone/>
            </a:pPr>
            <a:r>
              <a:rPr lang="en-US" sz="166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Создатель общественных пунктов по утилизации бутылок для воды и пищевых отходов.</a:t>
            </a:r>
            <a:endParaRPr lang="en-US" sz="1660" dirty="0"/>
          </a:p>
        </p:txBody>
      </p:sp>
      <p:sp>
        <p:nvSpPr>
          <p:cNvPr id="14" name="Shape 11"/>
          <p:cNvSpPr/>
          <p:nvPr/>
        </p:nvSpPr>
        <p:spPr>
          <a:xfrm>
            <a:off x="4448294" y="6363653"/>
            <a:ext cx="474464" cy="474464"/>
          </a:xfrm>
          <a:prstGeom prst="roundRect">
            <a:avLst>
              <a:gd name="adj" fmla="val 26667"/>
            </a:avLst>
          </a:prstGeom>
          <a:solidFill>
            <a:srgbClr val="393636"/>
          </a:solidFill>
          <a:ln/>
        </p:spPr>
      </p:sp>
      <p:sp>
        <p:nvSpPr>
          <p:cNvPr id="15" name="Text 12"/>
          <p:cNvSpPr/>
          <p:nvPr/>
        </p:nvSpPr>
        <p:spPr>
          <a:xfrm>
            <a:off x="4597837" y="6403181"/>
            <a:ext cx="175260" cy="3954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13"/>
              </a:lnSpc>
              <a:buNone/>
            </a:pPr>
            <a:r>
              <a:rPr lang="en-US" sz="249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491" dirty="0"/>
          </a:p>
        </p:txBody>
      </p:sp>
      <p:sp>
        <p:nvSpPr>
          <p:cNvPr id="16" name="Text 13"/>
          <p:cNvSpPr/>
          <p:nvPr/>
        </p:nvSpPr>
        <p:spPr>
          <a:xfrm>
            <a:off x="5133618" y="6436162"/>
            <a:ext cx="2108716" cy="3294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94"/>
              </a:lnSpc>
              <a:buNone/>
            </a:pPr>
            <a:r>
              <a:rPr lang="en-US" sz="2076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Nascent</a:t>
            </a:r>
            <a:endParaRPr lang="en-US" sz="2076" dirty="0"/>
          </a:p>
        </p:txBody>
      </p:sp>
      <p:sp>
        <p:nvSpPr>
          <p:cNvPr id="17" name="Text 14"/>
          <p:cNvSpPr/>
          <p:nvPr/>
        </p:nvSpPr>
        <p:spPr>
          <a:xfrm>
            <a:off x="5133618" y="6976467"/>
            <a:ext cx="8706088" cy="674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57"/>
              </a:lnSpc>
              <a:buNone/>
            </a:pPr>
            <a:r>
              <a:rPr lang="en-US" sz="166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Производитель электродиализных систем, которые используются в промышленности для очистки воды.</a:t>
            </a:r>
            <a:endParaRPr lang="en-US" sz="1660" dirty="0"/>
          </a:p>
        </p:txBody>
      </p:sp>
      <p:pic>
        <p:nvPicPr>
          <p:cNvPr id="18" name="Image 1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F9DE868-ADB9-FEB0-60A0-1D64DF23D15C}"/>
              </a:ext>
            </a:extLst>
          </p:cNvPr>
          <p:cNvSpPr/>
          <p:nvPr/>
        </p:nvSpPr>
        <p:spPr>
          <a:xfrm>
            <a:off x="11268222" y="7498080"/>
            <a:ext cx="3270738" cy="640080"/>
          </a:xfrm>
          <a:prstGeom prst="rect">
            <a:avLst/>
          </a:prstGeom>
          <a:solidFill>
            <a:srgbClr val="464342"/>
          </a:solidFill>
          <a:ln>
            <a:solidFill>
              <a:srgbClr val="4643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1309688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ВОЗМОЖНОСТИ И ВЫЗОВЫ В ОБЛАСТИ ПРОМЫШЛЕННОЙ ОЧИСТКИ ВОДЫ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349103" y="3142774"/>
            <a:ext cx="44410" cy="3777139"/>
          </a:xfrm>
          <a:prstGeom prst="rect">
            <a:avLst/>
          </a:prstGeom>
          <a:solidFill>
            <a:srgbClr val="393636"/>
          </a:solidFill>
          <a:ln/>
        </p:spPr>
      </p:sp>
      <p:sp>
        <p:nvSpPr>
          <p:cNvPr id="6" name="Shape 4"/>
          <p:cNvSpPr/>
          <p:nvPr/>
        </p:nvSpPr>
        <p:spPr>
          <a:xfrm>
            <a:off x="2621220" y="3544074"/>
            <a:ext cx="777597" cy="44410"/>
          </a:xfrm>
          <a:prstGeom prst="rect">
            <a:avLst/>
          </a:prstGeom>
          <a:solidFill>
            <a:srgbClr val="393636"/>
          </a:solidFill>
          <a:ln/>
        </p:spPr>
      </p:sp>
      <p:sp>
        <p:nvSpPr>
          <p:cNvPr id="7" name="Shape 5"/>
          <p:cNvSpPr/>
          <p:nvPr/>
        </p:nvSpPr>
        <p:spPr>
          <a:xfrm>
            <a:off x="2121277" y="3316367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393636"/>
          </a:solidFill>
          <a:ln/>
        </p:spPr>
      </p:sp>
      <p:sp>
        <p:nvSpPr>
          <p:cNvPr id="8" name="Text 6"/>
          <p:cNvSpPr/>
          <p:nvPr/>
        </p:nvSpPr>
        <p:spPr>
          <a:xfrm>
            <a:off x="2298799" y="3358039"/>
            <a:ext cx="1447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7"/>
          <p:cNvSpPr/>
          <p:nvPr/>
        </p:nvSpPr>
        <p:spPr>
          <a:xfrm>
            <a:off x="3593306" y="3364944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Возможности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3593306" y="3934301"/>
            <a:ext cx="89991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Развитие технологий промышленной очистки воды, усовершенствование </a:t>
            </a:r>
            <a:r>
              <a:rPr lang="ru-RU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методов очистки</a:t>
            </a: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и очистных сооружений, создание устойчивых и чистых предприятий.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2621220" y="5543729"/>
            <a:ext cx="777597" cy="44410"/>
          </a:xfrm>
          <a:prstGeom prst="rect">
            <a:avLst/>
          </a:prstGeom>
          <a:solidFill>
            <a:srgbClr val="393636"/>
          </a:solidFill>
          <a:ln/>
        </p:spPr>
      </p:sp>
      <p:sp>
        <p:nvSpPr>
          <p:cNvPr id="12" name="Shape 10"/>
          <p:cNvSpPr/>
          <p:nvPr/>
        </p:nvSpPr>
        <p:spPr>
          <a:xfrm>
            <a:off x="2121277" y="5316022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393636"/>
          </a:solidFill>
          <a:ln/>
        </p:spPr>
      </p:sp>
      <p:sp>
        <p:nvSpPr>
          <p:cNvPr id="13" name="Text 11"/>
          <p:cNvSpPr/>
          <p:nvPr/>
        </p:nvSpPr>
        <p:spPr>
          <a:xfrm>
            <a:off x="2275939" y="5357693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24" dirty="0"/>
          </a:p>
        </p:txBody>
      </p:sp>
      <p:sp>
        <p:nvSpPr>
          <p:cNvPr id="14" name="Text 12"/>
          <p:cNvSpPr/>
          <p:nvPr/>
        </p:nvSpPr>
        <p:spPr>
          <a:xfrm>
            <a:off x="3593306" y="5364599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Вызовы</a:t>
            </a:r>
            <a:endParaRPr lang="en-US" sz="2187" dirty="0"/>
          </a:p>
        </p:txBody>
      </p:sp>
      <p:sp>
        <p:nvSpPr>
          <p:cNvPr id="15" name="Text 13"/>
          <p:cNvSpPr/>
          <p:nvPr/>
        </p:nvSpPr>
        <p:spPr>
          <a:xfrm>
            <a:off x="3593306" y="5933956"/>
            <a:ext cx="89991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Недостаток финансирования, сложности в создании и использовании новых технологий, законодательные и бюрократические </a:t>
            </a:r>
            <a:r>
              <a:rPr lang="ru-RU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</a:t>
            </a: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репятствия.</a:t>
            </a:r>
            <a:endParaRPr lang="en-US" sz="1750" dirty="0"/>
          </a:p>
        </p:txBody>
      </p:sp>
      <p:pic>
        <p:nvPicPr>
          <p:cNvPr id="16" name="Image 0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B947E65-6791-C653-F052-96DA322431E3}"/>
              </a:ext>
            </a:extLst>
          </p:cNvPr>
          <p:cNvSpPr/>
          <p:nvPr/>
        </p:nvSpPr>
        <p:spPr>
          <a:xfrm>
            <a:off x="11268222" y="7498080"/>
            <a:ext cx="3270738" cy="640080"/>
          </a:xfrm>
          <a:prstGeom prst="rect">
            <a:avLst/>
          </a:prstGeom>
          <a:solidFill>
            <a:srgbClr val="464342"/>
          </a:solidFill>
          <a:ln>
            <a:solidFill>
              <a:srgbClr val="4643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2104430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ЗАКЛЮЧЕНИЕ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005553" y="3343934"/>
            <a:ext cx="5801568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Преимущества наше</a:t>
            </a:r>
            <a:r>
              <a:rPr lang="ru-RU" sz="262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го стартап-проекта</a:t>
            </a:r>
            <a:endParaRPr lang="en-US" sz="2624" dirty="0"/>
          </a:p>
        </p:txBody>
      </p:sp>
      <p:sp>
        <p:nvSpPr>
          <p:cNvPr id="6" name="Text 4"/>
          <p:cNvSpPr/>
          <p:nvPr/>
        </p:nvSpPr>
        <p:spPr>
          <a:xfrm>
            <a:off x="2005553" y="3996006"/>
            <a:ext cx="4650819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Качественные и устойчивые решения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2005553" y="4648078"/>
            <a:ext cx="4650819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Профессиональный и индивидуальный подход к каждому проекту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2005552" y="5522004"/>
            <a:ext cx="4650819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Инновационные технологии очистки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8286862" y="3343934"/>
            <a:ext cx="43053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Будущее наше</a:t>
            </a:r>
            <a:r>
              <a:rPr lang="ru-RU" sz="262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го</a:t>
            </a:r>
            <a:r>
              <a:rPr lang="en-US" sz="262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ru-RU" sz="262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стартап-проекта</a:t>
            </a:r>
            <a:endParaRPr lang="en-US" sz="2624" dirty="0"/>
          </a:p>
        </p:txBody>
      </p:sp>
      <p:sp>
        <p:nvSpPr>
          <p:cNvPr id="10" name="Text 8"/>
          <p:cNvSpPr/>
          <p:nvPr/>
        </p:nvSpPr>
        <p:spPr>
          <a:xfrm>
            <a:off x="8286862" y="3922697"/>
            <a:ext cx="5006221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Мы стремимся к дальнейшему развитию, созданию устойчивых предприятий, способных использовать технологии очистки воды для поддержания окружающей среды и улучшения качества жизни людей.</a:t>
            </a:r>
            <a:endParaRPr lang="en-US" sz="1750" dirty="0"/>
          </a:p>
        </p:txBody>
      </p:sp>
      <p:pic>
        <p:nvPicPr>
          <p:cNvPr id="11" name="Image 0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B302CB7-4AE1-842F-5D64-286133E43075}"/>
              </a:ext>
            </a:extLst>
          </p:cNvPr>
          <p:cNvSpPr/>
          <p:nvPr/>
        </p:nvSpPr>
        <p:spPr>
          <a:xfrm>
            <a:off x="11268222" y="7498080"/>
            <a:ext cx="3270738" cy="640080"/>
          </a:xfrm>
          <a:prstGeom prst="rect">
            <a:avLst/>
          </a:prstGeom>
          <a:solidFill>
            <a:srgbClr val="464342"/>
          </a:solidFill>
          <a:ln>
            <a:solidFill>
              <a:srgbClr val="4643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sp>
        <p:nvSpPr>
          <p:cNvPr id="4" name="Text 2"/>
          <p:cNvSpPr/>
          <p:nvPr/>
        </p:nvSpPr>
        <p:spPr>
          <a:xfrm>
            <a:off x="5093254" y="5357317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АВТОРЫ ПРОЕКТА</a:t>
            </a:r>
            <a:endParaRPr lang="en-US" sz="4374" dirty="0"/>
          </a:p>
        </p:txBody>
      </p:sp>
      <p:sp>
        <p:nvSpPr>
          <p:cNvPr id="6" name="Text 4"/>
          <p:cNvSpPr/>
          <p:nvPr/>
        </p:nvSpPr>
        <p:spPr>
          <a:xfrm>
            <a:off x="531189" y="4249899"/>
            <a:ext cx="23605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2799"/>
              </a:lnSpc>
              <a:buSzPct val="100000"/>
            </a:pPr>
            <a:r>
              <a:rPr lang="ru-RU" sz="1750" dirty="0">
                <a:solidFill>
                  <a:srgbClr val="C9C2C0"/>
                </a:solidFill>
                <a:ea typeface="Gelasio" pitchFamily="34" charset="-122"/>
              </a:rPr>
              <a:t>Федорова Валентина</a:t>
            </a:r>
            <a:endParaRPr lang="en-US" sz="1750" dirty="0">
              <a:solidFill>
                <a:srgbClr val="C9C2C0"/>
              </a:solidFill>
              <a:latin typeface="Gelasio" pitchFamily="34" charset="0"/>
              <a:ea typeface="Gelasio" pitchFamily="34" charset="-122"/>
            </a:endParaRPr>
          </a:p>
        </p:txBody>
      </p:sp>
      <p:pic>
        <p:nvPicPr>
          <p:cNvPr id="11" name="Image 0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B302CB7-4AE1-842F-5D64-286133E43075}"/>
              </a:ext>
            </a:extLst>
          </p:cNvPr>
          <p:cNvSpPr/>
          <p:nvPr/>
        </p:nvSpPr>
        <p:spPr>
          <a:xfrm>
            <a:off x="11268222" y="7498080"/>
            <a:ext cx="3270738" cy="640080"/>
          </a:xfrm>
          <a:prstGeom prst="rect">
            <a:avLst/>
          </a:prstGeom>
          <a:solidFill>
            <a:srgbClr val="464342"/>
          </a:solidFill>
          <a:ln>
            <a:solidFill>
              <a:srgbClr val="4643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88F4B11-F88A-E69D-4C1F-769A45313E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9928" y="964571"/>
            <a:ext cx="2360836" cy="314778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A646D0A-E2C8-BDFC-230F-E83E583352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8957" y="964572"/>
            <a:ext cx="2355917" cy="314778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ACEB9AF-C089-FF49-78B7-321D9C009E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0232"/>
          <a:stretch/>
        </p:blipFill>
        <p:spPr>
          <a:xfrm>
            <a:off x="9043067" y="969467"/>
            <a:ext cx="2360836" cy="317892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3E3A007-7811-B2F4-8859-E0CA18C7A3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190" y="986264"/>
            <a:ext cx="2360545" cy="314533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C2757A3-E301-0EDE-CFCA-BD114855A3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82096" y="969467"/>
            <a:ext cx="2384197" cy="3178929"/>
          </a:xfrm>
          <a:prstGeom prst="rect">
            <a:avLst/>
          </a:prstGeom>
        </p:spPr>
      </p:pic>
      <p:sp>
        <p:nvSpPr>
          <p:cNvPr id="27" name="Text 4">
            <a:extLst>
              <a:ext uri="{FF2B5EF4-FFF2-40B4-BE49-F238E27FC236}">
                <a16:creationId xmlns:a16="http://schemas.microsoft.com/office/drawing/2014/main" id="{470D046C-CEF3-5FAC-A905-32DDE19AD9B7}"/>
              </a:ext>
            </a:extLst>
          </p:cNvPr>
          <p:cNvSpPr/>
          <p:nvPr/>
        </p:nvSpPr>
        <p:spPr>
          <a:xfrm>
            <a:off x="3369928" y="4249899"/>
            <a:ext cx="23605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2799"/>
              </a:lnSpc>
              <a:buSzPct val="100000"/>
            </a:pPr>
            <a:r>
              <a:rPr lang="ru-RU" sz="1750" dirty="0">
                <a:solidFill>
                  <a:srgbClr val="C9C2C0"/>
                </a:solidFill>
                <a:ea typeface="Gelasio" pitchFamily="34" charset="-122"/>
              </a:rPr>
              <a:t>Кудряшова Алина</a:t>
            </a:r>
            <a:endParaRPr lang="en-US" sz="1750" dirty="0">
              <a:solidFill>
                <a:srgbClr val="C9C2C0"/>
              </a:solidFill>
              <a:latin typeface="Gelasio" pitchFamily="34" charset="0"/>
              <a:ea typeface="Gelasio" pitchFamily="34" charset="-122"/>
            </a:endParaRPr>
          </a:p>
        </p:txBody>
      </p:sp>
      <p:sp>
        <p:nvSpPr>
          <p:cNvPr id="28" name="Text 4">
            <a:extLst>
              <a:ext uri="{FF2B5EF4-FFF2-40B4-BE49-F238E27FC236}">
                <a16:creationId xmlns:a16="http://schemas.microsoft.com/office/drawing/2014/main" id="{1A1F06EF-0D1E-A14D-005D-50459E75178E}"/>
              </a:ext>
            </a:extLst>
          </p:cNvPr>
          <p:cNvSpPr/>
          <p:nvPr/>
        </p:nvSpPr>
        <p:spPr>
          <a:xfrm>
            <a:off x="6134927" y="4249899"/>
            <a:ext cx="23605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2799"/>
              </a:lnSpc>
              <a:buSzPct val="100000"/>
            </a:pPr>
            <a:r>
              <a:rPr lang="ru-RU" sz="1750" dirty="0">
                <a:solidFill>
                  <a:srgbClr val="C9C2C0"/>
                </a:solidFill>
                <a:ea typeface="Gelasio" pitchFamily="34" charset="-122"/>
              </a:rPr>
              <a:t>Гришина Мария</a:t>
            </a:r>
            <a:endParaRPr lang="en-US" sz="1750" dirty="0">
              <a:solidFill>
                <a:srgbClr val="C9C2C0"/>
              </a:solidFill>
              <a:latin typeface="Gelasio" pitchFamily="34" charset="0"/>
              <a:ea typeface="Gelasio" pitchFamily="34" charset="-122"/>
            </a:endParaRPr>
          </a:p>
        </p:txBody>
      </p:sp>
      <p:sp>
        <p:nvSpPr>
          <p:cNvPr id="29" name="Text 4">
            <a:extLst>
              <a:ext uri="{FF2B5EF4-FFF2-40B4-BE49-F238E27FC236}">
                <a16:creationId xmlns:a16="http://schemas.microsoft.com/office/drawing/2014/main" id="{F84CF8AF-B92B-3FDA-B637-656DBFC60476}"/>
              </a:ext>
            </a:extLst>
          </p:cNvPr>
          <p:cNvSpPr/>
          <p:nvPr/>
        </p:nvSpPr>
        <p:spPr>
          <a:xfrm>
            <a:off x="9043358" y="4249899"/>
            <a:ext cx="23605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2799"/>
              </a:lnSpc>
              <a:buSzPct val="100000"/>
            </a:pPr>
            <a:r>
              <a:rPr lang="ru-RU" sz="1750" dirty="0">
                <a:solidFill>
                  <a:srgbClr val="C9C2C0"/>
                </a:solidFill>
                <a:ea typeface="Gelasio" pitchFamily="34" charset="-122"/>
              </a:rPr>
              <a:t>Серебряникова Анна</a:t>
            </a:r>
            <a:endParaRPr lang="en-US" sz="1750" dirty="0">
              <a:solidFill>
                <a:srgbClr val="C9C2C0"/>
              </a:solidFill>
              <a:latin typeface="Gelasio" pitchFamily="34" charset="0"/>
              <a:ea typeface="Gelasio" pitchFamily="34" charset="-122"/>
            </a:endParaRPr>
          </a:p>
        </p:txBody>
      </p:sp>
      <p:sp>
        <p:nvSpPr>
          <p:cNvPr id="30" name="Text 4">
            <a:extLst>
              <a:ext uri="{FF2B5EF4-FFF2-40B4-BE49-F238E27FC236}">
                <a16:creationId xmlns:a16="http://schemas.microsoft.com/office/drawing/2014/main" id="{523532A3-EB5F-05A9-8990-E59C7BFD73C6}"/>
              </a:ext>
            </a:extLst>
          </p:cNvPr>
          <p:cNvSpPr/>
          <p:nvPr/>
        </p:nvSpPr>
        <p:spPr>
          <a:xfrm>
            <a:off x="11905748" y="4249899"/>
            <a:ext cx="23605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2799"/>
              </a:lnSpc>
              <a:buSzPct val="100000"/>
            </a:pPr>
            <a:r>
              <a:rPr lang="ru-RU" sz="1750" dirty="0">
                <a:solidFill>
                  <a:srgbClr val="C9C2C0"/>
                </a:solidFill>
                <a:ea typeface="Gelasio" pitchFamily="34" charset="-122"/>
              </a:rPr>
              <a:t>Жукова Екатерина</a:t>
            </a:r>
            <a:endParaRPr lang="en-US" sz="1750" dirty="0">
              <a:solidFill>
                <a:srgbClr val="C9C2C0"/>
              </a:solidFill>
              <a:latin typeface="Gelasio" pitchFamily="34" charset="0"/>
              <a:ea typeface="Gelasio" pitchFamily="34" charset="-122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A2467FD-863C-262D-7EE8-7AAF6BE7ED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24722" y="5076923"/>
            <a:ext cx="3580952" cy="35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34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394</Words>
  <Application>Microsoft Office PowerPoint</Application>
  <PresentationFormat>Произвольный</PresentationFormat>
  <Paragraphs>61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Gelasio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Екатерина Жукова</cp:lastModifiedBy>
  <cp:revision>3</cp:revision>
  <dcterms:created xsi:type="dcterms:W3CDTF">2023-11-16T05:25:43Z</dcterms:created>
  <dcterms:modified xsi:type="dcterms:W3CDTF">2023-11-16T07:48:16Z</dcterms:modified>
</cp:coreProperties>
</file>