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12038" cy="113157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Ij7hgHuwwxFWzCVzw+TDx7+M5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658" y="-96"/>
      </p:cViewPr>
      <p:guideLst>
        <p:guide orient="horz" pos="3564"/>
        <p:guide pos="63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585903083700442E-2"/>
          <c:y val="8.0479452054794523E-2"/>
          <c:w val="0.54185022026431717"/>
          <c:h val="0.84246575342465757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cat>
            <c:strRef>
              <c:f>Sheet1!$B$1:$C$1</c:f>
              <c:strCache>
                <c:ptCount val="2"/>
                <c:pt idx="0">
                  <c:v>Научные и образовательные учреждения</c:v>
                </c:pt>
                <c:pt idx="1">
                  <c:v>Промышленные предприятия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20.399999999999999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/>
            </a:pPr>
            <a:endParaRPr lang="ru-RU"/>
          </a:p>
        </c:txPr>
      </c:legendEntry>
      <c:layout>
        <c:manualLayout>
          <c:xMode val="edge"/>
          <c:yMode val="edge"/>
          <c:x val="0.63655680358210476"/>
          <c:y val="0"/>
          <c:w val="0.35903807258341497"/>
          <c:h val="0.98190281603832597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585903083700442E-2"/>
          <c:y val="8.0479452054794523E-2"/>
          <c:w val="0.54185022026431717"/>
          <c:h val="0.84246575342465757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cat>
            <c:strRef>
              <c:f>Sheet1!$B$1:$C$1</c:f>
              <c:strCache>
                <c:ptCount val="2"/>
                <c:pt idx="0">
                  <c:v>Научные и образовательные учреждения</c:v>
                </c:pt>
                <c:pt idx="1">
                  <c:v>Промышленные предприятия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/>
            </a:pPr>
            <a:endParaRPr lang="ru-RU"/>
          </a:p>
        </c:txPr>
      </c:legendEntry>
      <c:layout>
        <c:manualLayout>
          <c:xMode val="edge"/>
          <c:yMode val="edge"/>
          <c:x val="0.64590211064692704"/>
          <c:y val="1.9966932155443817E-3"/>
          <c:w val="0.34969254760025414"/>
          <c:h val="0.99771950058148118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49810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12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7" name="Google Shape;17;p1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1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1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1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1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1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1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1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1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1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12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" name="Google Shape;30;p1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10337" y="2678099"/>
            <a:ext cx="6982380" cy="22940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12"/>
          <p:cNvGrpSpPr/>
          <p:nvPr/>
        </p:nvGrpSpPr>
        <p:grpSpPr>
          <a:xfrm>
            <a:off x="8124612" y="2678099"/>
            <a:ext cx="10822308" cy="2294006"/>
            <a:chOff x="8124612" y="2533062"/>
            <a:chExt cx="8218587" cy="1742095"/>
          </a:xfrm>
        </p:grpSpPr>
        <p:pic>
          <p:nvPicPr>
            <p:cNvPr id="32" name="Google Shape;32;p12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8124612" y="2533062"/>
              <a:ext cx="4182332" cy="173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12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2538839" y="2535046"/>
              <a:ext cx="3804360" cy="17401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Google Shape;34;p12"/>
          <p:cNvSpPr txBox="1">
            <a:spLocks noGrp="1"/>
          </p:cNvSpPr>
          <p:nvPr>
            <p:ph type="body" idx="1"/>
          </p:nvPr>
        </p:nvSpPr>
        <p:spPr>
          <a:xfrm>
            <a:off x="887413" y="5888038"/>
            <a:ext cx="1675923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2"/>
          </p:nvPr>
        </p:nvSpPr>
        <p:spPr>
          <a:xfrm>
            <a:off x="887413" y="7451725"/>
            <a:ext cx="7399337" cy="244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2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2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3"/>
          </p:nvPr>
        </p:nvSpPr>
        <p:spPr>
          <a:xfrm>
            <a:off x="887413" y="10064750"/>
            <a:ext cx="7399337" cy="32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302E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2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2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Google Shape;42;p1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16769" y="5158132"/>
            <a:ext cx="923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10479264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3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3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4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0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9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9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19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9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19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9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9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раздела">
  <p:cSld name="1_Заголовок раздела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3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1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33" name="Google Shape;133;p2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1"/>
          <p:cNvSpPr txBox="1"/>
          <p:nvPr/>
        </p:nvSpPr>
        <p:spPr>
          <a:xfrm>
            <a:off x="1034254" y="5948671"/>
            <a:ext cx="132393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9" marR="0" lvl="0" indent="-377099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Email:</a:t>
            </a:r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48" name="Google Shape;148;p2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405912" y="2763633"/>
            <a:ext cx="9940867" cy="571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>
            <a:spLocks noGrp="1"/>
          </p:cNvSpPr>
          <p:nvPr>
            <p:ph type="body" idx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body" idx="2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body" idx="3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1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1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1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1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>
            <a:spLocks noGrp="1"/>
          </p:cNvSpPr>
          <p:nvPr>
            <p:ph type="body" idx="1"/>
          </p:nvPr>
        </p:nvSpPr>
        <p:spPr>
          <a:xfrm>
            <a:off x="911003" y="5801866"/>
            <a:ext cx="16759237" cy="3288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 sz="5400" dirty="0"/>
              <a:t>Создание универсального </a:t>
            </a:r>
            <a:r>
              <a:rPr lang="ru-RU" sz="5400" dirty="0" err="1"/>
              <a:t>триботехнического</a:t>
            </a:r>
            <a:r>
              <a:rPr lang="ru-RU" sz="5400" dirty="0"/>
              <a:t> комплекса для испытания антифрикционных, противоизносных и </a:t>
            </a:r>
            <a:r>
              <a:rPr lang="ru-RU" sz="5400" dirty="0" err="1"/>
              <a:t>антизадирных</a:t>
            </a:r>
            <a:r>
              <a:rPr lang="ru-RU" sz="5400" dirty="0"/>
              <a:t> свойств материалов</a:t>
            </a:r>
            <a:endParaRPr sz="5400" dirty="0"/>
          </a:p>
        </p:txBody>
      </p:sp>
      <p:sp>
        <p:nvSpPr>
          <p:cNvPr id="158" name="Google Shape;158;p1"/>
          <p:cNvSpPr txBox="1">
            <a:spLocks noGrp="1"/>
          </p:cNvSpPr>
          <p:nvPr>
            <p:ph type="body" idx="2"/>
          </p:nvPr>
        </p:nvSpPr>
        <p:spPr>
          <a:xfrm>
            <a:off x="838995" y="9330258"/>
            <a:ext cx="10297144" cy="582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4000" dirty="0"/>
              <a:t>Руководитель проекта Парфенов К.В.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Актуальность проекта</a:t>
            </a:r>
            <a:endParaRPr/>
          </a:p>
        </p:txBody>
      </p:sp>
      <p:pic>
        <p:nvPicPr>
          <p:cNvPr id="9" name="Picture 3" descr="DSC03526"/>
          <p:cNvPicPr>
            <a:picLocks noChangeAspect="1" noChangeArrowheads="1"/>
          </p:cNvPicPr>
          <p:nvPr/>
        </p:nvPicPr>
        <p:blipFill>
          <a:blip r:embed="rId3" cstate="print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5" y="2201466"/>
            <a:ext cx="6738238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SC03514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018" y="2169428"/>
            <a:ext cx="6861783" cy="665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Объект 4"/>
          <p:cNvSpPr txBox="1">
            <a:spLocks/>
          </p:cNvSpPr>
          <p:nvPr/>
        </p:nvSpPr>
        <p:spPr>
          <a:xfrm>
            <a:off x="838995" y="9186242"/>
            <a:ext cx="673823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 err="1" smtClean="0"/>
              <a:t>Триботехнический</a:t>
            </a:r>
            <a:r>
              <a:rPr lang="ru-RU" dirty="0" smtClean="0"/>
              <a:t> комплекс У1</a:t>
            </a:r>
            <a:endParaRPr lang="ru-RU" sz="2800" dirty="0" smtClean="0"/>
          </a:p>
          <a:p>
            <a:pPr marL="0" indent="0" algn="just">
              <a:buNone/>
            </a:pPr>
            <a:endParaRPr lang="ru-RU" sz="1300" dirty="0">
              <a:latin typeface="Georgia" panose="02040502050405020303" pitchFamily="18" charset="0"/>
            </a:endParaRPr>
          </a:p>
          <a:p>
            <a:pPr marL="0" indent="0" algn="just">
              <a:buNone/>
            </a:pPr>
            <a:endParaRPr lang="ru-RU" sz="1300" dirty="0" smtClean="0">
              <a:latin typeface="Georgia" panose="02040502050405020303" pitchFamily="18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0056018" y="9186242"/>
            <a:ext cx="6861783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 err="1" smtClean="0"/>
              <a:t>Триботехнический</a:t>
            </a:r>
            <a:r>
              <a:rPr lang="ru-RU" dirty="0" smtClean="0"/>
              <a:t> комплекс У1А</a:t>
            </a:r>
            <a:endParaRPr lang="ru-RU" sz="2800" dirty="0" smtClean="0"/>
          </a:p>
          <a:p>
            <a:pPr marL="0" indent="0" algn="just">
              <a:buNone/>
            </a:pPr>
            <a:endParaRPr lang="ru-RU" sz="1300" dirty="0">
              <a:latin typeface="Georgia" panose="02040502050405020303" pitchFamily="18" charset="0"/>
            </a:endParaRPr>
          </a:p>
          <a:p>
            <a:pPr marL="0" indent="0" algn="just">
              <a:buNone/>
            </a:pPr>
            <a:endParaRPr lang="ru-RU" sz="1300" dirty="0" smtClean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Проблема</a:t>
            </a:r>
            <a:endParaRPr/>
          </a:p>
        </p:txBody>
      </p:sp>
      <p:sp>
        <p:nvSpPr>
          <p:cNvPr id="175" name="Google Shape;175;p3"/>
          <p:cNvSpPr txBox="1">
            <a:spLocks noGrp="1"/>
          </p:cNvSpPr>
          <p:nvPr>
            <p:ph type="body" idx="4"/>
          </p:nvPr>
        </p:nvSpPr>
        <p:spPr>
          <a:xfrm>
            <a:off x="911003" y="3281586"/>
            <a:ext cx="14401600" cy="18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73075" lvl="0" indent="-45720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3600" dirty="0"/>
              <a:t>Отсутствие отечественных машин трения.</a:t>
            </a:r>
          </a:p>
          <a:p>
            <a:pPr marL="473075" lvl="0" indent="-45720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3600" dirty="0"/>
              <a:t>Потребность в услугах по </a:t>
            </a:r>
            <a:r>
              <a:rPr lang="ru-RU" sz="3600" dirty="0" err="1"/>
              <a:t>триботехническим</a:t>
            </a:r>
            <a:r>
              <a:rPr lang="ru-RU" sz="3600" dirty="0"/>
              <a:t> испытаниям.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="" xmlns:a16="http://schemas.microsoft.com/office/drawing/2014/main" id="{08FD0653-971F-4BA8-9F16-2C936F6AF06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911003" y="2561506"/>
            <a:ext cx="10369152" cy="615553"/>
          </a:xfrm>
          <a:noFill/>
        </p:spPr>
        <p:txBody>
          <a:bodyPr wrap="square">
            <a:spAutoFit/>
          </a:bodyPr>
          <a:lstStyle/>
          <a:p>
            <a:pPr marL="15875" indent="0">
              <a:lnSpc>
                <a:spcPct val="100000"/>
              </a:lnSpc>
              <a:spcBef>
                <a:spcPts val="0"/>
              </a:spcBef>
              <a:buSzPts val="2000"/>
            </a:pPr>
            <a:r>
              <a:rPr lang="ru-RU" sz="4000" b="1" dirty="0">
                <a:solidFill>
                  <a:srgbClr val="000000"/>
                </a:solidFill>
              </a:rPr>
              <a:t>Проблемы, существующие на рынке</a:t>
            </a:r>
          </a:p>
        </p:txBody>
      </p:sp>
      <p:sp>
        <p:nvSpPr>
          <p:cNvPr id="8" name="Текст 5">
            <a:extLst>
              <a:ext uri="{FF2B5EF4-FFF2-40B4-BE49-F238E27FC236}">
                <a16:creationId xmlns="" xmlns:a16="http://schemas.microsoft.com/office/drawing/2014/main" id="{08FD0653-971F-4BA8-9F16-2C936F6AF06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983011" y="6161906"/>
            <a:ext cx="8494313" cy="615553"/>
          </a:xfrm>
          <a:noFill/>
        </p:spPr>
        <p:txBody>
          <a:bodyPr wrap="square">
            <a:spAutoFit/>
          </a:bodyPr>
          <a:lstStyle/>
          <a:p>
            <a:pPr marL="15875" indent="0">
              <a:lnSpc>
                <a:spcPct val="100000"/>
              </a:lnSpc>
              <a:spcBef>
                <a:spcPts val="0"/>
              </a:spcBef>
              <a:buSzPts val="2000"/>
            </a:pPr>
            <a:r>
              <a:rPr lang="ru-RU" sz="4000" b="1" dirty="0">
                <a:solidFill>
                  <a:srgbClr val="000000"/>
                </a:solidFill>
              </a:rPr>
              <a:t>Предлагаемое решение, новизна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983011" y="7026002"/>
            <a:ext cx="17929992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Arial" pitchFamily="34" charset="0"/>
              <a:buChar char="•"/>
            </a:pPr>
            <a:r>
              <a:rPr lang="ru-RU" sz="3600" dirty="0"/>
              <a:t>Продажа новых (патентованных) </a:t>
            </a:r>
            <a:r>
              <a:rPr lang="ru-RU" sz="3600" dirty="0" err="1" smtClean="0"/>
              <a:t>триботехнических</a:t>
            </a:r>
            <a:r>
              <a:rPr lang="ru-RU" sz="3600" dirty="0" smtClean="0"/>
              <a:t> комплексов </a:t>
            </a:r>
            <a:r>
              <a:rPr lang="ru-RU" sz="3600" dirty="0"/>
              <a:t>и аксессуаров к ним.</a:t>
            </a:r>
          </a:p>
          <a:p>
            <a:pPr marL="457200" indent="-457200">
              <a:spcBef>
                <a:spcPct val="50000"/>
              </a:spcBef>
              <a:buFont typeface="Arial" pitchFamily="34" charset="0"/>
              <a:buChar char="•"/>
            </a:pPr>
            <a:r>
              <a:rPr lang="ru-RU" sz="3600" dirty="0"/>
              <a:t>Оказание комплексных профессиональных услуг в области </a:t>
            </a:r>
            <a:r>
              <a:rPr lang="ru-RU" sz="3600" dirty="0" err="1"/>
              <a:t>триботехнических</a:t>
            </a:r>
            <a:r>
              <a:rPr lang="ru-RU" sz="3600" dirty="0"/>
              <a:t> исследований и разработок.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182" name="Google Shape;182;p4"/>
          <p:cNvSpPr txBox="1">
            <a:spLocks noGrp="1"/>
          </p:cNvSpPr>
          <p:nvPr>
            <p:ph type="body" idx="2"/>
          </p:nvPr>
        </p:nvSpPr>
        <p:spPr>
          <a:xfrm>
            <a:off x="9335940" y="1553394"/>
            <a:ext cx="9721079" cy="92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>
              <a:spcBef>
                <a:spcPts val="0"/>
              </a:spcBef>
            </a:pPr>
            <a:r>
              <a:rPr lang="ru-RU" sz="4000" b="1" dirty="0" smtClean="0"/>
              <a:t>		Преимущества выбранного технического </a:t>
            </a:r>
            <a:r>
              <a:rPr lang="ru-RU" sz="4000" b="1" dirty="0"/>
              <a:t>решения</a:t>
            </a:r>
            <a:r>
              <a:rPr lang="ru-RU" sz="4000" b="1" dirty="0" smtClean="0"/>
              <a:t>:</a:t>
            </a:r>
          </a:p>
          <a:p>
            <a:pPr marL="15875" lvl="0" indent="0" algn="just">
              <a:spcBef>
                <a:spcPts val="0"/>
              </a:spcBef>
            </a:pPr>
            <a:r>
              <a:rPr lang="ru-RU" sz="3200" b="1" dirty="0" smtClean="0"/>
              <a:t> </a:t>
            </a:r>
            <a:endParaRPr lang="ru-RU" sz="3200" b="1" dirty="0"/>
          </a:p>
          <a:p>
            <a:pPr marL="358775" lvl="0" indent="-3429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3600" dirty="0"/>
              <a:t>Возможность установки измерительного моноблока на любых станках токарной и сверлильно-фрезерной группы.</a:t>
            </a:r>
          </a:p>
          <a:p>
            <a:pPr marL="358775" lvl="0" indent="-3429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3600" dirty="0"/>
              <a:t>Возможность компьютеризированной регистрации нормальной нагрузки, момента (или силы) трения, температуры </a:t>
            </a:r>
            <a:r>
              <a:rPr lang="ru-RU" sz="3600" dirty="0" err="1"/>
              <a:t>саморазогрева</a:t>
            </a:r>
            <a:r>
              <a:rPr lang="ru-RU" sz="3600" dirty="0"/>
              <a:t> образцов, длительности испытаний с частотой сбора данных до 100 кГц и возможностью сохранения на компьютере в графическом и табличном видах.</a:t>
            </a:r>
          </a:p>
          <a:p>
            <a:pPr marL="358775" lvl="0" indent="-3429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3600" dirty="0"/>
              <a:t>Широкий набор оснастки для различных испытаний</a:t>
            </a:r>
            <a:r>
              <a:rPr lang="ru-RU" sz="2800" dirty="0" smtClean="0"/>
              <a:t>.</a:t>
            </a:r>
          </a:p>
          <a:p>
            <a:pPr marL="358775" lvl="0" indent="-342900" algn="just">
              <a:spcBef>
                <a:spcPts val="0"/>
              </a:spcBef>
              <a:buFont typeface="Arial" pitchFamily="34" charset="0"/>
              <a:buChar char="•"/>
            </a:pPr>
            <a:endParaRPr lang="ru-RU" dirty="0" smtClean="0"/>
          </a:p>
          <a:p>
            <a:pPr marL="358775" lvl="0" indent="-342900" algn="just">
              <a:spcBef>
                <a:spcPts val="0"/>
              </a:spcBef>
              <a:buFont typeface="Arial" pitchFamily="34" charset="0"/>
              <a:buChar char="•"/>
            </a:pPr>
            <a:endParaRPr lang="ru-RU" dirty="0"/>
          </a:p>
          <a:p>
            <a:pPr marL="15875" lvl="0" indent="0" algn="just">
              <a:spcBef>
                <a:spcPts val="0"/>
              </a:spcBef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" t="37328" r="7128" b="4408"/>
          <a:stretch/>
        </p:blipFill>
        <p:spPr>
          <a:xfrm>
            <a:off x="478955" y="2129458"/>
            <a:ext cx="8640960" cy="56710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Рынок</a:t>
            </a:r>
            <a:endParaRPr/>
          </a:p>
        </p:txBody>
      </p:sp>
      <p:sp>
        <p:nvSpPr>
          <p:cNvPr id="2" name="Текст 1"/>
          <p:cNvSpPr>
            <a:spLocks noGrp="1"/>
          </p:cNvSpPr>
          <p:nvPr>
            <p:ph type="body" idx="2"/>
          </p:nvPr>
        </p:nvSpPr>
        <p:spPr>
          <a:xfrm>
            <a:off x="550964" y="5297810"/>
            <a:ext cx="18434047" cy="5199502"/>
          </a:xfrm>
        </p:spPr>
        <p:txBody>
          <a:bodyPr/>
          <a:lstStyle/>
          <a:p>
            <a:pPr algn="just"/>
            <a:r>
              <a:rPr lang="ru-RU" sz="4000" b="1" dirty="0" smtClean="0"/>
              <a:t>	Потенциальные </a:t>
            </a:r>
            <a:r>
              <a:rPr lang="ru-RU" sz="4000" b="1" dirty="0"/>
              <a:t>потребители</a:t>
            </a:r>
          </a:p>
          <a:p>
            <a:pPr algn="just"/>
            <a:r>
              <a:rPr lang="ru-RU" sz="3200" dirty="0" smtClean="0"/>
              <a:t>		В </a:t>
            </a:r>
            <a:r>
              <a:rPr lang="ru-RU" sz="3200" dirty="0"/>
              <a:t>Научные и образовательные учреждения входят: учебные и научные лаборатории, НИИ, НОЦ, </a:t>
            </a:r>
            <a:r>
              <a:rPr lang="ru-RU" sz="3200" dirty="0" smtClean="0"/>
              <a:t>НТЦ, кафедры </a:t>
            </a:r>
            <a:r>
              <a:rPr lang="ru-RU" sz="3200" dirty="0"/>
              <a:t>материаловедения, </a:t>
            </a:r>
            <a:r>
              <a:rPr lang="ru-RU" sz="3200" dirty="0" err="1"/>
              <a:t>триботехники</a:t>
            </a:r>
            <a:r>
              <a:rPr lang="ru-RU" sz="3200" dirty="0"/>
              <a:t>, технологии машиностроения, литья и др., институты РАН, физические лица (аспиранты, докторанты). </a:t>
            </a:r>
          </a:p>
          <a:p>
            <a:pPr algn="just"/>
            <a:r>
              <a:rPr lang="ru-RU" sz="3200" dirty="0" smtClean="0"/>
              <a:t>		В </a:t>
            </a:r>
            <a:r>
              <a:rPr lang="ru-RU" sz="3200" dirty="0"/>
              <a:t>Промышленные предприятия входят: заводские лаборатории, опытные заводы, производители </a:t>
            </a:r>
            <a:r>
              <a:rPr lang="ru-RU" sz="3200" dirty="0" smtClean="0"/>
              <a:t>и потребители </a:t>
            </a:r>
            <a:r>
              <a:rPr lang="ru-RU" sz="3200" dirty="0"/>
              <a:t>смазочных материалов (масел, смазок, СОЖ, ТСМ), деталей с покрытиями, антифрикционных и фрикционных материалов; разработчики и производители узлов трения (или технических систем, в состав которых входят машины трения). </a:t>
            </a:r>
          </a:p>
          <a:p>
            <a:endParaRPr lang="ru-RU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796669"/>
              </p:ext>
            </p:extLst>
          </p:nvPr>
        </p:nvGraphicFramePr>
        <p:xfrm>
          <a:off x="911003" y="2273474"/>
          <a:ext cx="698477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781435"/>
              </p:ext>
            </p:extLst>
          </p:nvPr>
        </p:nvGraphicFramePr>
        <p:xfrm>
          <a:off x="8975899" y="2273474"/>
          <a:ext cx="705678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11003" y="1553394"/>
            <a:ext cx="6984776" cy="750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+mn-lt"/>
              </a:rPr>
              <a:t>Рынок</a:t>
            </a:r>
            <a:r>
              <a:rPr lang="en-US" sz="3200" b="1" dirty="0" smtClean="0">
                <a:latin typeface="+mn-lt"/>
              </a:rPr>
              <a:t> </a:t>
            </a:r>
            <a:r>
              <a:rPr lang="ru-RU" sz="3200" b="1" dirty="0" smtClean="0">
                <a:latin typeface="+mn-lt"/>
              </a:rPr>
              <a:t>услуг</a:t>
            </a:r>
            <a:endParaRPr lang="ru-RU" sz="3200" b="1" dirty="0">
              <a:latin typeface="+mn-lt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551963" y="1553393"/>
            <a:ext cx="6984776" cy="750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+mn-lt"/>
              </a:rPr>
              <a:t>Рынок</a:t>
            </a:r>
            <a:r>
              <a:rPr lang="en-US" sz="3200" b="1" dirty="0" smtClean="0">
                <a:latin typeface="+mn-lt"/>
              </a:rPr>
              <a:t> </a:t>
            </a:r>
            <a:r>
              <a:rPr lang="ru-RU" sz="3200" b="1" dirty="0" smtClean="0">
                <a:latin typeface="+mn-lt"/>
              </a:rPr>
              <a:t>машин трения</a:t>
            </a:r>
            <a:endParaRPr lang="ru-RU" sz="3200" b="1"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Бизнес - модель</a:t>
            </a:r>
            <a:endParaRPr/>
          </a:p>
        </p:txBody>
      </p:sp>
      <p:sp>
        <p:nvSpPr>
          <p:cNvPr id="10" name="Google Shape;197;p6"/>
          <p:cNvSpPr txBox="1">
            <a:spLocks noGrp="1"/>
          </p:cNvSpPr>
          <p:nvPr>
            <p:ph type="body" idx="2"/>
          </p:nvPr>
        </p:nvSpPr>
        <p:spPr>
          <a:xfrm>
            <a:off x="906643" y="2776145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3ADA103-90B0-4228-BA3D-FD8D9F48F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6129" y="2057400"/>
            <a:ext cx="3537963" cy="8678677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Потребительские</a:t>
            </a:r>
            <a:r>
              <a:rPr kumimoji="0" lang="ru-RU" sz="2600" b="1" dirty="0">
                <a:latin typeface="+mn-lt"/>
              </a:rPr>
              <a:t> </a:t>
            </a:r>
            <a:r>
              <a:rPr kumimoji="0" lang="ru-RU" sz="2800" b="1" dirty="0">
                <a:latin typeface="+mn-lt"/>
              </a:rPr>
              <a:t>сегменты</a:t>
            </a:r>
            <a:r>
              <a:rPr kumimoji="0" lang="ru-RU" sz="2600" b="1" dirty="0">
                <a:latin typeface="+mn-lt"/>
              </a:rPr>
              <a:t> </a:t>
            </a:r>
          </a:p>
          <a:p>
            <a:endParaRPr kumimoji="0" lang="ru-RU" dirty="0">
              <a:latin typeface="+mn-lt"/>
            </a:endParaRP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 </a:t>
            </a:r>
            <a:r>
              <a:rPr kumimoji="0" lang="ru-RU" dirty="0">
                <a:latin typeface="+mn-lt"/>
              </a:rPr>
              <a:t>Автомобильная </a:t>
            </a:r>
            <a:r>
              <a:rPr kumimoji="0" lang="ru-RU" dirty="0" smtClean="0">
                <a:latin typeface="+mn-lt"/>
              </a:rPr>
              <a:t>промышленность</a:t>
            </a: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 </a:t>
            </a:r>
            <a:r>
              <a:rPr kumimoji="0" lang="ru-RU" dirty="0">
                <a:latin typeface="+mn-lt"/>
              </a:rPr>
              <a:t>Авиационная и аэрокосмическая </a:t>
            </a:r>
            <a:r>
              <a:rPr kumimoji="0" lang="ru-RU" dirty="0" smtClean="0">
                <a:latin typeface="+mn-lt"/>
              </a:rPr>
              <a:t>промышленность</a:t>
            </a: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>
                <a:latin typeface="+mn-lt"/>
              </a:rPr>
              <a:t> </a:t>
            </a:r>
            <a:r>
              <a:rPr kumimoji="0" lang="ru-RU" dirty="0" smtClean="0">
                <a:latin typeface="+mn-lt"/>
              </a:rPr>
              <a:t>Судостроение</a:t>
            </a: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 Предприятия </a:t>
            </a:r>
            <a:r>
              <a:rPr kumimoji="0" lang="ru-RU" dirty="0">
                <a:latin typeface="+mn-lt"/>
              </a:rPr>
              <a:t>топливно-энергетического </a:t>
            </a:r>
            <a:r>
              <a:rPr kumimoji="0" lang="ru-RU" dirty="0" smtClean="0">
                <a:latin typeface="+mn-lt"/>
              </a:rPr>
              <a:t>комплекс</a:t>
            </a: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 Железнодорожные компании</a:t>
            </a:r>
          </a:p>
          <a:p>
            <a:pPr>
              <a:spcAft>
                <a:spcPts val="1178"/>
              </a:spcAft>
              <a:buAutoNum type="arabicPeriod"/>
            </a:pPr>
            <a:r>
              <a:rPr kumimoji="0" lang="ru-RU" dirty="0" smtClean="0">
                <a:latin typeface="+mn-lt"/>
              </a:rPr>
              <a:t> Оборонная промышленность</a:t>
            </a:r>
            <a:endParaRPr kumimoji="0" lang="ru-RU" dirty="0"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5943442-6E04-4CDF-9097-6FAEA5D5D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56" y="2057400"/>
            <a:ext cx="3772872" cy="6521531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Ключевые партнеры</a:t>
            </a:r>
          </a:p>
          <a:p>
            <a:pPr algn="ctr"/>
            <a:endParaRPr kumimoji="0" lang="ru-RU" dirty="0">
              <a:latin typeface="+mn-lt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sz="2600" dirty="0">
                <a:latin typeface="+mn-lt"/>
              </a:rPr>
              <a:t>1. </a:t>
            </a:r>
            <a:r>
              <a:rPr kumimoji="0" lang="ru-RU" dirty="0" err="1" smtClean="0">
                <a:latin typeface="+mn-lt"/>
              </a:rPr>
              <a:t>СамГТУ</a:t>
            </a:r>
            <a:endParaRPr kumimoji="0" lang="ru-RU" dirty="0">
              <a:latin typeface="+mn-lt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dirty="0">
                <a:latin typeface="+mn-lt"/>
              </a:rPr>
              <a:t>2. Производители конструкционных и смазочных материалов </a:t>
            </a:r>
            <a:endParaRPr kumimoji="0" lang="ru-RU" dirty="0" smtClean="0">
              <a:latin typeface="+mn-lt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dirty="0" smtClean="0">
                <a:latin typeface="+mn-lt"/>
              </a:rPr>
              <a:t>3</a:t>
            </a:r>
            <a:r>
              <a:rPr kumimoji="0" lang="ru-RU" dirty="0">
                <a:latin typeface="+mn-lt"/>
              </a:rPr>
              <a:t>. Производители машин и </a:t>
            </a:r>
            <a:r>
              <a:rPr kumimoji="0" lang="ru-RU" dirty="0" smtClean="0">
                <a:latin typeface="+mn-lt"/>
              </a:rPr>
              <a:t>оборудования</a:t>
            </a:r>
          </a:p>
          <a:p>
            <a:pPr>
              <a:spcBef>
                <a:spcPts val="1178"/>
              </a:spcBef>
              <a:spcAft>
                <a:spcPts val="1178"/>
              </a:spcAft>
            </a:pPr>
            <a:r>
              <a:rPr kumimoji="0" lang="ru-RU" dirty="0">
                <a:latin typeface="+mn-lt"/>
              </a:rPr>
              <a:t>4. Научные и образовательные учреждения</a:t>
            </a:r>
            <a:endParaRPr kumimoji="0" lang="ru-RU" dirty="0" smtClean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1178"/>
              </a:spcBef>
              <a:spcAft>
                <a:spcPts val="1178"/>
              </a:spcAft>
            </a:pPr>
            <a:endParaRPr kumimoji="0"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175491B-48FA-45CD-A423-C6B224574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4073" y="2057400"/>
            <a:ext cx="4098958" cy="5866148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Ценностное предложение</a:t>
            </a:r>
          </a:p>
          <a:p>
            <a:pPr algn="ctr"/>
            <a:endParaRPr kumimoji="0" lang="ru-RU" sz="2800" b="1" dirty="0">
              <a:latin typeface="+mn-lt"/>
            </a:endParaRPr>
          </a:p>
          <a:p>
            <a:pPr>
              <a:buAutoNum type="arabicPeriod"/>
            </a:pPr>
            <a:r>
              <a:rPr lang="ru-RU" sz="2000" dirty="0" smtClean="0"/>
              <a:t> </a:t>
            </a:r>
            <a:r>
              <a:rPr lang="ru-RU" sz="2000" dirty="0"/>
              <a:t>Финансовая доступность услуг и приборов даже для малобюджетных организаций и физических </a:t>
            </a:r>
            <a:r>
              <a:rPr lang="ru-RU" sz="2000" dirty="0" smtClean="0"/>
              <a:t>лиц</a:t>
            </a:r>
          </a:p>
          <a:p>
            <a:endParaRPr kumimoji="0" lang="ru-RU" sz="2000" dirty="0">
              <a:latin typeface="+mn-lt"/>
            </a:endParaRPr>
          </a:p>
          <a:p>
            <a:r>
              <a:rPr kumimoji="0" lang="ru-RU" sz="2000" dirty="0">
                <a:latin typeface="+mn-lt"/>
              </a:rPr>
              <a:t>2. Дополнительные услуги по консультированию, обучению; наладке и ремонту оборудования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E9EF42F-13BE-4357-906C-2784B480D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55" y="7923548"/>
            <a:ext cx="11973116" cy="1350885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Структура издержек</a:t>
            </a:r>
          </a:p>
          <a:p>
            <a:r>
              <a:rPr kumimoji="0" lang="ru-RU" dirty="0">
                <a:latin typeface="+mn-lt"/>
              </a:rPr>
              <a:t>аренда цеха и оборудования, обслуживание производства реклама и маркетинг, налоги, заработная плата и соцстрах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F2A22FA-A7B2-4469-9FAB-EB9479133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9243655"/>
            <a:ext cx="11850976" cy="1492422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Потоки поступления доходов</a:t>
            </a:r>
          </a:p>
          <a:p>
            <a:r>
              <a:rPr kumimoji="0" lang="ru-RU" dirty="0">
                <a:latin typeface="+mn-lt"/>
              </a:rPr>
              <a:t>прямые </a:t>
            </a:r>
            <a:r>
              <a:rPr kumimoji="0" lang="ru-RU" dirty="0" smtClean="0">
                <a:latin typeface="+mn-lt"/>
              </a:rPr>
              <a:t>продажи (</a:t>
            </a:r>
            <a:r>
              <a:rPr kumimoji="0" lang="ru-RU" dirty="0" smtClean="0">
                <a:solidFill>
                  <a:schemeClr val="accent2"/>
                </a:solidFill>
                <a:latin typeface="+mn-lt"/>
              </a:rPr>
              <a:t>500 000 </a:t>
            </a:r>
            <a:r>
              <a:rPr kumimoji="0" lang="ru-RU" dirty="0" smtClean="0">
                <a:latin typeface="+mn-lt"/>
              </a:rPr>
              <a:t>1 шт.), </a:t>
            </a:r>
            <a:r>
              <a:rPr kumimoji="0" lang="ru-RU" dirty="0">
                <a:latin typeface="+mn-lt"/>
              </a:rPr>
              <a:t>сервисное обслуживание, услуги по проектным расчетам, пуско-наладочные работы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CB5E4E1-1382-4206-903E-83770F485836}"/>
              </a:ext>
            </a:extLst>
          </p:cNvPr>
          <p:cNvSpPr txBox="1"/>
          <p:nvPr/>
        </p:nvSpPr>
        <p:spPr>
          <a:xfrm>
            <a:off x="11863031" y="7100323"/>
            <a:ext cx="4735152" cy="3635754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cs typeface="Arial" charset="0"/>
              </a:rPr>
              <a:t>Каналы коммуникаций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cs typeface="Arial" charset="0"/>
              </a:rPr>
              <a:t>и сбыта</a:t>
            </a:r>
          </a:p>
          <a:p>
            <a:pPr marL="448948" indent="-448948"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1. Выставки </a:t>
            </a:r>
          </a:p>
          <a:p>
            <a:pPr marL="448948" indent="-448948"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2. </a:t>
            </a:r>
            <a:r>
              <a:rPr lang="ru-RU" sz="2400" dirty="0" err="1">
                <a:ea typeface="Arial" charset="0"/>
                <a:cs typeface="Arial" charset="0"/>
              </a:rPr>
              <a:t>Медиа</a:t>
            </a:r>
            <a:r>
              <a:rPr lang="ru-RU" sz="2400" dirty="0">
                <a:ea typeface="Arial" charset="0"/>
                <a:cs typeface="Arial" charset="0"/>
              </a:rPr>
              <a:t> (в т.ч. СМИ)</a:t>
            </a:r>
          </a:p>
          <a:p>
            <a:pPr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3. Индивидуальная работа с ключевым партнёрами</a:t>
            </a:r>
          </a:p>
          <a:p>
            <a:pPr>
              <a:spcAft>
                <a:spcPts val="1178"/>
              </a:spcAft>
              <a:defRPr/>
            </a:pPr>
            <a:r>
              <a:rPr lang="ru-RU" sz="2400" dirty="0">
                <a:ea typeface="Arial" charset="0"/>
                <a:cs typeface="Arial" charset="0"/>
              </a:rPr>
              <a:t>4. </a:t>
            </a:r>
            <a:r>
              <a:rPr lang="ru-RU" sz="2400" dirty="0" err="1">
                <a:ea typeface="Arial" charset="0"/>
                <a:cs typeface="Arial" charset="0"/>
              </a:rPr>
              <a:t>Соцсети</a:t>
            </a:r>
            <a:r>
              <a:rPr lang="en-US" sz="2400" dirty="0">
                <a:ea typeface="Arial" charset="0"/>
                <a:cs typeface="Arial" charset="0"/>
              </a:rPr>
              <a:t> </a:t>
            </a:r>
            <a:endParaRPr lang="ru-RU" sz="2400" dirty="0">
              <a:ea typeface="Arial" charset="0"/>
              <a:cs typeface="Arial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2D5DE14-E7D7-402D-B9C2-544BE33D9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63032" y="2056120"/>
            <a:ext cx="4723097" cy="5044203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Взаимоотношения с клиентами</a:t>
            </a:r>
          </a:p>
          <a:p>
            <a:pPr algn="ctr"/>
            <a:endParaRPr kumimoji="0" lang="ru-RU" sz="2000" dirty="0">
              <a:latin typeface="+mn-lt"/>
            </a:endParaRPr>
          </a:p>
          <a:p>
            <a:r>
              <a:rPr kumimoji="0" lang="ru-RU" sz="2000" dirty="0">
                <a:latin typeface="+mn-lt"/>
              </a:rPr>
              <a:t>1</a:t>
            </a:r>
            <a:r>
              <a:rPr kumimoji="0" lang="ru-RU" dirty="0">
                <a:latin typeface="+mn-lt"/>
              </a:rPr>
              <a:t>. Индивидуальная работа с клиентом</a:t>
            </a:r>
          </a:p>
          <a:p>
            <a:r>
              <a:rPr kumimoji="0" lang="ru-RU" dirty="0">
                <a:latin typeface="+mn-lt"/>
              </a:rPr>
              <a:t>2. Бонусная система поддержки партнеров</a:t>
            </a:r>
          </a:p>
          <a:p>
            <a:r>
              <a:rPr kumimoji="0" lang="ru-RU" dirty="0">
                <a:latin typeface="+mn-lt"/>
              </a:rPr>
              <a:t>3. Гарантийное и постгарантийное обслуживание</a:t>
            </a:r>
          </a:p>
          <a:p>
            <a:r>
              <a:rPr kumimoji="0" lang="ru-RU" dirty="0">
                <a:latin typeface="+mn-lt"/>
              </a:rPr>
              <a:t>4. Индивидуальные финансовые инструменты под запрос заказчика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05A30CA-A2D6-4C86-A763-D99DA7A2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927" y="2057400"/>
            <a:ext cx="3992979" cy="5866148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79579" tIns="89790" rIns="179579" bIns="89790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2800" b="1" dirty="0">
                <a:latin typeface="+mn-lt"/>
              </a:rPr>
              <a:t>Ключевые виды деятельности</a:t>
            </a:r>
          </a:p>
          <a:p>
            <a:pPr algn="ctr"/>
            <a:endParaRPr kumimoji="0" lang="ru-RU" sz="2800" b="1" dirty="0">
              <a:latin typeface="+mn-lt"/>
            </a:endParaRPr>
          </a:p>
          <a:p>
            <a:pPr>
              <a:buAutoNum type="arabicPeriod"/>
            </a:pPr>
            <a:r>
              <a:rPr kumimoji="0" lang="ru-RU" sz="2600" dirty="0" smtClean="0">
                <a:latin typeface="+mn-lt"/>
              </a:rPr>
              <a:t> Производство </a:t>
            </a:r>
            <a:r>
              <a:rPr kumimoji="0" lang="ru-RU" sz="2600" dirty="0" err="1" smtClean="0">
                <a:latin typeface="+mn-lt"/>
              </a:rPr>
              <a:t>триботехнических</a:t>
            </a:r>
            <a:r>
              <a:rPr kumimoji="0" lang="ru-RU" sz="2600" dirty="0" smtClean="0">
                <a:latin typeface="+mn-lt"/>
              </a:rPr>
              <a:t> комплексов</a:t>
            </a:r>
            <a:endParaRPr kumimoji="0" lang="ru-RU" sz="2600" dirty="0">
              <a:latin typeface="+mn-lt"/>
            </a:endParaRPr>
          </a:p>
          <a:p>
            <a:pPr>
              <a:buAutoNum type="arabicPeriod"/>
            </a:pPr>
            <a:endParaRPr kumimoji="0" lang="ru-RU" sz="2600" dirty="0">
              <a:latin typeface="+mn-lt"/>
            </a:endParaRPr>
          </a:p>
          <a:p>
            <a:r>
              <a:rPr kumimoji="0" lang="ru-RU" sz="2600" dirty="0">
                <a:latin typeface="+mn-lt"/>
              </a:rPr>
              <a:t>2. Конструкторское сопровождение продукта на рынке</a:t>
            </a:r>
          </a:p>
          <a:p>
            <a:endParaRPr kumimoji="0" lang="ru-RU" sz="2600" dirty="0">
              <a:latin typeface="+mn-lt"/>
            </a:endParaRPr>
          </a:p>
          <a:p>
            <a:r>
              <a:rPr kumimoji="0" lang="ru-RU" sz="2600" dirty="0">
                <a:latin typeface="+mn-lt"/>
              </a:rPr>
              <a:t>3. Обслуживание </a:t>
            </a:r>
            <a:r>
              <a:rPr kumimoji="0" lang="ru-RU" sz="2600" dirty="0" err="1" smtClean="0">
                <a:latin typeface="+mn-lt"/>
              </a:rPr>
              <a:t>триботехнических</a:t>
            </a:r>
            <a:r>
              <a:rPr kumimoji="0" lang="ru-RU" sz="2600" dirty="0" smtClean="0">
                <a:latin typeface="+mn-lt"/>
              </a:rPr>
              <a:t> комплексов</a:t>
            </a:r>
            <a:endParaRPr kumimoji="0" lang="ru-RU" sz="2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Текущие результаты</a:t>
            </a:r>
            <a:endParaRPr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34" t="40685" r="17066" b="18629"/>
          <a:stretch/>
        </p:blipFill>
        <p:spPr bwMode="auto">
          <a:xfrm>
            <a:off x="10632082" y="1913435"/>
            <a:ext cx="7315511" cy="4464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7" t="26555" r="43983" b="41298"/>
          <a:stretch/>
        </p:blipFill>
        <p:spPr bwMode="auto">
          <a:xfrm>
            <a:off x="622971" y="1913434"/>
            <a:ext cx="6912768" cy="4464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00" y="9617554"/>
            <a:ext cx="6069842" cy="12444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80" y="7026002"/>
            <a:ext cx="1950720" cy="19507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3" t="14963" r="24759" b="22475"/>
          <a:stretch/>
        </p:blipFill>
        <p:spPr>
          <a:xfrm>
            <a:off x="8617066" y="7127361"/>
            <a:ext cx="2088232" cy="24901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7896" y="7339642"/>
            <a:ext cx="35283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2"/>
                </a:solidFill>
              </a:rPr>
              <a:t>Наши партнеры</a:t>
            </a:r>
            <a:endParaRPr lang="ru-RU" sz="4400" b="1" dirty="0">
              <a:solidFill>
                <a:schemeClr val="accent2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5048588" y="8976722"/>
            <a:ext cx="847008" cy="9441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>
            <a:off x="2727244" y="7710738"/>
            <a:ext cx="1152128" cy="84030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7204849" y="7710738"/>
            <a:ext cx="1152128" cy="84030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Picture backgroun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3404" y="6496291"/>
            <a:ext cx="6192688" cy="185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Google Shape;215;p8"/>
          <p:cNvSpPr txBox="1">
            <a:spLocks noGrp="1"/>
          </p:cNvSpPr>
          <p:nvPr>
            <p:ph type="body" idx="4294967295"/>
          </p:nvPr>
        </p:nvSpPr>
        <p:spPr>
          <a:xfrm>
            <a:off x="11856219" y="8350305"/>
            <a:ext cx="7416823" cy="1516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4400" b="1" dirty="0" smtClean="0"/>
              <a:t>Победа в конкурсе </a:t>
            </a:r>
          </a:p>
          <a:p>
            <a:pPr marL="15875" lvl="0" indent="0">
              <a:spcBef>
                <a:spcPts val="0"/>
              </a:spcBef>
            </a:pPr>
            <a:r>
              <a:rPr lang="ru-RU" sz="4400" b="1" dirty="0" smtClean="0"/>
              <a:t>«Студенческий </a:t>
            </a:r>
            <a:r>
              <a:rPr lang="ru-RU" sz="4400" b="1" dirty="0" err="1" smtClean="0"/>
              <a:t>стартап</a:t>
            </a:r>
            <a:r>
              <a:rPr lang="ru-RU" sz="4400" b="1" dirty="0" smtClean="0"/>
              <a:t>»</a:t>
            </a:r>
            <a:endParaRPr lang="ru-RU" sz="4400" b="1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406947" y="1985442"/>
            <a:ext cx="3240000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8"/>
          <p:cNvSpPr txBox="1">
            <a:spLocks noGrp="1"/>
          </p:cNvSpPr>
          <p:nvPr>
            <p:ph type="body" idx="4"/>
          </p:nvPr>
        </p:nvSpPr>
        <p:spPr>
          <a:xfrm>
            <a:off x="406947" y="5441826"/>
            <a:ext cx="3456384" cy="866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err="1"/>
              <a:t>Самойлычев</a:t>
            </a:r>
            <a:r>
              <a:rPr lang="ru-RU" dirty="0"/>
              <a:t> </a:t>
            </a:r>
            <a:r>
              <a:rPr lang="ru-RU" dirty="0" smtClean="0"/>
              <a:t>Иван Юрьевич</a:t>
            </a:r>
            <a:r>
              <a:rPr lang="en-US" dirty="0" smtClean="0"/>
              <a:t> (CEO)</a:t>
            </a:r>
            <a:endParaRPr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4295379" y="1985442"/>
            <a:ext cx="3240000" cy="3242407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8"/>
          <p:cNvSpPr txBox="1">
            <a:spLocks noGrp="1"/>
          </p:cNvSpPr>
          <p:nvPr>
            <p:ph type="body" idx="7"/>
          </p:nvPr>
        </p:nvSpPr>
        <p:spPr>
          <a:xfrm>
            <a:off x="4079355" y="5397370"/>
            <a:ext cx="4104456" cy="965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 err="1"/>
              <a:t>Колибасов</a:t>
            </a:r>
            <a:r>
              <a:rPr lang="ru-RU" dirty="0"/>
              <a:t> </a:t>
            </a:r>
            <a:r>
              <a:rPr lang="ru-RU" dirty="0" smtClean="0"/>
              <a:t>Владимир Александрович</a:t>
            </a:r>
            <a:r>
              <a:rPr lang="en-US" dirty="0" smtClean="0"/>
              <a:t> (CTO)</a:t>
            </a:r>
            <a:endParaRPr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" b="1875"/>
          <a:stretch>
            <a:fillRect/>
          </a:stretch>
        </p:blipFill>
        <p:spPr>
          <a:xfrm>
            <a:off x="16303141" y="2057810"/>
            <a:ext cx="3240000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8"/>
          <p:cNvSpPr txBox="1">
            <a:spLocks noGrp="1"/>
          </p:cNvSpPr>
          <p:nvPr>
            <p:ph type="body" idx="13"/>
          </p:nvPr>
        </p:nvSpPr>
        <p:spPr>
          <a:xfrm>
            <a:off x="8327827" y="5441826"/>
            <a:ext cx="3456384" cy="854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dirty="0" err="1"/>
              <a:t>Болбас</a:t>
            </a:r>
            <a:r>
              <a:rPr lang="ru-RU" dirty="0"/>
              <a:t> Данил Дмитриевич</a:t>
            </a:r>
            <a:r>
              <a:rPr lang="en-US" dirty="0"/>
              <a:t> (CTO)</a:t>
            </a:r>
            <a:endParaRPr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4" b="16654"/>
          <a:stretch>
            <a:fillRect/>
          </a:stretch>
        </p:blipFill>
        <p:spPr>
          <a:xfrm>
            <a:off x="12288267" y="1985442"/>
            <a:ext cx="3240000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8"/>
          <p:cNvSpPr txBox="1">
            <a:spLocks noGrp="1"/>
          </p:cNvSpPr>
          <p:nvPr>
            <p:ph type="body" idx="16"/>
          </p:nvPr>
        </p:nvSpPr>
        <p:spPr>
          <a:xfrm>
            <a:off x="12288267" y="5442702"/>
            <a:ext cx="3649223" cy="852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Зайцева </a:t>
            </a:r>
            <a:r>
              <a:rPr lang="ru-RU" dirty="0" smtClean="0"/>
              <a:t>Варвара Григорьевна (</a:t>
            </a:r>
            <a:r>
              <a:rPr lang="en-US" dirty="0" smtClean="0"/>
              <a:t>CMO)</a:t>
            </a:r>
            <a:endParaRPr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8399835" y="1985442"/>
            <a:ext cx="3237599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8"/>
          <p:cNvSpPr txBox="1"/>
          <p:nvPr/>
        </p:nvSpPr>
        <p:spPr>
          <a:xfrm>
            <a:off x="16297530" y="5297810"/>
            <a:ext cx="3814508" cy="1044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800" b="1" dirty="0" err="1" smtClean="0"/>
              <a:t>Фатмаев</a:t>
            </a:r>
            <a:r>
              <a:rPr lang="ru-RU" sz="2800" b="1" dirty="0" smtClean="0"/>
              <a:t> </a:t>
            </a:r>
            <a:r>
              <a:rPr lang="ru-RU" sz="2800" b="1" dirty="0" err="1"/>
              <a:t>Азат</a:t>
            </a:r>
            <a:r>
              <a:rPr lang="ru-RU" sz="2800" b="1" dirty="0"/>
              <a:t> </a:t>
            </a:r>
            <a:r>
              <a:rPr lang="ru-RU" sz="2800" b="1" dirty="0" err="1"/>
              <a:t>Ахмятович</a:t>
            </a:r>
            <a:r>
              <a:rPr lang="ru-RU" sz="2800" b="1" dirty="0"/>
              <a:t> (</a:t>
            </a:r>
            <a:r>
              <a:rPr lang="en-US" sz="2800" b="1" dirty="0"/>
              <a:t>CTO)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/>
          </a:p>
        </p:txBody>
      </p:sp>
      <p:sp>
        <p:nvSpPr>
          <p:cNvPr id="27" name="Google Shape;215;p8"/>
          <p:cNvSpPr txBox="1">
            <a:spLocks noGrp="1"/>
          </p:cNvSpPr>
          <p:nvPr>
            <p:ph type="body" idx="5"/>
          </p:nvPr>
        </p:nvSpPr>
        <p:spPr>
          <a:xfrm>
            <a:off x="262931" y="6593954"/>
            <a:ext cx="3816424" cy="410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/>
              <a:t>Студент кафедры </a:t>
            </a:r>
            <a:r>
              <a:rPr lang="ru-RU" sz="2400" dirty="0" smtClean="0"/>
              <a:t>«Машины и оборудование нефтегазовых и химических производств»</a:t>
            </a:r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2-е место в Самарской областной студенческой научной конференции</a:t>
            </a:r>
            <a:endParaRPr lang="ru-RU" sz="24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28" name="Google Shape;215;p8"/>
          <p:cNvSpPr txBox="1">
            <a:spLocks noGrp="1"/>
          </p:cNvSpPr>
          <p:nvPr>
            <p:ph type="body" idx="5"/>
          </p:nvPr>
        </p:nvSpPr>
        <p:spPr>
          <a:xfrm>
            <a:off x="4223371" y="6521946"/>
            <a:ext cx="3888432" cy="345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Аспирант </a:t>
            </a:r>
            <a:r>
              <a:rPr lang="ru-RU" sz="2400" dirty="0"/>
              <a:t>кафедры «Машины и оборудование нефтегазовых и химических производств»</a:t>
            </a:r>
            <a:endParaRPr lang="ru-RU" sz="2400" dirty="0" smtClean="0"/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/>
              <a:t>Эксперт полуфинального мероприятия программы "УМНИК". </a:t>
            </a:r>
          </a:p>
        </p:txBody>
      </p:sp>
      <p:sp>
        <p:nvSpPr>
          <p:cNvPr id="29" name="Google Shape;215;p8"/>
          <p:cNvSpPr txBox="1">
            <a:spLocks noGrp="1"/>
          </p:cNvSpPr>
          <p:nvPr>
            <p:ph type="body" idx="5"/>
          </p:nvPr>
        </p:nvSpPr>
        <p:spPr>
          <a:xfrm>
            <a:off x="8399835" y="6521946"/>
            <a:ext cx="3672408" cy="2952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Аспирант </a:t>
            </a:r>
            <a:r>
              <a:rPr lang="ru-RU" sz="2400" dirty="0"/>
              <a:t>кафедры «</a:t>
            </a:r>
            <a:r>
              <a:rPr lang="ru-RU" sz="2400" dirty="0" smtClean="0"/>
              <a:t>Химическая технология и промышленная экология»</a:t>
            </a:r>
            <a:endParaRPr lang="ru-RU" sz="2400" dirty="0"/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/>
              <a:t>Серебряный призер </a:t>
            </a:r>
            <a:r>
              <a:rPr lang="en-US" sz="2400" dirty="0"/>
              <a:t>IT-</a:t>
            </a:r>
            <a:r>
              <a:rPr lang="ru-RU" sz="2400" dirty="0"/>
              <a:t>чемпионата нефтяной отрасли 2023</a:t>
            </a:r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sp>
        <p:nvSpPr>
          <p:cNvPr id="30" name="Google Shape;215;p8"/>
          <p:cNvSpPr txBox="1">
            <a:spLocks noGrp="1"/>
          </p:cNvSpPr>
          <p:nvPr>
            <p:ph type="body" idx="5"/>
          </p:nvPr>
        </p:nvSpPr>
        <p:spPr>
          <a:xfrm>
            <a:off x="12288267" y="6521946"/>
            <a:ext cx="3816424" cy="3672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Аспирант </a:t>
            </a:r>
            <a:r>
              <a:rPr lang="ru-RU" sz="2400" dirty="0"/>
              <a:t>кафедры «Машины и оборудование нефтегазовых и химических производств»</a:t>
            </a:r>
            <a:endParaRPr lang="ru-RU" sz="2400" dirty="0" smtClean="0"/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Победитель конкурса «Молодой ученый» 2023</a:t>
            </a:r>
          </a:p>
          <a:p>
            <a:pPr marL="15875" lvl="0" indent="0">
              <a:spcBef>
                <a:spcPts val="0"/>
              </a:spcBef>
            </a:pPr>
            <a:endParaRPr lang="ru-RU" sz="2400" dirty="0"/>
          </a:p>
          <a:p>
            <a:pPr marL="15875" lvl="0" indent="0">
              <a:spcBef>
                <a:spcPts val="0"/>
              </a:spcBef>
            </a:pPr>
            <a:r>
              <a:rPr lang="ru-RU" sz="2400" dirty="0" smtClean="0"/>
              <a:t>Стипендиат благотворительного фонда Владимира Потанина</a:t>
            </a:r>
            <a:endParaRPr lang="ru-RU" sz="24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dirty="0"/>
          </a:p>
        </p:txBody>
      </p:sp>
      <p:sp>
        <p:nvSpPr>
          <p:cNvPr id="31" name="Google Shape;215;p8"/>
          <p:cNvSpPr txBox="1">
            <a:spLocks noGrp="1"/>
          </p:cNvSpPr>
          <p:nvPr>
            <p:ph type="body" idx="5"/>
          </p:nvPr>
        </p:nvSpPr>
        <p:spPr>
          <a:xfrm>
            <a:off x="16392723" y="6521946"/>
            <a:ext cx="3312368" cy="2463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sz="2400" dirty="0"/>
              <a:t>Студент кафедры «Радиотехнические устройства»</a:t>
            </a:r>
            <a:endParaRPr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835" y="1985442"/>
            <a:ext cx="3240360" cy="33123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6" r="19049"/>
          <a:stretch/>
        </p:blipFill>
        <p:spPr>
          <a:xfrm>
            <a:off x="12288267" y="2021626"/>
            <a:ext cx="3240360" cy="32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Планы развития</a:t>
            </a:r>
            <a:endParaRPr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576" y="5894819"/>
            <a:ext cx="4320000" cy="120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5574" y="4617720"/>
            <a:ext cx="17966883" cy="9928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5573" y="4617719"/>
            <a:ext cx="4472941" cy="9928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4902" b="4663"/>
          <a:stretch/>
        </p:blipFill>
        <p:spPr bwMode="auto">
          <a:xfrm>
            <a:off x="232042" y="1906869"/>
            <a:ext cx="4320000" cy="120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28514" y="4617720"/>
            <a:ext cx="4548061" cy="99287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837062" y="4790992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2025 год</a:t>
            </a:r>
            <a:endParaRPr lang="ru-RU" sz="3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176575" y="4617718"/>
            <a:ext cx="4472941" cy="9928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176575" y="2761186"/>
            <a:ext cx="4472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Разработка макета опытных образцов </a:t>
            </a:r>
            <a:r>
              <a:rPr lang="ru-RU" sz="2400" b="1" dirty="0" err="1" smtClean="0"/>
              <a:t>триботехнических</a:t>
            </a:r>
            <a:r>
              <a:rPr lang="ru-RU" sz="2400" b="1" dirty="0" smtClean="0"/>
              <a:t> комплексов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2530" y="4790990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2024 год</a:t>
            </a:r>
            <a:endParaRPr lang="ru-RU" sz="3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0233532" y="4790989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2026 год</a:t>
            </a:r>
            <a:endParaRPr lang="ru-RU" sz="36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3649516" y="4617720"/>
            <a:ext cx="4472941" cy="9928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4706473" y="4790988"/>
            <a:ext cx="23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2027 год</a:t>
            </a:r>
            <a:endParaRPr lang="ru-RU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3649517" y="5894819"/>
            <a:ext cx="4472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Вывод опытных образцов на рынок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16" y="2352591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40" name="Google Shape;240;p10"/>
          <p:cNvSpPr txBox="1">
            <a:spLocks noGrp="1"/>
          </p:cNvSpPr>
          <p:nvPr>
            <p:ph type="body" idx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kparfenovv@mail.ru</a:t>
            </a:r>
            <a:endParaRPr dirty="0"/>
          </a:p>
        </p:txBody>
      </p:sp>
      <p:sp>
        <p:nvSpPr>
          <p:cNvPr id="241" name="Google Shape;241;p10"/>
          <p:cNvSpPr txBox="1">
            <a:spLocks noGrp="1"/>
          </p:cNvSpPr>
          <p:nvPr>
            <p:ph type="body" idx="2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89677257386</a:t>
            </a:r>
            <a:endParaRPr dirty="0"/>
          </a:p>
        </p:txBody>
      </p:sp>
      <p:sp>
        <p:nvSpPr>
          <p:cNvPr id="242" name="Google Shape;242;p10"/>
          <p:cNvSpPr txBox="1">
            <a:spLocks noGrp="1"/>
          </p:cNvSpPr>
          <p:nvPr>
            <p:ph type="body" idx="3"/>
          </p:nvPr>
        </p:nvSpPr>
        <p:spPr>
          <a:xfrm>
            <a:off x="3800475" y="5081786"/>
            <a:ext cx="4637088" cy="1422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sz="2000" dirty="0"/>
              <a:t>https://pt.2035.university/project/sozdanie-universalnogo-tribotehniceskogo-kompleksa-dla-ispytania-antifrikcionnyh-protivoiznosnyh-i-antizadirnyh-svojstv-materialov</a:t>
            </a:r>
            <a:endParaRPr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420</Words>
  <Application>Microsoft Office PowerPoint</Application>
  <PresentationFormat>Произвольный</PresentationFormat>
  <Paragraphs>104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Kirill</cp:lastModifiedBy>
  <cp:revision>31</cp:revision>
  <dcterms:created xsi:type="dcterms:W3CDTF">2023-10-12T08:46:59Z</dcterms:created>
  <dcterms:modified xsi:type="dcterms:W3CDTF">2024-11-18T12:50:11Z</dcterms:modified>
</cp:coreProperties>
</file>