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70" r:id="rId5"/>
    <p:sldId id="259" r:id="rId6"/>
    <p:sldId id="265" r:id="rId7"/>
    <p:sldId id="264" r:id="rId8"/>
    <p:sldId id="263" r:id="rId9"/>
    <p:sldId id="261" r:id="rId10"/>
    <p:sldId id="267" r:id="rId11"/>
    <p:sldId id="266" r:id="rId12"/>
    <p:sldId id="268" r:id="rId13"/>
    <p:sldId id="260" r:id="rId14"/>
    <p:sldId id="262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725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handoutMaster" Target="handoutMasters/handoutMaster1.xml" /><Relationship Id="rId2" Type="http://schemas.openxmlformats.org/officeDocument/2006/relationships/slide" Target="slides/slide1.xml" /><Relationship Id="rId16" Type="http://schemas.openxmlformats.org/officeDocument/2006/relationships/notesMaster" Target="notesMasters/notesMaster1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E8AA55-ECF1-474D-823E-BF22CACB16F4}" type="doc">
      <dgm:prSet loTypeId="urn:microsoft.com/office/officeart/2005/8/layout/cycle7" loCatId="cycle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A7633205-D54C-504C-9B98-9D4A8394371F}">
      <dgm:prSet phldrT="[Текст]" phldr="0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Смарт-контракт</a:t>
          </a:r>
        </a:p>
      </dgm:t>
    </dgm:pt>
    <dgm:pt modelId="{180FE50B-D693-8947-A641-442824F10832}" type="parTrans" cxnId="{6980DF2D-9A70-1A44-972D-00CD7B490C36}">
      <dgm:prSet/>
      <dgm:spPr/>
      <dgm:t>
        <a:bodyPr/>
        <a:lstStyle/>
        <a:p>
          <a:endParaRPr lang="ru-RU"/>
        </a:p>
      </dgm:t>
    </dgm:pt>
    <dgm:pt modelId="{F921E914-E15A-0249-A3A5-D6C9DBFDDF11}" type="sibTrans" cxnId="{6980DF2D-9A70-1A44-972D-00CD7B490C36}">
      <dgm:prSet/>
      <dgm:spPr/>
      <dgm:t>
        <a:bodyPr/>
        <a:lstStyle/>
        <a:p>
          <a:r>
            <a:rPr lang="ru-RU" dirty="0" err="1"/>
            <a:t>Криптовалюта</a:t>
          </a:r>
          <a:endParaRPr lang="ru-RU" dirty="0"/>
        </a:p>
      </dgm:t>
    </dgm:pt>
    <dgm:pt modelId="{010F8A78-CD01-214B-8D29-BC869416D4F9}">
      <dgm:prSet phldrT="[Текст]" phldr="0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Продавец</a:t>
          </a:r>
        </a:p>
      </dgm:t>
    </dgm:pt>
    <dgm:pt modelId="{A86ED27F-ECF8-2F4D-BB76-68EFB9446BFA}" type="parTrans" cxnId="{748CB41D-7A86-2147-86CC-692E360DDA32}">
      <dgm:prSet/>
      <dgm:spPr/>
      <dgm:t>
        <a:bodyPr/>
        <a:lstStyle/>
        <a:p>
          <a:endParaRPr lang="ru-RU"/>
        </a:p>
      </dgm:t>
    </dgm:pt>
    <dgm:pt modelId="{54018226-6151-8040-81EA-2C85346F799D}" type="sibTrans" cxnId="{748CB41D-7A86-2147-86CC-692E360DDA32}">
      <dgm:prSet/>
      <dgm:spPr/>
      <dgm:t>
        <a:bodyPr/>
        <a:lstStyle/>
        <a:p>
          <a:r>
            <a:rPr lang="ru-RU" dirty="0"/>
            <a:t>Товар</a:t>
          </a:r>
        </a:p>
      </dgm:t>
    </dgm:pt>
    <dgm:pt modelId="{023E3499-FD9E-4049-B966-556FABA4ABAF}">
      <dgm:prSet phldrT="[Текст]" phldr="0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Покупатель</a:t>
          </a:r>
        </a:p>
      </dgm:t>
    </dgm:pt>
    <dgm:pt modelId="{9A09284A-64A0-F546-A8DA-D1E229D5F0DE}" type="parTrans" cxnId="{7230FB7C-0609-264B-99A2-4D41C79A0CCC}">
      <dgm:prSet/>
      <dgm:spPr/>
      <dgm:t>
        <a:bodyPr/>
        <a:lstStyle/>
        <a:p>
          <a:endParaRPr lang="ru-RU"/>
        </a:p>
      </dgm:t>
    </dgm:pt>
    <dgm:pt modelId="{FC603747-0344-EB4F-AF51-2B7AC5EEFC7D}" type="sibTrans" cxnId="{7230FB7C-0609-264B-99A2-4D41C79A0CCC}">
      <dgm:prSet/>
      <dgm:spPr/>
      <dgm:t>
        <a:bodyPr/>
        <a:lstStyle/>
        <a:p>
          <a:r>
            <a:rPr lang="ru-RU" dirty="0" err="1"/>
            <a:t>Криптовалюта</a:t>
          </a:r>
          <a:endParaRPr lang="ru-RU" dirty="0"/>
        </a:p>
      </dgm:t>
    </dgm:pt>
    <dgm:pt modelId="{3FB01B16-561D-0349-8882-B85AEC516C7D}" type="pres">
      <dgm:prSet presAssocID="{09E8AA55-ECF1-474D-823E-BF22CACB16F4}" presName="Name0" presStyleCnt="0">
        <dgm:presLayoutVars>
          <dgm:dir/>
          <dgm:resizeHandles val="exact"/>
        </dgm:presLayoutVars>
      </dgm:prSet>
      <dgm:spPr/>
    </dgm:pt>
    <dgm:pt modelId="{8198DB95-7EB4-914D-AC94-24D76020D656}" type="pres">
      <dgm:prSet presAssocID="{A7633205-D54C-504C-9B98-9D4A8394371F}" presName="node" presStyleLbl="node1" presStyleIdx="0" presStyleCnt="3">
        <dgm:presLayoutVars>
          <dgm:bulletEnabled val="1"/>
        </dgm:presLayoutVars>
      </dgm:prSet>
      <dgm:spPr/>
    </dgm:pt>
    <dgm:pt modelId="{0611C0F3-12DD-C04F-83C0-F1AE4FBEB94B}" type="pres">
      <dgm:prSet presAssocID="{F921E914-E15A-0249-A3A5-D6C9DBFDDF11}" presName="sibTrans" presStyleLbl="sibTrans2D1" presStyleIdx="0" presStyleCnt="3"/>
      <dgm:spPr/>
    </dgm:pt>
    <dgm:pt modelId="{0ED9A330-156D-4D4E-99BD-7E52AB5C0A88}" type="pres">
      <dgm:prSet presAssocID="{F921E914-E15A-0249-A3A5-D6C9DBFDDF11}" presName="connectorText" presStyleLbl="sibTrans2D1" presStyleIdx="0" presStyleCnt="3"/>
      <dgm:spPr/>
    </dgm:pt>
    <dgm:pt modelId="{8BD9040A-8324-504A-A035-8425A3238F2F}" type="pres">
      <dgm:prSet presAssocID="{010F8A78-CD01-214B-8D29-BC869416D4F9}" presName="node" presStyleLbl="node1" presStyleIdx="1" presStyleCnt="3">
        <dgm:presLayoutVars>
          <dgm:bulletEnabled val="1"/>
        </dgm:presLayoutVars>
      </dgm:prSet>
      <dgm:spPr/>
    </dgm:pt>
    <dgm:pt modelId="{1472A423-7CDA-0A47-AF9C-6A771A361067}" type="pres">
      <dgm:prSet presAssocID="{54018226-6151-8040-81EA-2C85346F799D}" presName="sibTrans" presStyleLbl="sibTrans2D1" presStyleIdx="1" presStyleCnt="3"/>
      <dgm:spPr/>
    </dgm:pt>
    <dgm:pt modelId="{C529B4A9-AC21-3449-AC0A-83553BFEC4AF}" type="pres">
      <dgm:prSet presAssocID="{54018226-6151-8040-81EA-2C85346F799D}" presName="connectorText" presStyleLbl="sibTrans2D1" presStyleIdx="1" presStyleCnt="3"/>
      <dgm:spPr/>
    </dgm:pt>
    <dgm:pt modelId="{C38AD608-5E2E-D147-890F-F4C7B7CD8837}" type="pres">
      <dgm:prSet presAssocID="{023E3499-FD9E-4049-B966-556FABA4ABAF}" presName="node" presStyleLbl="node1" presStyleIdx="2" presStyleCnt="3">
        <dgm:presLayoutVars>
          <dgm:bulletEnabled val="1"/>
        </dgm:presLayoutVars>
      </dgm:prSet>
      <dgm:spPr/>
    </dgm:pt>
    <dgm:pt modelId="{687E6E0B-7F6B-774F-8A64-C0D7CD4621B9}" type="pres">
      <dgm:prSet presAssocID="{FC603747-0344-EB4F-AF51-2B7AC5EEFC7D}" presName="sibTrans" presStyleLbl="sibTrans2D1" presStyleIdx="2" presStyleCnt="3"/>
      <dgm:spPr/>
    </dgm:pt>
    <dgm:pt modelId="{1CD50DE9-EF45-614B-97EA-FBA97594159B}" type="pres">
      <dgm:prSet presAssocID="{FC603747-0344-EB4F-AF51-2B7AC5EEFC7D}" presName="connectorText" presStyleLbl="sibTrans2D1" presStyleIdx="2" presStyleCnt="3"/>
      <dgm:spPr/>
    </dgm:pt>
  </dgm:ptLst>
  <dgm:cxnLst>
    <dgm:cxn modelId="{2DDCF804-4451-4D49-A431-D0FDA727541D}" type="presOf" srcId="{FC603747-0344-EB4F-AF51-2B7AC5EEFC7D}" destId="{687E6E0B-7F6B-774F-8A64-C0D7CD4621B9}" srcOrd="0" destOrd="0" presId="urn:microsoft.com/office/officeart/2005/8/layout/cycle7"/>
    <dgm:cxn modelId="{B594F30F-03E8-BB46-BA68-5831A8394CD1}" type="presOf" srcId="{023E3499-FD9E-4049-B966-556FABA4ABAF}" destId="{C38AD608-5E2E-D147-890F-F4C7B7CD8837}" srcOrd="0" destOrd="0" presId="urn:microsoft.com/office/officeart/2005/8/layout/cycle7"/>
    <dgm:cxn modelId="{4FC9121B-AB7A-A445-8E16-354108318DC6}" type="presOf" srcId="{09E8AA55-ECF1-474D-823E-BF22CACB16F4}" destId="{3FB01B16-561D-0349-8882-B85AEC516C7D}" srcOrd="0" destOrd="0" presId="urn:microsoft.com/office/officeart/2005/8/layout/cycle7"/>
    <dgm:cxn modelId="{748CB41D-7A86-2147-86CC-692E360DDA32}" srcId="{09E8AA55-ECF1-474D-823E-BF22CACB16F4}" destId="{010F8A78-CD01-214B-8D29-BC869416D4F9}" srcOrd="1" destOrd="0" parTransId="{A86ED27F-ECF8-2F4D-BB76-68EFB9446BFA}" sibTransId="{54018226-6151-8040-81EA-2C85346F799D}"/>
    <dgm:cxn modelId="{69AB0526-226F-A94E-8869-63A3555003DD}" type="presOf" srcId="{010F8A78-CD01-214B-8D29-BC869416D4F9}" destId="{8BD9040A-8324-504A-A035-8425A3238F2F}" srcOrd="0" destOrd="0" presId="urn:microsoft.com/office/officeart/2005/8/layout/cycle7"/>
    <dgm:cxn modelId="{6980DF2D-9A70-1A44-972D-00CD7B490C36}" srcId="{09E8AA55-ECF1-474D-823E-BF22CACB16F4}" destId="{A7633205-D54C-504C-9B98-9D4A8394371F}" srcOrd="0" destOrd="0" parTransId="{180FE50B-D693-8947-A641-442824F10832}" sibTransId="{F921E914-E15A-0249-A3A5-D6C9DBFDDF11}"/>
    <dgm:cxn modelId="{467E1731-8FC4-1242-A6FD-00042A1C0ED9}" type="presOf" srcId="{54018226-6151-8040-81EA-2C85346F799D}" destId="{C529B4A9-AC21-3449-AC0A-83553BFEC4AF}" srcOrd="1" destOrd="0" presId="urn:microsoft.com/office/officeart/2005/8/layout/cycle7"/>
    <dgm:cxn modelId="{D3A1FB3C-9A0A-2640-89B0-D55A3429137E}" type="presOf" srcId="{F921E914-E15A-0249-A3A5-D6C9DBFDDF11}" destId="{0611C0F3-12DD-C04F-83C0-F1AE4FBEB94B}" srcOrd="0" destOrd="0" presId="urn:microsoft.com/office/officeart/2005/8/layout/cycle7"/>
    <dgm:cxn modelId="{97137042-C85B-E244-89B7-26DB58119205}" type="presOf" srcId="{54018226-6151-8040-81EA-2C85346F799D}" destId="{1472A423-7CDA-0A47-AF9C-6A771A361067}" srcOrd="0" destOrd="0" presId="urn:microsoft.com/office/officeart/2005/8/layout/cycle7"/>
    <dgm:cxn modelId="{A2756969-0D35-8241-AAC2-BD8B9EB2826D}" type="presOf" srcId="{F921E914-E15A-0249-A3A5-D6C9DBFDDF11}" destId="{0ED9A330-156D-4D4E-99BD-7E52AB5C0A88}" srcOrd="1" destOrd="0" presId="urn:microsoft.com/office/officeart/2005/8/layout/cycle7"/>
    <dgm:cxn modelId="{7230FB7C-0609-264B-99A2-4D41C79A0CCC}" srcId="{09E8AA55-ECF1-474D-823E-BF22CACB16F4}" destId="{023E3499-FD9E-4049-B966-556FABA4ABAF}" srcOrd="2" destOrd="0" parTransId="{9A09284A-64A0-F546-A8DA-D1E229D5F0DE}" sibTransId="{FC603747-0344-EB4F-AF51-2B7AC5EEFC7D}"/>
    <dgm:cxn modelId="{E13FB789-6A50-1F42-B450-4B1DDAFB3BDA}" type="presOf" srcId="{A7633205-D54C-504C-9B98-9D4A8394371F}" destId="{8198DB95-7EB4-914D-AC94-24D76020D656}" srcOrd="0" destOrd="0" presId="urn:microsoft.com/office/officeart/2005/8/layout/cycle7"/>
    <dgm:cxn modelId="{D48F8E9C-B413-0E44-8B9A-44DF0C5711E8}" type="presOf" srcId="{FC603747-0344-EB4F-AF51-2B7AC5EEFC7D}" destId="{1CD50DE9-EF45-614B-97EA-FBA97594159B}" srcOrd="1" destOrd="0" presId="urn:microsoft.com/office/officeart/2005/8/layout/cycle7"/>
    <dgm:cxn modelId="{F1A5DB5F-8466-9544-B2A8-D4B6D9E3E4BC}" type="presParOf" srcId="{3FB01B16-561D-0349-8882-B85AEC516C7D}" destId="{8198DB95-7EB4-914D-AC94-24D76020D656}" srcOrd="0" destOrd="0" presId="urn:microsoft.com/office/officeart/2005/8/layout/cycle7"/>
    <dgm:cxn modelId="{90D52471-04EB-3F4D-97BD-85C1318D29E8}" type="presParOf" srcId="{3FB01B16-561D-0349-8882-B85AEC516C7D}" destId="{0611C0F3-12DD-C04F-83C0-F1AE4FBEB94B}" srcOrd="1" destOrd="0" presId="urn:microsoft.com/office/officeart/2005/8/layout/cycle7"/>
    <dgm:cxn modelId="{96BBFE9B-CD3F-A04F-894F-7CA605F85B93}" type="presParOf" srcId="{0611C0F3-12DD-C04F-83C0-F1AE4FBEB94B}" destId="{0ED9A330-156D-4D4E-99BD-7E52AB5C0A88}" srcOrd="0" destOrd="0" presId="urn:microsoft.com/office/officeart/2005/8/layout/cycle7"/>
    <dgm:cxn modelId="{DB576CC2-55EB-4E4A-BEC0-5CE7BBA36D6D}" type="presParOf" srcId="{3FB01B16-561D-0349-8882-B85AEC516C7D}" destId="{8BD9040A-8324-504A-A035-8425A3238F2F}" srcOrd="2" destOrd="0" presId="urn:microsoft.com/office/officeart/2005/8/layout/cycle7"/>
    <dgm:cxn modelId="{0E74310C-3486-9947-9B46-CD7170C8A939}" type="presParOf" srcId="{3FB01B16-561D-0349-8882-B85AEC516C7D}" destId="{1472A423-7CDA-0A47-AF9C-6A771A361067}" srcOrd="3" destOrd="0" presId="urn:microsoft.com/office/officeart/2005/8/layout/cycle7"/>
    <dgm:cxn modelId="{842B4B2A-F0BB-2141-8E5A-B338851D7421}" type="presParOf" srcId="{1472A423-7CDA-0A47-AF9C-6A771A361067}" destId="{C529B4A9-AC21-3449-AC0A-83553BFEC4AF}" srcOrd="0" destOrd="0" presId="urn:microsoft.com/office/officeart/2005/8/layout/cycle7"/>
    <dgm:cxn modelId="{C6D6A7D3-26C2-5847-A3F3-3F4571520820}" type="presParOf" srcId="{3FB01B16-561D-0349-8882-B85AEC516C7D}" destId="{C38AD608-5E2E-D147-890F-F4C7B7CD8837}" srcOrd="4" destOrd="0" presId="urn:microsoft.com/office/officeart/2005/8/layout/cycle7"/>
    <dgm:cxn modelId="{F845765D-0822-A046-9DD6-EE38D9A2F43A}" type="presParOf" srcId="{3FB01B16-561D-0349-8882-B85AEC516C7D}" destId="{687E6E0B-7F6B-774F-8A64-C0D7CD4621B9}" srcOrd="5" destOrd="0" presId="urn:microsoft.com/office/officeart/2005/8/layout/cycle7"/>
    <dgm:cxn modelId="{1ED2AF0D-804B-2B4F-AD61-B59F69B56CEF}" type="presParOf" srcId="{687E6E0B-7F6B-774F-8A64-C0D7CD4621B9}" destId="{1CD50DE9-EF45-614B-97EA-FBA97594159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98DB95-7EB4-914D-AC94-24D76020D656}">
      <dsp:nvSpPr>
        <dsp:cNvPr id="0" name=""/>
        <dsp:cNvSpPr/>
      </dsp:nvSpPr>
      <dsp:spPr>
        <a:xfrm>
          <a:off x="2356717" y="475"/>
          <a:ext cx="1230601" cy="615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Смарт-контракт</a:t>
          </a:r>
        </a:p>
      </dsp:txBody>
      <dsp:txXfrm>
        <a:off x="2374739" y="18497"/>
        <a:ext cx="1194557" cy="579256"/>
      </dsp:txXfrm>
    </dsp:sp>
    <dsp:sp modelId="{0611C0F3-12DD-C04F-83C0-F1AE4FBEB94B}">
      <dsp:nvSpPr>
        <dsp:cNvPr id="0" name=""/>
        <dsp:cNvSpPr/>
      </dsp:nvSpPr>
      <dsp:spPr>
        <a:xfrm rot="3600000">
          <a:off x="3159651" y="1079772"/>
          <a:ext cx="640089" cy="215355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 err="1"/>
            <a:t>Криптовалюта</a:t>
          </a:r>
          <a:endParaRPr lang="ru-RU" sz="600" kern="1200" dirty="0"/>
        </a:p>
      </dsp:txBody>
      <dsp:txXfrm>
        <a:off x="3224258" y="1122843"/>
        <a:ext cx="510876" cy="129213"/>
      </dsp:txXfrm>
    </dsp:sp>
    <dsp:sp modelId="{8BD9040A-8324-504A-A035-8425A3238F2F}">
      <dsp:nvSpPr>
        <dsp:cNvPr id="0" name=""/>
        <dsp:cNvSpPr/>
      </dsp:nvSpPr>
      <dsp:spPr>
        <a:xfrm>
          <a:off x="3372073" y="1759124"/>
          <a:ext cx="1230601" cy="615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Продавец</a:t>
          </a:r>
        </a:p>
      </dsp:txBody>
      <dsp:txXfrm>
        <a:off x="3390095" y="1777146"/>
        <a:ext cx="1194557" cy="579256"/>
      </dsp:txXfrm>
    </dsp:sp>
    <dsp:sp modelId="{1472A423-7CDA-0A47-AF9C-6A771A361067}">
      <dsp:nvSpPr>
        <dsp:cNvPr id="0" name=""/>
        <dsp:cNvSpPr/>
      </dsp:nvSpPr>
      <dsp:spPr>
        <a:xfrm rot="10800000">
          <a:off x="2651973" y="1959096"/>
          <a:ext cx="640089" cy="215355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20501"/>
                <a:satOff val="-3472"/>
                <a:lumOff val="16056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20501"/>
                <a:satOff val="-3472"/>
                <a:lumOff val="16056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20501"/>
                <a:satOff val="-3472"/>
                <a:lumOff val="160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Товар</a:t>
          </a:r>
        </a:p>
      </dsp:txBody>
      <dsp:txXfrm rot="10800000">
        <a:off x="2716579" y="2002167"/>
        <a:ext cx="510876" cy="129213"/>
      </dsp:txXfrm>
    </dsp:sp>
    <dsp:sp modelId="{C38AD608-5E2E-D147-890F-F4C7B7CD8837}">
      <dsp:nvSpPr>
        <dsp:cNvPr id="0" name=""/>
        <dsp:cNvSpPr/>
      </dsp:nvSpPr>
      <dsp:spPr>
        <a:xfrm>
          <a:off x="1341360" y="1759124"/>
          <a:ext cx="1230601" cy="615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Покупатель</a:t>
          </a:r>
        </a:p>
      </dsp:txBody>
      <dsp:txXfrm>
        <a:off x="1359382" y="1777146"/>
        <a:ext cx="1194557" cy="579256"/>
      </dsp:txXfrm>
    </dsp:sp>
    <dsp:sp modelId="{687E6E0B-7F6B-774F-8A64-C0D7CD4621B9}">
      <dsp:nvSpPr>
        <dsp:cNvPr id="0" name=""/>
        <dsp:cNvSpPr/>
      </dsp:nvSpPr>
      <dsp:spPr>
        <a:xfrm rot="18000000">
          <a:off x="2144295" y="1079772"/>
          <a:ext cx="640089" cy="215355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41001"/>
                <a:satOff val="-6944"/>
                <a:lumOff val="32113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41001"/>
                <a:satOff val="-6944"/>
                <a:lumOff val="32113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41001"/>
                <a:satOff val="-6944"/>
                <a:lumOff val="3211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 err="1"/>
            <a:t>Криптовалюта</a:t>
          </a:r>
          <a:endParaRPr lang="ru-RU" sz="600" kern="1200" dirty="0"/>
        </a:p>
      </dsp:txBody>
      <dsp:txXfrm>
        <a:off x="2208902" y="1122843"/>
        <a:ext cx="510876" cy="1292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1470C-F8AE-4A4A-9354-A2E8EB89C3E5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DE8E2-5DDB-43A4-A322-3E9E9A4698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0312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572E-A866-4F86-9457-39F727070E7C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F6801-8C13-43B5-9E30-194F99F124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884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524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F6801-8C13-43B5-9E30-194F99F124AB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52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C461-FBCE-4836-96CA-36FDD5733A7A}" type="datetime1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7CC0E-E5E8-46F0-83C9-11FC5CEA94CA}" type="datetime1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7A90C-BD17-4484-8682-6B6A42985DC2}" type="datetime1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C4D9-EB74-4A36-AA8F-916B0791638C}" type="datetime1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17F4-74CD-4892-BB80-D2E18B99A948}" type="datetime1">
              <a:rPr lang="ru-RU" smtClean="0"/>
              <a:t>18.11.2025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E5036-6D9F-47B6-885B-B565988613EF}" type="datetime1">
              <a:rPr lang="ru-RU" smtClean="0"/>
              <a:t>18.11.2025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7FF7-392C-4B97-996F-290AF7A99FB6}" type="datetime1">
              <a:rPr lang="ru-RU" smtClean="0"/>
              <a:t>18.11.2025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C22-EC82-412C-A052-1466E3FF38F1}" type="datetime1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0D76E-F278-4871-B893-5B4E8488D660}" type="datetime1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FD9CC-2809-4136-A466-982A6AA8D0A0}" type="datetime1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72720-6007-428A-A676-CEC501022375}" type="datetime1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7039E-CF2B-4422-92FB-23BACD22BCA9}" type="datetime1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 /><Relationship Id="rId3" Type="http://schemas.openxmlformats.org/officeDocument/2006/relationships/image" Target="../media/image5.jpeg" /><Relationship Id="rId7" Type="http://schemas.openxmlformats.org/officeDocument/2006/relationships/image" Target="../media/image9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.jpeg" /><Relationship Id="rId5" Type="http://schemas.openxmlformats.org/officeDocument/2006/relationships/image" Target="../media/image7.jpeg" /><Relationship Id="rId10" Type="http://schemas.openxmlformats.org/officeDocument/2006/relationships/image" Target="../media/image12.jpeg" /><Relationship Id="rId4" Type="http://schemas.openxmlformats.org/officeDocument/2006/relationships/image" Target="../media/image6.jpeg" /><Relationship Id="rId9" Type="http://schemas.openxmlformats.org/officeDocument/2006/relationships/image" Target="../media/image11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7" Type="http://schemas.openxmlformats.org/officeDocument/2006/relationships/image" Target="../media/image8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6" Type="http://schemas.openxmlformats.org/officeDocument/2006/relationships/hyperlink" Target="mailto:bse125cc@yandex.ru" TargetMode="Externa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91630"/>
            <a:ext cx="8424936" cy="72008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«Вызовы будущего»</a:t>
            </a: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solidFill>
                  <a:schemeClr val="tx1"/>
                </a:solidFill>
                <a:latin typeface="Arial Narrow" panose="020B0606020202030204" pitchFamily="34" charset="0"/>
              </a:rPr>
              <a:t>«Технологическое предпринимательство и дипломатия»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30481" y="3219822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Лидер </a:t>
            </a:r>
            <a:r>
              <a:rPr lang="ru-RU" sz="2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-проекта: </a:t>
            </a:r>
            <a:r>
              <a:rPr lang="ru-RU" sz="2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Маторин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 Арсений</a:t>
            </a:r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Наставник </a:t>
            </a:r>
            <a:r>
              <a:rPr lang="ru-RU" sz="2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стартап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-проекта: </a:t>
            </a:r>
            <a:r>
              <a:rPr lang="ru-RU" sz="2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Романика</a:t>
            </a:r>
            <a:r>
              <a:rPr lang="ru-RU" sz="2000" dirty="0">
                <a:solidFill>
                  <a:schemeClr val="tx1"/>
                </a:solidFill>
                <a:latin typeface="Arial Narrow" panose="020B0606020202030204" pitchFamily="34" charset="0"/>
              </a:rPr>
              <a:t> Александр Сергеевич</a:t>
            </a:r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30481" y="3579862"/>
            <a:ext cx="842493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239852" y="4587974"/>
            <a:ext cx="2520280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Рязань, 2025</a:t>
            </a:r>
          </a:p>
        </p:txBody>
      </p:sp>
    </p:spTree>
    <p:extLst>
      <p:ext uri="{BB962C8B-B14F-4D97-AF65-F5344CB8AC3E}">
        <p14:creationId xmlns:p14="http://schemas.microsoft.com/office/powerpoint/2010/main" val="144045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2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ПРОБЛЕМА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915566"/>
            <a:ext cx="84249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Криптовалюта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— это растущий цифровой актив, но ее практическая применимость ограничена. Владельцы и пользователи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криптовалют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сталкиваются с её же основной «ловушкой»: они могут купить или получить монеты, но не могут легко и прямо обменять их на реальные товары и услуги. </a:t>
            </a:r>
          </a:p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Существующие решения — это либо сложные P2P-сделки с высокими рисками мошенничества или спекуляции на курсах валют, либо конвертация в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фиат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через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обменники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с комиссиями и задержками. Это лишает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криптовалюту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ее главной практической ценности — быть средством обмена, а не просто спекулятивным активом.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572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3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РЕШЕНИЕ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770774"/>
            <a:ext cx="84249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Мы создаем специализированный онлайн-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маркетплейс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, который превращает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криптовалюту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из инструмента для инвестиций в удобное средство для повседневных расчетов.
Суть решения:
Это платформа, где продавцы предлагают реальные товары и услуги, а покупатели могут приобретать их напрямую, используя свои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криптовалютные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активы. Мы устраняем необходимость в сложной конвертации в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фиатные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деньги, делая процесс быстрым, безопасным и выгодным для обеих сторон.
Ключевая ценность:
Мы строим </a:t>
            </a:r>
            <a:r>
              <a:rPr lang="ru-RU" sz="2000" b="1" dirty="0">
                <a:solidFill>
                  <a:prstClr val="black"/>
                </a:solidFill>
                <a:latin typeface="Arial Narrow" panose="020B0606020202030204" pitchFamily="34" charset="0"/>
              </a:rPr>
              <a:t>мост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между растущей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криптоэкономикой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и традиционным рынком, предоставляя инфраструктуру для прямого рыночного обмена.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12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4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74771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ПРИНЦИП РАБОТЫ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771550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1. Продавец выставляет товар, указывая цену в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криптовалюте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(например, в USDT для стабильности).
2. Покупатель выбирает товар и совершает оплату с помощью своего кошелька.
3. Платформа через смарт-контракт гарантирует безопасность сделки: средства блокируются до подтверждения получения товара.
4. После выполнения обязательств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криптовалюта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поступает к продавцу.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8" name="Схема 47">
            <a:extLst>
              <a:ext uri="{FF2B5EF4-FFF2-40B4-BE49-F238E27FC236}">
                <a16:creationId xmlns:a16="http://schemas.microsoft.com/office/drawing/2014/main" id="{931BC870-C398-A196-CB48-5DBD11D59B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2778517"/>
              </p:ext>
            </p:extLst>
          </p:nvPr>
        </p:nvGraphicFramePr>
        <p:xfrm>
          <a:off x="1491970" y="2710542"/>
          <a:ext cx="5944036" cy="2374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7094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5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9548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АКТУАЛЬНОСТЬ ПРОЕКТА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C8EC599F-5A75-A008-670C-78834FC0B3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996743"/>
              </p:ext>
            </p:extLst>
          </p:nvPr>
        </p:nvGraphicFramePr>
        <p:xfrm>
          <a:off x="313363" y="915566"/>
          <a:ext cx="8136904" cy="40331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8452">
                  <a:extLst>
                    <a:ext uri="{9D8B030D-6E8A-4147-A177-3AD203B41FA5}">
                      <a16:colId xmlns:a16="http://schemas.microsoft.com/office/drawing/2014/main" val="233696977"/>
                    </a:ext>
                  </a:extLst>
                </a:gridCol>
                <a:gridCol w="4068452">
                  <a:extLst>
                    <a:ext uri="{9D8B030D-6E8A-4147-A177-3AD203B41FA5}">
                      <a16:colId xmlns:a16="http://schemas.microsoft.com/office/drawing/2014/main" val="3393134970"/>
                    </a:ext>
                  </a:extLst>
                </a:gridCol>
              </a:tblGrid>
              <a:tr h="591068">
                <a:tc>
                  <a:txBody>
                    <a:bodyPr/>
                    <a:lstStyle/>
                    <a:p>
                      <a:r>
                        <a:rPr lang="ru-RU" sz="2800" dirty="0">
                          <a:effectLst/>
                          <a:latin typeface="Arial Narrow" panose="020B0606020202030204" pitchFamily="34" charset="0"/>
                        </a:rPr>
                        <a:t>Для покупателей</a:t>
                      </a:r>
                      <a:endParaRPr lang="ru-RU" sz="2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effectLst/>
                          <a:latin typeface="Arial Narrow" panose="020B0606020202030204" pitchFamily="34" charset="0"/>
                        </a:rPr>
                        <a:t>Для продавцов</a:t>
                      </a:r>
                      <a:endParaRPr lang="ru-RU" sz="2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401600"/>
                  </a:ext>
                </a:extLst>
              </a:tr>
              <a:tr h="1355980">
                <a:tc>
                  <a:txBody>
                    <a:bodyPr/>
                    <a:lstStyle/>
                    <a:p>
                      <a:r>
                        <a:rPr lang="ru-RU" dirty="0"/>
                        <a:t>Практическая ценность активов: Наконец-то можно легко потратить крипту на нужные товары.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Доступ к новой аудитории: Платформа открывает доступ к миллионам держателей </a:t>
                      </a:r>
                      <a:r>
                        <a:rPr lang="ru-RU" dirty="0" err="1"/>
                        <a:t>криптовалют</a:t>
                      </a:r>
                      <a:r>
                        <a:rPr lang="ru-RU" dirty="0"/>
                        <a:t> по всему миру.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360247"/>
                  </a:ext>
                </a:extLst>
              </a:tr>
              <a:tr h="1043061">
                <a:tc>
                  <a:txBody>
                    <a:bodyPr/>
                    <a:lstStyle/>
                    <a:p>
                      <a:r>
                        <a:rPr lang="ru-RU" dirty="0"/>
                        <a:t>Безопасность: Снижение рисков мошенничества благодаря технологии смарт-контрактов.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Снижение барьеров: Простые и дешевые международные платежи без проблем с банками.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2214"/>
                  </a:ext>
                </a:extLst>
              </a:tr>
              <a:tr h="1043061">
                <a:tc>
                  <a:txBody>
                    <a:bodyPr/>
                    <a:lstStyle/>
                    <a:p>
                      <a:r>
                        <a:rPr lang="ru-RU" dirty="0"/>
                        <a:t>Глобальный доступ: Возможность покупать у продавцов из любой страны без сложных конвертаций.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Получение платежей напрямую в </a:t>
                      </a:r>
                      <a:r>
                        <a:rPr lang="ru-RU" dirty="0" err="1"/>
                        <a:t>криптовалюте</a:t>
                      </a:r>
                      <a:r>
                        <a:rPr lang="ru-RU" dirty="0"/>
                        <a:t> или в стабильных монетах.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459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2662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6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РЫНОК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690825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 Narrow" panose="020B0606020202030204" pitchFamily="34" charset="0"/>
              </a:rPr>
              <a:t>Основной фокус: B2C (</a:t>
            </a:r>
            <a:r>
              <a:rPr lang="ru-RU" sz="2000" b="1" dirty="0" err="1">
                <a:latin typeface="Arial Narrow" panose="020B0606020202030204" pitchFamily="34" charset="0"/>
              </a:rPr>
              <a:t>Business-to-Consumer</a:t>
            </a:r>
            <a:r>
              <a:rPr lang="ru-RU" sz="2000" b="1" dirty="0">
                <a:latin typeface="Arial Narrow" panose="020B0606020202030204" pitchFamily="34" charset="0"/>
              </a:rPr>
              <a:t>) и B2B (</a:t>
            </a:r>
            <a:r>
              <a:rPr lang="ru-RU" sz="2000" b="1" dirty="0" err="1">
                <a:latin typeface="Arial Narrow" panose="020B0606020202030204" pitchFamily="34" charset="0"/>
              </a:rPr>
              <a:t>Business-to-Business</a:t>
            </a:r>
            <a:r>
              <a:rPr lang="ru-RU" sz="2000" b="1" dirty="0">
                <a:latin typeface="Arial Narrow" panose="020B0606020202030204" pitchFamily="34" charset="0"/>
              </a:rPr>
              <a:t>)</a:t>
            </a:r>
            <a:r>
              <a:rPr lang="ru-RU" sz="2000" dirty="0">
                <a:latin typeface="Arial Narrow" panose="020B0606020202030204" pitchFamily="34" charset="0"/>
              </a:rPr>
              <a:t>
1. Покупатели (B2C):
· Владельцы </a:t>
            </a:r>
            <a:r>
              <a:rPr lang="ru-RU" sz="2000" dirty="0" err="1">
                <a:latin typeface="Arial Narrow" panose="020B0606020202030204" pitchFamily="34" charset="0"/>
              </a:rPr>
              <a:t>криптовалют</a:t>
            </a:r>
            <a:r>
              <a:rPr lang="ru-RU" sz="2000" dirty="0">
                <a:latin typeface="Arial Narrow" panose="020B0606020202030204" pitchFamily="34" charset="0"/>
              </a:rPr>
              <a:t> (розничные инвесторы, </a:t>
            </a:r>
            <a:r>
              <a:rPr lang="ru-RU" sz="2000" dirty="0" err="1">
                <a:latin typeface="Arial Narrow" panose="020B0606020202030204" pitchFamily="34" charset="0"/>
              </a:rPr>
              <a:t>криптоэнтузиасты</a:t>
            </a:r>
            <a:r>
              <a:rPr lang="ru-RU" sz="2000" dirty="0">
                <a:latin typeface="Arial Narrow" panose="020B0606020202030204" pitchFamily="34" charset="0"/>
              </a:rPr>
              <a:t>)
· Участники </a:t>
            </a:r>
            <a:r>
              <a:rPr lang="ru-RU" sz="2000" dirty="0" err="1">
                <a:latin typeface="Arial Narrow" panose="020B0606020202030204" pitchFamily="34" charset="0"/>
              </a:rPr>
              <a:t>криптосообщества</a:t>
            </a:r>
            <a:r>
              <a:rPr lang="ru-RU" sz="2000" dirty="0">
                <a:latin typeface="Arial Narrow" panose="020B0606020202030204" pitchFamily="34" charset="0"/>
              </a:rPr>
              <a:t>, заинтересованные в практическом использовании активов
· Технологически ориентированные пользователи в возрасте 20-45 лет
2. Продавцы (B2B):
· Онлайн-бизнесы, готовые принимать </a:t>
            </a:r>
            <a:r>
              <a:rPr lang="ru-RU" sz="2000" dirty="0" err="1">
                <a:latin typeface="Arial Narrow" panose="020B0606020202030204" pitchFamily="34" charset="0"/>
              </a:rPr>
              <a:t>криптоплатежи</a:t>
            </a:r>
            <a:r>
              <a:rPr lang="ru-RU" sz="2000" dirty="0">
                <a:latin typeface="Arial Narrow" panose="020B0606020202030204" pitchFamily="34" charset="0"/>
              </a:rPr>
              <a:t>
· </a:t>
            </a:r>
            <a:r>
              <a:rPr lang="ru-RU" sz="2000" dirty="0" err="1">
                <a:latin typeface="Arial Narrow" panose="020B0606020202030204" pitchFamily="34" charset="0"/>
              </a:rPr>
              <a:t>Стартапы</a:t>
            </a:r>
            <a:r>
              <a:rPr lang="ru-RU" sz="2000" dirty="0">
                <a:latin typeface="Arial Narrow" panose="020B0606020202030204" pitchFamily="34" charset="0"/>
              </a:rPr>
              <a:t> и IT-компании, целевая аудитория которых совпадает с </a:t>
            </a:r>
            <a:r>
              <a:rPr lang="ru-RU" sz="2000" dirty="0" err="1">
                <a:latin typeface="Arial Narrow" panose="020B0606020202030204" pitchFamily="34" charset="0"/>
              </a:rPr>
              <a:t>криптосообществом</a:t>
            </a:r>
            <a:r>
              <a:rPr lang="ru-RU" sz="2000" dirty="0">
                <a:latin typeface="Arial Narrow" panose="020B0606020202030204" pitchFamily="34" charset="0"/>
              </a:rPr>
              <a:t>
· Производители цифровых товаров и услуг
3. Дополнительно:
· Крипто-биржи и кошельки (как потенциальные партнеры)
· </a:t>
            </a:r>
            <a:r>
              <a:rPr lang="ru-RU" sz="2000" dirty="0" err="1">
                <a:latin typeface="Arial Narrow" panose="020B0606020202030204" pitchFamily="34" charset="0"/>
              </a:rPr>
              <a:t>Фрилансеры</a:t>
            </a:r>
            <a:r>
              <a:rPr lang="ru-RU" sz="2000" dirty="0">
                <a:latin typeface="Arial Narrow" panose="020B0606020202030204" pitchFamily="34" charset="0"/>
              </a:rPr>
              <a:t> и создатели контента в крипто-индустрии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2880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7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07504" y="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БИЗНЕС-МОДЕЛЬ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1EB7454-D320-BF20-7385-203E533E80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6712476"/>
              </p:ext>
            </p:extLst>
          </p:nvPr>
        </p:nvGraphicFramePr>
        <p:xfrm>
          <a:off x="210344" y="720079"/>
          <a:ext cx="7600095" cy="39948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20019">
                  <a:extLst>
                    <a:ext uri="{9D8B030D-6E8A-4147-A177-3AD203B41FA5}">
                      <a16:colId xmlns:a16="http://schemas.microsoft.com/office/drawing/2014/main" val="1129120799"/>
                    </a:ext>
                  </a:extLst>
                </a:gridCol>
                <a:gridCol w="1520019">
                  <a:extLst>
                    <a:ext uri="{9D8B030D-6E8A-4147-A177-3AD203B41FA5}">
                      <a16:colId xmlns:a16="http://schemas.microsoft.com/office/drawing/2014/main" val="3868179963"/>
                    </a:ext>
                  </a:extLst>
                </a:gridCol>
                <a:gridCol w="1520019">
                  <a:extLst>
                    <a:ext uri="{9D8B030D-6E8A-4147-A177-3AD203B41FA5}">
                      <a16:colId xmlns:a16="http://schemas.microsoft.com/office/drawing/2014/main" val="3411996167"/>
                    </a:ext>
                  </a:extLst>
                </a:gridCol>
                <a:gridCol w="1520019">
                  <a:extLst>
                    <a:ext uri="{9D8B030D-6E8A-4147-A177-3AD203B41FA5}">
                      <a16:colId xmlns:a16="http://schemas.microsoft.com/office/drawing/2014/main" val="3745192419"/>
                    </a:ext>
                  </a:extLst>
                </a:gridCol>
                <a:gridCol w="1520019">
                  <a:extLst>
                    <a:ext uri="{9D8B030D-6E8A-4147-A177-3AD203B41FA5}">
                      <a16:colId xmlns:a16="http://schemas.microsoft.com/office/drawing/2014/main" val="1102657756"/>
                    </a:ext>
                  </a:extLst>
                </a:gridCol>
              </a:tblGrid>
              <a:tr h="312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Ключевые партнёры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Ключевые процессы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Ценностное предложение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Отношения с клиентами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Сегментация клиентов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extLst>
                  <a:ext uri="{0D108BD9-81ED-4DB2-BD59-A6C34878D82A}">
                    <a16:rowId xmlns:a16="http://schemas.microsoft.com/office/drawing/2014/main" val="1818584501"/>
                  </a:ext>
                </a:extLst>
              </a:tr>
              <a:tr h="16041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Продавцы, принимающие крипту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Поставщики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Платёжные шлюзы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Блокчейн‑партнёры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Поддержка платформы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Агрегация продавцов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Криптоплатежи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Маркетинг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Покупка товаров за крипту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Без конвертации в фиат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Свобода и приватность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Быстрая оплата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Поддержка 24/7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Telegram/Discord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Рейтинги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Кэшбек в крипте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Владельцы крипты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Трейдеры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Магазины Web3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Пользователи, ценящие анонимность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extLst>
                  <a:ext uri="{0D108BD9-81ED-4DB2-BD59-A6C34878D82A}">
                    <a16:rowId xmlns:a16="http://schemas.microsoft.com/office/drawing/2014/main" val="3626713004"/>
                  </a:ext>
                </a:extLst>
              </a:tr>
              <a:tr h="95837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Ключевые ресурсы: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Финансовые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Технические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Разработчики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Интеллектуальная собственность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Каналы сбыта: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Telegram, X, Discord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Криптоблогеры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Web3‑медиа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Партнёрки</a:t>
                      </a:r>
                      <a:endParaRPr lang="ru-RU" sz="9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32265"/>
                  </a:ext>
                </a:extLst>
              </a:tr>
              <a:tr h="1119776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Структура затрат: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Разработка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Комиссии сервисов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ЗП команды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Маркетинг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Аудит безопасности</a:t>
                      </a:r>
                      <a:endParaRPr lang="ru-RU" sz="9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Источники доходов: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Комиссия 0.5–3%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Продвижение товаров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Подписки PRO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Платные аналитические функции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Будущая токеномика</a:t>
                      </a:r>
                      <a:endParaRPr lang="ru-RU" sz="9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4321" marR="5432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338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904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8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РЕСУРСЫ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649962"/>
            <a:ext cx="8556758" cy="449353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Необходимые ресурсы:</a:t>
            </a:r>
          </a:p>
          <a:p>
            <a:pPr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Технические: Серверная инфраструктура, средства </a:t>
            </a:r>
            <a:r>
              <a:rPr lang="ru-RU" dirty="0" err="1">
                <a:solidFill>
                  <a:prstClr val="black"/>
                </a:solidFill>
                <a:latin typeface="Arial Narrow" panose="020B0606020202030204" pitchFamily="34" charset="0"/>
              </a:rPr>
              <a:t>кибербезопасности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, ПО для разработки платформы и мобильного приложения</a:t>
            </a:r>
          </a:p>
          <a:p>
            <a:pPr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Человеческие: Команда разработчиков </a:t>
            </a:r>
            <a:r>
              <a:rPr lang="ru-RU" dirty="0" err="1">
                <a:solidFill>
                  <a:prstClr val="black"/>
                </a:solidFill>
                <a:latin typeface="Arial Narrow" panose="020B0606020202030204" pitchFamily="34" charset="0"/>
              </a:rPr>
              <a:t>блокчейн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-решений, специалисты по </a:t>
            </a:r>
            <a:r>
              <a:rPr lang="af-ZA" dirty="0">
                <a:solidFill>
                  <a:prstClr val="black"/>
                </a:solidFill>
                <a:latin typeface="Arial Narrow" panose="020B0606020202030204" pitchFamily="34" charset="0"/>
              </a:rPr>
              <a:t>compliance, 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маркетологи </a:t>
            </a:r>
            <a:r>
              <a:rPr lang="ru-RU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крипторынка</a:t>
            </a:r>
            <a:endParaRPr lang="ru-RU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Финансовые: Первоначальные инвестиции на разработку </a:t>
            </a:r>
            <a:r>
              <a:rPr lang="af-ZA" dirty="0">
                <a:solidFill>
                  <a:prstClr val="black"/>
                </a:solidFill>
                <a:latin typeface="Arial Narrow" panose="020B0606020202030204" pitchFamily="34" charset="0"/>
              </a:rPr>
              <a:t>MVP 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и юридическое сопровождение</a:t>
            </a:r>
          </a:p>
          <a:p>
            <a:pPr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Административные: Лицензии на работу с </a:t>
            </a:r>
            <a:r>
              <a:rPr lang="ru-RU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криптоактивами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, партнерские соглашения с платежными шлюзами </a:t>
            </a:r>
          </a:p>
          <a:p>
            <a:pPr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Имеющиеся ресурсы:</a:t>
            </a:r>
          </a:p>
          <a:p>
            <a:pPr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Команда: Студенты МО</a:t>
            </a:r>
          </a:p>
          <a:p>
            <a:pPr>
              <a:spcAft>
                <a:spcPts val="1200"/>
              </a:spcAft>
              <a:buClr>
                <a:srgbClr val="00B0F0"/>
              </a:buClr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Экспертиза: Опыт некоторых членов команды в работе с </a:t>
            </a:r>
            <a:r>
              <a:rPr lang="ru-RU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криптовалютами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</a:rPr>
              <a:t>, понимание регуляторных требований</a:t>
            </a:r>
          </a:p>
        </p:txBody>
      </p:sp>
    </p:spTree>
    <p:extLst>
      <p:ext uri="{BB962C8B-B14F-4D97-AF65-F5344CB8AC3E}">
        <p14:creationId xmlns:p14="http://schemas.microsoft.com/office/powerpoint/2010/main" val="29109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279298"/>
            <a:ext cx="54523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9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АНАЛОГИ И КОНКУРЕНТЫ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19989ED-BC39-7A29-FB57-EBBDA1D614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481317"/>
              </p:ext>
            </p:extLst>
          </p:nvPr>
        </p:nvGraphicFramePr>
        <p:xfrm>
          <a:off x="251520" y="843558"/>
          <a:ext cx="8136904" cy="3699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4226">
                  <a:extLst>
                    <a:ext uri="{9D8B030D-6E8A-4147-A177-3AD203B41FA5}">
                      <a16:colId xmlns:a16="http://schemas.microsoft.com/office/drawing/2014/main" val="3700285687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314936130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3781643414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702239344"/>
                    </a:ext>
                  </a:extLst>
                </a:gridCol>
              </a:tblGrid>
              <a:tr h="739858">
                <a:tc>
                  <a:txBody>
                    <a:bodyPr/>
                    <a:lstStyle/>
                    <a:p>
                      <a:r>
                        <a:rPr lang="ru-RU" sz="1600" dirty="0"/>
                        <a:t>Описание характеристики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Наш продукт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OZON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BYBIT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932939"/>
                  </a:ext>
                </a:extLst>
              </a:tr>
              <a:tr h="739858">
                <a:tc>
                  <a:txBody>
                    <a:bodyPr/>
                    <a:lstStyle/>
                    <a:p>
                      <a:r>
                        <a:rPr lang="ru-RU" sz="1600" dirty="0"/>
                        <a:t>Принимаемые платежи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Криптовалюта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Фиатные</a:t>
                      </a:r>
                      <a:r>
                        <a:rPr lang="ru-RU" sz="1600" dirty="0"/>
                        <a:t> деньги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Криптовалюта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270066"/>
                  </a:ext>
                </a:extLst>
              </a:tr>
              <a:tr h="739858">
                <a:tc>
                  <a:txBody>
                    <a:bodyPr/>
                    <a:lstStyle/>
                    <a:p>
                      <a:r>
                        <a:rPr lang="ru-RU" sz="1600" dirty="0"/>
                        <a:t>Тип платформы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Маркетплейс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Маркетплейс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Криптобиржа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198879"/>
                  </a:ext>
                </a:extLst>
              </a:tr>
              <a:tr h="739858">
                <a:tc>
                  <a:txBody>
                    <a:bodyPr/>
                    <a:lstStyle/>
                    <a:p>
                      <a:r>
                        <a:rPr lang="ru-RU" sz="1600" dirty="0"/>
                        <a:t>Целевая аудитория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Криптопользователи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Обычные пользователи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Криптопользователи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17748"/>
                  </a:ext>
                </a:extLst>
              </a:tr>
              <a:tr h="739858">
                <a:tc>
                  <a:txBody>
                    <a:bodyPr/>
                    <a:lstStyle/>
                    <a:p>
                      <a:r>
                        <a:rPr lang="ru-RU" sz="1600" dirty="0"/>
                        <a:t>География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Глобальная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Россия, страны СНГ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Глобальная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670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031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ru-RU" sz="40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ПОТЕНЦИАЛЬНЫЕ ПАРТНЕРЫ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786646"/>
            <a:ext cx="828091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buClr>
                <a:srgbClr val="00B0F0"/>
              </a:buClr>
            </a:pP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Местные IT-компании (консультации и стажеры)
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Криптообменники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 (интеграция платежей)
Студенческие сообщества (первые пользователи)
Университет (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менторство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DB4EFECB-0E20-E76E-C0E7-8C7DEF78FEF9}"/>
              </a:ext>
            </a:extLst>
          </p:cNvPr>
          <p:cNvSpPr txBox="1">
            <a:spLocks/>
          </p:cNvSpPr>
          <p:nvPr/>
        </p:nvSpPr>
        <p:spPr>
          <a:xfrm>
            <a:off x="8388424" y="125771"/>
            <a:ext cx="648072" cy="4922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10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184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25771"/>
            <a:ext cx="648072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11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КАЛЕНДАРНЫЙ ПЛАН РЕАЛИЗАЦИИ СТАРТАП-ПРОЕКТА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20AF041-6F39-FFC1-0B0A-1972C05B3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052544"/>
              </p:ext>
            </p:extLst>
          </p:nvPr>
        </p:nvGraphicFramePr>
        <p:xfrm>
          <a:off x="358492" y="1246223"/>
          <a:ext cx="8290758" cy="37715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3586">
                  <a:extLst>
                    <a:ext uri="{9D8B030D-6E8A-4147-A177-3AD203B41FA5}">
                      <a16:colId xmlns:a16="http://schemas.microsoft.com/office/drawing/2014/main" val="3493459408"/>
                    </a:ext>
                  </a:extLst>
                </a:gridCol>
                <a:gridCol w="2763586">
                  <a:extLst>
                    <a:ext uri="{9D8B030D-6E8A-4147-A177-3AD203B41FA5}">
                      <a16:colId xmlns:a16="http://schemas.microsoft.com/office/drawing/2014/main" val="283876685"/>
                    </a:ext>
                  </a:extLst>
                </a:gridCol>
                <a:gridCol w="2763586">
                  <a:extLst>
                    <a:ext uri="{9D8B030D-6E8A-4147-A177-3AD203B41FA5}">
                      <a16:colId xmlns:a16="http://schemas.microsoft.com/office/drawing/2014/main" val="532577387"/>
                    </a:ext>
                  </a:extLst>
                </a:gridCol>
              </a:tblGrid>
              <a:tr h="619461">
                <a:tc>
                  <a:txBody>
                    <a:bodyPr/>
                    <a:lstStyle/>
                    <a:p>
                      <a:r>
                        <a:rPr lang="ru-RU" dirty="0"/>
                        <a:t>Название этапа календарного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Длительность этапа, </a:t>
                      </a:r>
                      <a:r>
                        <a:rPr lang="ru-RU" dirty="0" err="1"/>
                        <a:t>мес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 этапа, </a:t>
                      </a:r>
                      <a:r>
                        <a:rPr lang="ru-RU" dirty="0" err="1"/>
                        <a:t>руб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91822"/>
                  </a:ext>
                </a:extLst>
              </a:tr>
              <a:tr h="483161">
                <a:tc>
                  <a:txBody>
                    <a:bodyPr/>
                    <a:lstStyle/>
                    <a:p>
                      <a:r>
                        <a:rPr lang="ru-RU" dirty="0"/>
                        <a:t>Разработка MVP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50771"/>
                  </a:ext>
                </a:extLst>
              </a:tr>
              <a:tr h="619461">
                <a:tc>
                  <a:txBody>
                    <a:bodyPr/>
                    <a:lstStyle/>
                    <a:p>
                      <a:r>
                        <a:rPr lang="ru-RU" dirty="0"/>
                        <a:t>Привлечение первых продавцов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175069"/>
                  </a:ext>
                </a:extLst>
              </a:tr>
              <a:tr h="884944">
                <a:tc>
                  <a:txBody>
                    <a:bodyPr/>
                    <a:lstStyle/>
                    <a:p>
                      <a:r>
                        <a:rPr lang="ru-RU" dirty="0"/>
                        <a:t>Маркетинг и привлечение пользователей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286413"/>
                  </a:ext>
                </a:extLst>
              </a:tr>
              <a:tr h="619461">
                <a:tc>
                  <a:txBody>
                    <a:bodyPr/>
                    <a:lstStyle/>
                    <a:p>
                      <a:r>
                        <a:rPr lang="ru-RU" dirty="0"/>
                        <a:t>Юридическое сопровождение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087075"/>
                  </a:ext>
                </a:extLst>
              </a:tr>
              <a:tr h="483161">
                <a:tc>
                  <a:txBody>
                    <a:bodyPr/>
                    <a:lstStyle/>
                    <a:p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180000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4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713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12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12347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ПЛАНЫ ПО РАЗВИТИЮ </a:t>
            </a:r>
          </a:p>
          <a:p>
            <a:pPr marL="0" indent="0">
              <a:lnSpc>
                <a:spcPts val="4400"/>
              </a:lnSpc>
              <a:spcBef>
                <a:spcPts val="0"/>
              </a:spcBef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И МАСШТАБИРОВАНИЮ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373477"/>
            <a:ext cx="82809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rial Narrow" panose="020B0606020202030204" pitchFamily="34" charset="0"/>
              </a:rPr>
              <a:t>1 год:</a:t>
            </a:r>
          </a:p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Запустить </a:t>
            </a:r>
            <a:r>
              <a:rPr lang="af-ZA" sz="2000" dirty="0">
                <a:solidFill>
                  <a:prstClr val="black"/>
                </a:solidFill>
                <a:latin typeface="Arial Narrow" panose="020B0606020202030204" pitchFamily="34" charset="0"/>
              </a:rPr>
              <a:t>MVP 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с 10-15 продавцами</a:t>
            </a:r>
          </a:p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Привлечь 1000+ пользователей</a:t>
            </a:r>
          </a:p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Интегрировать 3 основные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криптовалюты</a:t>
            </a:r>
            <a:endParaRPr lang="ru-RU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Закрыть юридические вопросы</a:t>
            </a:r>
          </a:p>
          <a:p>
            <a:endParaRPr lang="ru-RU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ru-RU" sz="2000" b="1" dirty="0">
                <a:solidFill>
                  <a:prstClr val="black"/>
                </a:solidFill>
                <a:latin typeface="Arial Narrow" panose="020B0606020202030204" pitchFamily="34" charset="0"/>
              </a:rPr>
              <a:t>5 лет: </a:t>
            </a:r>
          </a:p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Выйти на международный рынок</a:t>
            </a:r>
          </a:p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50 000+ активных пользователей</a:t>
            </a:r>
          </a:p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Автоматизированная система смарт-контрактов</a:t>
            </a:r>
          </a:p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</a:rPr>
              <a:t>Партнерство с крупными </a:t>
            </a:r>
            <a:r>
              <a:rPr lang="ru-RU" sz="20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криптобиржами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659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44408" y="279298"/>
            <a:ext cx="689248" cy="492252"/>
          </a:xfrm>
        </p:spPr>
        <p:txBody>
          <a:bodyPr/>
          <a:lstStyle/>
          <a:p>
            <a:pPr algn="ctr"/>
            <a:fld id="{B19B0651-EE4F-4900-A07F-96A6BFA9D0F0}" type="slidenum">
              <a:rPr lang="ru-RU" sz="4000" b="1" smtClean="0">
                <a:solidFill>
                  <a:srgbClr val="002060"/>
                </a:solidFill>
                <a:latin typeface="Arial Narrow" panose="020B0606020202030204" pitchFamily="34" charset="0"/>
              </a:rPr>
              <a:pPr algn="ctr"/>
              <a:t>13</a:t>
            </a:fld>
            <a:endParaRPr lang="ru-RU" sz="4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1520" y="51470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КОМАНДА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760347" y="2165546"/>
            <a:ext cx="2011264" cy="656203"/>
            <a:chOff x="6809208" y="2305204"/>
            <a:chExt cx="2011264" cy="656203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Поликашина</a:t>
              </a:r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Лилия</a:t>
              </a:r>
              <a:endParaRPr lang="ru-RU" sz="1400" b="1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Aptos Narrow" panose="020B0004020202020204" pitchFamily="34" charset="0"/>
                </a:rPr>
                <a:t>Поиск решений задач и проблем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3222516" y="2157492"/>
            <a:ext cx="2011264" cy="656203"/>
            <a:chOff x="6809208" y="2305204"/>
            <a:chExt cx="2011264" cy="656203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Ларин Кирилл </a:t>
              </a:r>
              <a:endParaRPr lang="ru-RU" sz="1400" b="1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Анализ информации</a:t>
              </a:r>
              <a:endParaRPr lang="ru-RU" sz="1200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1599614" y="2150154"/>
            <a:ext cx="2011264" cy="840869"/>
            <a:chOff x="6809208" y="2305204"/>
            <a:chExt cx="2011264" cy="840869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Елисеева Анастасия </a:t>
              </a:r>
              <a:endParaRPr lang="ru-RU" sz="14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164288" y="2499742"/>
              <a:ext cx="12961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Поиск и структуризация информации</a:t>
              </a:r>
              <a:endParaRPr lang="ru-RU" sz="1200" dirty="0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-71129" y="2150154"/>
            <a:ext cx="2011264" cy="840869"/>
            <a:chOff x="6809208" y="2305204"/>
            <a:chExt cx="2011264" cy="84086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Рыжков Ярослав </a:t>
              </a:r>
              <a:endParaRPr lang="ru-RU" sz="1400" b="1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164288" y="2499742"/>
              <a:ext cx="12961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Поиск информации и ее структуризация</a:t>
              </a:r>
              <a:endParaRPr lang="ru-RU" sz="1200" dirty="0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3220036" y="4293869"/>
            <a:ext cx="2011264" cy="656203"/>
            <a:chOff x="6809208" y="2305204"/>
            <a:chExt cx="2011264" cy="656203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Васина Анастасия </a:t>
              </a:r>
              <a:endParaRPr lang="ru-RU" sz="1400" b="1" dirty="0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Контроль сроков исполнения задач</a:t>
              </a:r>
              <a:endParaRPr lang="ru-RU" sz="1100" dirty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621141" y="4306379"/>
            <a:ext cx="2011264" cy="471537"/>
            <a:chOff x="6809208" y="2305204"/>
            <a:chExt cx="2011264" cy="471537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Сенина Мария </a:t>
              </a:r>
              <a:endParaRPr lang="ru-RU" sz="1400" b="1" dirty="0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7164288" y="2499742"/>
              <a:ext cx="12961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Сбор информации</a:t>
              </a:r>
              <a:endParaRPr lang="ru-RU" sz="1100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-143570" y="4293869"/>
            <a:ext cx="2195761" cy="681544"/>
            <a:chOff x="6700687" y="2279863"/>
            <a:chExt cx="2195761" cy="6815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700687" y="2279863"/>
              <a:ext cx="219576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Максадзода</a:t>
              </a:r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Мухаммад </a:t>
              </a:r>
              <a:endParaRPr lang="ru-RU" sz="1400" b="1" dirty="0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Поиск информации</a:t>
              </a:r>
              <a:endParaRPr lang="ru-RU" sz="1100" dirty="0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900B1AA-F8B4-75E7-B5D8-517C7B105142}"/>
              </a:ext>
            </a:extLst>
          </p:cNvPr>
          <p:cNvGrpSpPr/>
          <p:nvPr/>
        </p:nvGrpSpPr>
        <p:grpSpPr>
          <a:xfrm>
            <a:off x="6362168" y="2165546"/>
            <a:ext cx="2011264" cy="656203"/>
            <a:chOff x="6809208" y="2305204"/>
            <a:chExt cx="2011264" cy="656203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CF837E44-16A2-3D92-104F-41C82FC39DEB}"/>
                </a:ext>
              </a:extLst>
            </p:cNvPr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Маторин</a:t>
              </a:r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Арсений </a:t>
              </a:r>
              <a:endParaRPr lang="ru-RU" sz="1400" b="1" dirty="0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D327F4F-AB22-2A33-2E39-E460FDFF446E}"/>
                </a:ext>
              </a:extLst>
            </p:cNvPr>
            <p:cNvSpPr/>
            <p:nvPr/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Aptos Narrow" panose="020B0004020202020204" pitchFamily="34" charset="0"/>
                </a:rPr>
                <a:t>Руководитель проекта</a:t>
              </a: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878896C0-4592-87C3-2D7D-A2FC778F8270}"/>
              </a:ext>
            </a:extLst>
          </p:cNvPr>
          <p:cNvGrpSpPr/>
          <p:nvPr/>
        </p:nvGrpSpPr>
        <p:grpSpPr>
          <a:xfrm>
            <a:off x="4800250" y="4293869"/>
            <a:ext cx="2011264" cy="656203"/>
            <a:chOff x="6809208" y="2305204"/>
            <a:chExt cx="2011264" cy="656203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1382ABEA-1B09-759C-7F59-BC20DD62FF72}"/>
                </a:ext>
              </a:extLst>
            </p:cNvPr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Миров </a:t>
              </a:r>
              <a:r>
                <a:rPr lang="ru-RU" sz="16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Ислом</a:t>
              </a:r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</a:t>
              </a:r>
              <a:endParaRPr lang="ru-RU" sz="1400" b="1" dirty="0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084E5434-E31B-1DBA-4871-D95724AC646E}"/>
                </a:ext>
              </a:extLst>
            </p:cNvPr>
            <p:cNvSpPr/>
            <p:nvPr/>
          </p:nvSpPr>
          <p:spPr>
            <a:xfrm>
              <a:off x="7164288" y="2499742"/>
              <a:ext cx="12961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Поиск путей решения задач</a:t>
              </a:r>
              <a:endParaRPr lang="ru-RU" sz="1100" dirty="0"/>
            </a:p>
          </p:txBody>
        </p:sp>
      </p:grp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E88275E-1C30-7CC1-9485-760BC66F7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11" y="774887"/>
            <a:ext cx="1040597" cy="138732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6A45DD3A-5A74-B487-869E-187D4B5EE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453" y="777075"/>
            <a:ext cx="1243544" cy="1379321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805E890-48D9-A6B4-691C-2952F3B8A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302" y="775908"/>
            <a:ext cx="1025045" cy="136815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F7CA5F58-D5F5-B178-287F-4C1587E048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403" y="868781"/>
            <a:ext cx="1296765" cy="1296765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F25A50B-C19F-1041-CE25-30EF7B8314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611" y="774887"/>
            <a:ext cx="1040597" cy="1403545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57D4E1A2-F81F-11EA-769B-0DFE3FCD80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90" y="2985320"/>
            <a:ext cx="1196426" cy="1280489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D3576DF-8163-27BC-A9C7-4CE38C7FD7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2" y="2985320"/>
            <a:ext cx="1324563" cy="128777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4CE7C704-5741-BD10-CE08-6EAD8FEEDC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818" y="2932151"/>
            <a:ext cx="1079766" cy="136977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3D0B57-1990-6C58-799D-40711A7BC9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87" y="3065519"/>
            <a:ext cx="1440868" cy="120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90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91630"/>
            <a:ext cx="8424936" cy="720080"/>
          </a:xfrm>
        </p:spPr>
        <p:txBody>
          <a:bodyPr>
            <a:noAutofit/>
          </a:bodyPr>
          <a:lstStyle/>
          <a:p>
            <a:r>
              <a:rPr lang="ru-RU" sz="2800">
                <a:solidFill>
                  <a:schemeClr val="tx1"/>
                </a:solidFill>
                <a:latin typeface="Arial Narrow" panose="020B0606020202030204" pitchFamily="34" charset="0"/>
              </a:rPr>
              <a:t>«Технологическое предпринимательство и дипломатия»</a:t>
            </a:r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C:\РАБОТА\РГУ ЭМБЛЕМА ФОТО\РГУ лого вектор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9403"/>
            <a:ext cx="2059012" cy="89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baku\Downloads\Лого_ПУТП_web - черный-RGB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02609"/>
            <a:ext cx="1512168" cy="12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62"/>
            <a:ext cx="1944216" cy="7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430481" y="2355726"/>
            <a:ext cx="8424936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084167" y="4011910"/>
            <a:ext cx="2589855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prstClr val="black">
                  <a:lumMod val="50000"/>
                  <a:lumOff val="50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87624" y="2283718"/>
            <a:ext cx="39927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КОНТАКТНАЯ ИНФОРМАЦИЯ: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</a:p>
          <a:p>
            <a:pPr algn="r"/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Контактный номер: 8 906 646 02 16 </a:t>
            </a:r>
          </a:p>
          <a:p>
            <a:pPr algn="r"/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Электронная почта: </a:t>
            </a:r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  <a:hlinkClick r:id="rId6"/>
              </a:rPr>
              <a:t>bse125cc@yandex.ru</a:t>
            </a:r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323528" y="4803998"/>
            <a:ext cx="8424936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АКСЕЛЕРАЦИОННАЯ ПРОГРАММА – ВЫЗОВЫ БУДУЩЕГО – 2025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40D393-8656-D1E1-773F-ACFC7563D3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940" y="2066368"/>
            <a:ext cx="1389050" cy="1873534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D05F2AD-15FA-568F-32B4-51B65180D1E3}"/>
              </a:ext>
            </a:extLst>
          </p:cNvPr>
          <p:cNvGrpSpPr/>
          <p:nvPr/>
        </p:nvGrpSpPr>
        <p:grpSpPr>
          <a:xfrm>
            <a:off x="5900833" y="3915802"/>
            <a:ext cx="2011264" cy="573742"/>
            <a:chOff x="6809208" y="2305204"/>
            <a:chExt cx="2011264" cy="573742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5CEBF59-6B07-3AEF-7622-5B46D1C54B09}"/>
                </a:ext>
              </a:extLst>
            </p:cNvPr>
            <p:cNvSpPr/>
            <p:nvPr/>
          </p:nvSpPr>
          <p:spPr>
            <a:xfrm>
              <a:off x="6809208" y="2305204"/>
              <a:ext cx="20112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Маторин</a:t>
              </a:r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Арсений </a:t>
              </a:r>
              <a:endParaRPr lang="ru-RU" sz="1400" b="1" dirty="0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83D0580-1777-8DC2-29F1-140040FE1A9E}"/>
                </a:ext>
              </a:extLst>
            </p:cNvPr>
            <p:cNvSpPr/>
            <p:nvPr/>
          </p:nvSpPr>
          <p:spPr>
            <a:xfrm>
              <a:off x="7120315" y="2617336"/>
              <a:ext cx="129614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/>
                <a:t>Лидер проекта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59370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475</Words>
  <Application>Microsoft Office PowerPoint</Application>
  <PresentationFormat>Экран (16:9)</PresentationFormat>
  <Paragraphs>102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Бакулина</dc:creator>
  <cp:lastModifiedBy>KaBaNoViCh KaBaN</cp:lastModifiedBy>
  <cp:revision>33</cp:revision>
  <dcterms:created xsi:type="dcterms:W3CDTF">2025-10-26T09:14:30Z</dcterms:created>
  <dcterms:modified xsi:type="dcterms:W3CDTF">2025-11-18T06:35:28Z</dcterms:modified>
</cp:coreProperties>
</file>