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74" r:id="rId5"/>
    <p:sldId id="260" r:id="rId6"/>
    <p:sldId id="261" r:id="rId7"/>
    <p:sldId id="259" r:id="rId8"/>
    <p:sldId id="263" r:id="rId9"/>
    <p:sldId id="268" r:id="rId10"/>
    <p:sldId id="264" r:id="rId11"/>
    <p:sldId id="262" r:id="rId12"/>
    <p:sldId id="272" r:id="rId13"/>
    <p:sldId id="273" r:id="rId14"/>
    <p:sldId id="265" r:id="rId15"/>
    <p:sldId id="267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roxima Nova" panose="020B0604020202020204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478781-CD51-4897-932A-1FA5879A5B62}">
  <a:tblStyle styleId="{6B478781-CD51-4897-932A-1FA5879A5B62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47821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077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f256b431b8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f256b431b8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4901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256b431b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f256b431b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56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256b431b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f256b431b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883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df8c62b9a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df8c62b9a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826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256b431b8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256b431b8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690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df8c62b9a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edf8c62b9a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099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edf8c62b9a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edf8c62b9a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776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256b431b8_3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256b431b8_3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909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df8c62b9a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edf8c62b9a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50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48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- Right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55978" y="2"/>
            <a:ext cx="4788025" cy="1883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4" y="4767264"/>
            <a:ext cx="991793" cy="37677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5" y="4767265"/>
            <a:ext cx="2918840" cy="18838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16CF79-1075-4E15-BB26-4C2E24E38581}"/>
              </a:ext>
            </a:extLst>
          </p:cNvPr>
          <p:cNvGrpSpPr/>
          <p:nvPr userDrawn="1"/>
        </p:nvGrpSpPr>
        <p:grpSpPr>
          <a:xfrm flipH="1">
            <a:off x="678396" y="102393"/>
            <a:ext cx="2002524" cy="1628055"/>
            <a:chOff x="7662863" y="293688"/>
            <a:chExt cx="835026" cy="906463"/>
          </a:xfrm>
        </p:grpSpPr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id="{AA50C4CB-95C5-4862-A209-6E06FA85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id="{1E436C86-A9E6-4587-B442-513B130E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D6D62FD-74CB-4D25-9434-FB30650EC74F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80" y="3508295"/>
            <a:ext cx="3888432" cy="629631"/>
          </a:xfrm>
        </p:spPr>
        <p:txBody>
          <a:bodyPr>
            <a:noAutofit/>
          </a:bodyPr>
          <a:lstStyle>
            <a:lvl1pPr marL="0" indent="0" algn="ctr">
              <a:buNone/>
              <a:defRPr sz="2101">
                <a:solidFill>
                  <a:schemeClr val="bg1">
                    <a:lumMod val="50000"/>
                  </a:schemeClr>
                </a:solidFill>
              </a:defRPr>
            </a:lvl1pPr>
            <a:lvl2pPr marL="257194" indent="0" algn="ctr">
              <a:buNone/>
              <a:defRPr sz="1125"/>
            </a:lvl2pPr>
            <a:lvl3pPr marL="514389" indent="0" algn="ctr">
              <a:buNone/>
              <a:defRPr sz="1013"/>
            </a:lvl3pPr>
            <a:lvl4pPr marL="771583" indent="0" algn="ctr">
              <a:buNone/>
              <a:defRPr sz="900"/>
            </a:lvl4pPr>
            <a:lvl5pPr marL="1028777" indent="0" algn="ctr">
              <a:buNone/>
              <a:defRPr sz="900"/>
            </a:lvl5pPr>
            <a:lvl6pPr marL="1285972" indent="0" algn="ctr">
              <a:buNone/>
              <a:defRPr sz="900"/>
            </a:lvl6pPr>
            <a:lvl7pPr marL="1543167" indent="0" algn="ctr">
              <a:buNone/>
              <a:defRPr sz="900"/>
            </a:lvl7pPr>
            <a:lvl8pPr marL="1800361" indent="0" algn="ctr">
              <a:buNone/>
              <a:defRPr sz="900"/>
            </a:lvl8pPr>
            <a:lvl9pPr marL="2057555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D110E8-F226-42ED-9FB3-C869E2D6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580" y="1685990"/>
            <a:ext cx="3888432" cy="1790700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1168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0" y="4644697"/>
            <a:ext cx="9144000" cy="4988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52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08960" y="4783456"/>
            <a:ext cx="2926080" cy="18838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>
          <a:xfrm>
            <a:off x="457200" y="4783456"/>
            <a:ext cx="2103120" cy="1883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50481"/>
            <a:ext cx="9144000" cy="3670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52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>
            <a:off x="5766585" y="250481"/>
            <a:ext cx="558507" cy="36708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52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250481"/>
            <a:ext cx="5766584" cy="367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60"/>
          </a:p>
        </p:txBody>
      </p:sp>
      <p:sp>
        <p:nvSpPr>
          <p:cNvPr id="13" name="Прямоугольный треугольник 12"/>
          <p:cNvSpPr/>
          <p:nvPr userDrawn="1"/>
        </p:nvSpPr>
        <p:spPr>
          <a:xfrm>
            <a:off x="0" y="354128"/>
            <a:ext cx="356630" cy="263437"/>
          </a:xfrm>
          <a:prstGeom prst="rtTriangle">
            <a:avLst/>
          </a:prstGeom>
          <a:solidFill>
            <a:srgbClr val="A8D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52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65709" y="250481"/>
            <a:ext cx="7812581" cy="367084"/>
          </a:xfrm>
        </p:spPr>
        <p:txBody>
          <a:bodyPr anchor="ctr" anchorCtr="0"/>
          <a:lstStyle>
            <a:lvl1pPr>
              <a:defRPr sz="1632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6788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hyperlink" Target="https://unsplash.com/search/photos/shake-hands?utm_source=unsplash&amp;utm_medium=referral&amp;utm_content=creditCopyText" TargetMode="External"/><Relationship Id="rId4" Type="http://schemas.openxmlformats.org/officeDocument/2006/relationships/hyperlink" Target="https://unsplash.com/photos/7uGUFCyH3GY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080388" y="1650479"/>
            <a:ext cx="6641604" cy="14655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12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12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12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 dirty="0"/>
              <a:t>Автономный комплекс модульного типа </a:t>
            </a:r>
            <a:br>
              <a:rPr lang="en-US" sz="2800" dirty="0"/>
            </a:br>
            <a:r>
              <a:rPr lang="ru" sz="2800" dirty="0"/>
              <a:t>по переработке органических отходов </a:t>
            </a:r>
            <a:br>
              <a:rPr lang="en-US" sz="2800" dirty="0"/>
            </a:br>
            <a:r>
              <a:rPr lang="ru" sz="2800" dirty="0"/>
              <a:t>с использованием безотходной  технологии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4320"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39000" y="3182325"/>
            <a:ext cx="3706500" cy="14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50" b="1" dirty="0">
                <a:solidFill>
                  <a:schemeClr val="lt2"/>
                </a:solidFill>
              </a:rPr>
              <a:t>Участник</a:t>
            </a:r>
            <a:r>
              <a:rPr lang="ru-RU" sz="2850" b="1" dirty="0">
                <a:solidFill>
                  <a:schemeClr val="lt2"/>
                </a:solidFill>
              </a:rPr>
              <a:t>и</a:t>
            </a:r>
            <a:r>
              <a:rPr lang="ru" sz="2850" b="1" dirty="0">
                <a:solidFill>
                  <a:schemeClr val="lt2"/>
                </a:solidFill>
              </a:rPr>
              <a:t>:</a:t>
            </a:r>
            <a:r>
              <a:rPr lang="ru" sz="285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 dirty="0"/>
              <a:t>Галкин Константин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/>
              <a:t>Ворожейкина Татьяна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/>
              <a:t>Кожанова Юлия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/>
              <a:t>Григорьева Полина</a:t>
            </a:r>
            <a:endParaRPr sz="2900" dirty="0"/>
          </a:p>
        </p:txBody>
      </p:sp>
      <p:sp>
        <p:nvSpPr>
          <p:cNvPr id="61" name="Google Shape;61;p13"/>
          <p:cNvSpPr txBox="1"/>
          <p:nvPr/>
        </p:nvSpPr>
        <p:spPr>
          <a:xfrm>
            <a:off x="5590684" y="3078212"/>
            <a:ext cx="3381866" cy="180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Направление:</a:t>
            </a:r>
            <a:endParaRPr sz="2100" b="1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rPr>
              <a:t>Агропромышленный комплекс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</a:rPr>
              <a:t>Тип разработки</a:t>
            </a:r>
            <a:r>
              <a:rPr lang="en-US" sz="2100" b="1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</a:rPr>
              <a:t>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rPr>
              <a:t>Инициативный</a:t>
            </a:r>
            <a:endParaRPr sz="2100" dirty="0">
              <a:solidFill>
                <a:schemeClr val="lt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736075" y="1245419"/>
            <a:ext cx="2068925" cy="206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225358" y="1245419"/>
            <a:ext cx="2073452" cy="207345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3551794" y="4619249"/>
            <a:ext cx="205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2023</a:t>
            </a:r>
            <a:endParaRPr sz="1800" dirty="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1E0DB2-8FE1-4D22-A57F-A91CC1479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05564" y="83501"/>
            <a:ext cx="1405678" cy="780932"/>
          </a:xfrm>
          <a:prstGeom prst="rect">
            <a:avLst/>
          </a:prstGeom>
        </p:spPr>
      </p:pic>
      <p:pic>
        <p:nvPicPr>
          <p:cNvPr id="9" name="Рисунок 1" descr="Рисунок 1"/>
          <p:cNvPicPr>
            <a:picLocks noChangeAspect="1"/>
          </p:cNvPicPr>
          <p:nvPr/>
        </p:nvPicPr>
        <p:blipFill>
          <a:blip r:embed="rId6" cstate="print"/>
          <a:srcRect b="8"/>
          <a:stretch>
            <a:fillRect/>
          </a:stretch>
        </p:blipFill>
        <p:spPr>
          <a:xfrm>
            <a:off x="31720" y="40208"/>
            <a:ext cx="1101275" cy="106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9"/>
                  <a:pt x="0" y="10804"/>
                </a:cubicBezTo>
                <a:cubicBezTo>
                  <a:pt x="0" y="16769"/>
                  <a:pt x="4835" y="21600"/>
                  <a:pt x="10800" y="21600"/>
                </a:cubicBezTo>
                <a:cubicBezTo>
                  <a:pt x="16765" y="21600"/>
                  <a:pt x="21600" y="16769"/>
                  <a:pt x="21600" y="10804"/>
                </a:cubicBezTo>
                <a:cubicBezTo>
                  <a:pt x="21600" y="4839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E5C09C-5CCB-4E22-B25C-CF51333017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221" y="3183785"/>
            <a:ext cx="1645558" cy="11845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11700" y="2005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Описание проекта</a:t>
            </a:r>
            <a:endParaRPr dirty="0"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11701" y="663317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Суть проекта: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Проект предполагает создание востребованной на рынке, высокопроизводительной комплексной технологии переработки и  обеззараживания с.-х и бытовых органических отходов, которые предназначены для крупных, средних</a:t>
            </a:r>
            <a:r>
              <a:rPr lang="en-US" dirty="0"/>
              <a:t>,</a:t>
            </a:r>
            <a:r>
              <a:rPr lang="ru" dirty="0"/>
              <a:t> малых предприятий и  частных домохозяйств.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2"/>
          </p:nvPr>
        </p:nvSpPr>
        <p:spPr>
          <a:xfrm>
            <a:off x="4832399" y="669044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FFFFFF"/>
                </a:solidFill>
              </a:rPr>
              <a:t>Проблема и решение:</a:t>
            </a:r>
            <a:endParaRPr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/>
              <a:t>З</a:t>
            </a:r>
            <a:r>
              <a:rPr lang="ru" dirty="0"/>
              <a:t>адачей проекта является переработка органических отходов и  получение из отходов высококачественных удобрений и биогаза.</a:t>
            </a:r>
            <a:endParaRPr dirty="0"/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AutoNum type="arabicParenR"/>
            </a:pPr>
            <a:r>
              <a:rPr lang="ru" dirty="0"/>
              <a:t>Это способствует соблюдению ESG стандартов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dirty="0"/>
              <a:t>Идет тренд на индивидуальность удобрений (улучшается рынок)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dirty="0"/>
              <a:t>Экология и отсутствие налогов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7CA155-C8DA-4E05-8F3F-9BE7FF173A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ru" sz="1600" dirty="0"/>
          </a:p>
        </p:txBody>
      </p:sp>
      <p:pic>
        <p:nvPicPr>
          <p:cNvPr id="6" name="Содержимое 3" descr="biogaz-4.jpg">
            <a:extLst>
              <a:ext uri="{FF2B5EF4-FFF2-40B4-BE49-F238E27FC236}">
                <a16:creationId xmlns:a16="http://schemas.microsoft.com/office/drawing/2014/main" id="{3CA963E2-9503-492F-9104-7715220FE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21" y="3175475"/>
            <a:ext cx="3713161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D963D6-A709-4FB7-BD43-8FA419ECC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422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666666"/>
                </a:solidFill>
              </a:rPr>
              <a:t>Инновационность и преимущества</a:t>
            </a:r>
            <a:endParaRPr sz="3100">
              <a:solidFill>
                <a:srgbClr val="666666"/>
              </a:solidFill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56100" y="122022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789" dirty="0">
                <a:solidFill>
                  <a:srgbClr val="434343"/>
                </a:solidFill>
              </a:rPr>
              <a:t>Новизна нашего проекта заключается в том, что наша установка использует три модуля: компостирование, анаэробное  сбраживание и нагревание с известью.</a:t>
            </a:r>
            <a:endParaRPr sz="4789" dirty="0">
              <a:solidFill>
                <a:srgbClr val="434343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789" dirty="0">
                <a:solidFill>
                  <a:srgbClr val="434343"/>
                </a:solidFill>
              </a:rPr>
              <a:t>И все три модуля могут работать как одновременно, так и раздельно, тем самым повышая кпд каждого из них.</a:t>
            </a:r>
            <a:endParaRPr sz="4789" dirty="0">
              <a:solidFill>
                <a:srgbClr val="434343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789" dirty="0">
                <a:solidFill>
                  <a:srgbClr val="434343"/>
                </a:solidFill>
              </a:rPr>
              <a:t>Наши преимущества:</a:t>
            </a:r>
            <a:endParaRPr sz="4789" dirty="0">
              <a:solidFill>
                <a:srgbClr val="434343"/>
              </a:solidFill>
            </a:endParaRPr>
          </a:p>
          <a:p>
            <a:pPr marL="457200" lvl="0" indent="-304634" algn="just" rtl="0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100000"/>
              <a:buAutoNum type="arabicPeriod"/>
            </a:pPr>
            <a:r>
              <a:rPr lang="ru" sz="4789" dirty="0">
                <a:solidFill>
                  <a:srgbClr val="434343"/>
                </a:solidFill>
              </a:rPr>
              <a:t>Мобильность;  </a:t>
            </a:r>
            <a:endParaRPr sz="4789" dirty="0">
              <a:solidFill>
                <a:srgbClr val="434343"/>
              </a:solidFill>
            </a:endParaRPr>
          </a:p>
          <a:p>
            <a:pPr marL="457200" lvl="0" indent="-304634" algn="just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AutoNum type="arabicPeriod"/>
            </a:pPr>
            <a:r>
              <a:rPr lang="ru" sz="4789" dirty="0">
                <a:solidFill>
                  <a:srgbClr val="434343"/>
                </a:solidFill>
              </a:rPr>
              <a:t>Модульность;</a:t>
            </a:r>
            <a:endParaRPr sz="4789" dirty="0">
              <a:solidFill>
                <a:srgbClr val="434343"/>
              </a:solidFill>
            </a:endParaRPr>
          </a:p>
          <a:p>
            <a:pPr marL="457200" lvl="0" indent="-304634" algn="just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AutoNum type="arabicPeriod"/>
            </a:pPr>
            <a:r>
              <a:rPr lang="ru" sz="4789" dirty="0">
                <a:solidFill>
                  <a:srgbClr val="434343"/>
                </a:solidFill>
              </a:rPr>
              <a:t>Автономность; </a:t>
            </a:r>
            <a:endParaRPr sz="4789" dirty="0">
              <a:solidFill>
                <a:srgbClr val="434343"/>
              </a:solidFill>
            </a:endParaRPr>
          </a:p>
          <a:p>
            <a:pPr marL="457200" lvl="0" indent="-304634" algn="just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AutoNum type="arabicPeriod"/>
            </a:pPr>
            <a:r>
              <a:rPr lang="ru" sz="4789" dirty="0">
                <a:solidFill>
                  <a:srgbClr val="434343"/>
                </a:solidFill>
              </a:rPr>
              <a:t>Использование безотходной технологии.</a:t>
            </a:r>
            <a:endParaRPr sz="4789" dirty="0">
              <a:solidFill>
                <a:srgbClr val="434343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61800" y="1412625"/>
            <a:ext cx="3941099" cy="25338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37273B-9999-4877-AD60-9D564926B1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6DFB0E-7DE5-4550-BD04-621379FB2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0AE7B-597B-42AC-895A-C5F66C5D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95C57-B1A6-493A-8F83-265C25030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C6E08C-DEF2-4D8E-BD79-67CDE491E47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1C9732-0647-43DC-9D49-9D17C05F1E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A8284C-10D3-4DC1-B907-EC7C94126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65425" y="0"/>
            <a:ext cx="8520600" cy="10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 dirty="0"/>
              <a:t>Сравнительный анализ продукта</a:t>
            </a:r>
            <a:endParaRPr sz="3000" dirty="0"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311700" y="77514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Сравнительная таблица нашего продукта относительного конкурентов</a:t>
            </a:r>
            <a:endParaRPr dirty="0">
              <a:solidFill>
                <a:srgbClr val="FF0000"/>
              </a:solidFill>
            </a:endParaRPr>
          </a:p>
        </p:txBody>
      </p:sp>
      <p:graphicFrame>
        <p:nvGraphicFramePr>
          <p:cNvPr id="98" name="Google Shape;98;p17"/>
          <p:cNvGraphicFramePr/>
          <p:nvPr>
            <p:extLst>
              <p:ext uri="{D42A27DB-BD31-4B8C-83A1-F6EECF244321}">
                <p14:modId xmlns:p14="http://schemas.microsoft.com/office/powerpoint/2010/main" val="974914579"/>
              </p:ext>
            </p:extLst>
          </p:nvPr>
        </p:nvGraphicFramePr>
        <p:xfrm>
          <a:off x="161837" y="1190525"/>
          <a:ext cx="8728800" cy="3789030"/>
        </p:xfrm>
        <a:graphic>
          <a:graphicData uri="http://schemas.openxmlformats.org/drawingml/2006/table">
            <a:tbl>
              <a:tblPr firstRow="1" bandRow="1">
                <a:noFill/>
                <a:tableStyleId>{6B478781-CD51-4897-932A-1FA5879A5B62}</a:tableStyleId>
              </a:tblPr>
              <a:tblGrid>
                <a:gridCol w="2116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1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9389">
                <a:tc>
                  <a:txBody>
                    <a:bodyPr/>
                    <a:lstStyle/>
                    <a:p>
                      <a:pPr marL="7200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Параметр анализа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533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77165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Биомодуль-оизу-S</a:t>
                      </a:r>
                      <a:endParaRPr lang="ru" sz="1200" b="1" u="none" strike="noStrike" cap="none" dirty="0">
                        <a:solidFill>
                          <a:schemeClr val="bg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177165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(</a:t>
                      </a:r>
                      <a:r>
                        <a:rPr lang="ru-RU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наш продукт)</a:t>
                      </a:r>
                      <a:endParaRPr sz="1200" b="1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679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«ВТА-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9715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ЭкоОрганик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533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АБОНО</a:t>
                      </a:r>
                      <a:endParaRPr sz="1200" b="1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679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Лимпэк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533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2923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ru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Ноль  отходов</a:t>
                      </a:r>
                      <a:endParaRPr sz="1200" b="1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679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350">
                <a:tc>
                  <a:txBody>
                    <a:bodyPr/>
                    <a:lstStyle/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Лишние отходы при переработке 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75">
                <a:tc>
                  <a:txBody>
                    <a:bodyPr/>
                    <a:lstStyle/>
                    <a:p>
                      <a:pPr marL="72000" marR="33337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Безопасность  для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72000" marR="34988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окружающей  среды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5075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350">
                <a:tc>
                  <a:txBody>
                    <a:bodyPr/>
                    <a:lstStyle/>
                    <a:p>
                      <a:pPr marL="72000" marR="40132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Время  переработки</a:t>
                      </a:r>
                      <a:endParaRPr sz="1200" b="1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10-13 часов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10-12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часов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9-12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часов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10-13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часов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9-11 часов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50">
                <a:tc>
                  <a:txBody>
                    <a:bodyPr/>
                    <a:lstStyle/>
                    <a:p>
                      <a:pPr marL="72000" marR="5384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Содержание питательных веществ</a:t>
                      </a:r>
                      <a:endParaRPr sz="1200" b="1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высокое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среднее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среднее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высокое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среднее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325">
                <a:tc>
                  <a:txBody>
                    <a:bodyPr/>
                    <a:lstStyle/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Вариативность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050">
                <a:tc>
                  <a:txBody>
                    <a:bodyPr/>
                    <a:lstStyle/>
                    <a:p>
                      <a:pPr marL="72000" marR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Мобильность и  модульность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80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107313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Только 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marR="107313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мобильность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8509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Только  модульность</a:t>
                      </a:r>
                      <a:endParaRPr sz="1200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44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825">
                <a:tc>
                  <a:txBody>
                    <a:bodyPr/>
                    <a:lstStyle/>
                    <a:p>
                      <a:pPr marL="72000" marR="116838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Индивидуальный подход к  клиенту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175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-</a:t>
                      </a:r>
                      <a:endParaRPr sz="12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825">
                <a:tc>
                  <a:txBody>
                    <a:bodyPr/>
                    <a:lstStyle/>
                    <a:p>
                      <a:pPr marL="72000" marR="116838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u="none" strike="noStrike" cap="none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Стоимость переработки 1 тонны(руб.)</a:t>
                      </a:r>
                      <a:endParaRPr sz="1200" b="1" u="none" strike="noStrike" cap="none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3175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B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10350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11500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13600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11250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13000</a:t>
                      </a:r>
                      <a:endParaRPr sz="1200" u="none" strike="noStrike" cap="none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0" marR="0" marT="2550" marB="0" anchor="ctr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l="39778" t="20028" r="38913" b="62158"/>
          <a:stretch/>
        </p:blipFill>
        <p:spPr>
          <a:xfrm>
            <a:off x="765500" y="260875"/>
            <a:ext cx="722300" cy="6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080058-5E1E-45B7-9933-B926A58CB5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A6B9D7-FE36-4D11-8943-DBCB21BF3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99600" y="5034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Экономический эффект для заказчика</a:t>
            </a:r>
            <a:endParaRPr sz="3600"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507" b="1" dirty="0"/>
              <a:t>Прямой финансовый эффект (увеличение доходов / сокращение расходов)</a:t>
            </a:r>
            <a:endParaRPr sz="4507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-Сокращение затрат на переработку отходов (в 2 раза)</a:t>
            </a:r>
            <a:endParaRPr sz="4507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-Избежание штрафов (от 100 до 250 т.руб.)</a:t>
            </a:r>
            <a:endParaRPr sz="4507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-Возможность получать доход с продажи получаемых удобрений( использовать в своих нуждах)- 25 т.руб. за тонну</a:t>
            </a:r>
            <a:endParaRPr sz="4507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b="1" dirty="0"/>
              <a:t>Косвенный финансовый эффект (рост производительности труда, улучшение качества продукта / услуги / сервиса)</a:t>
            </a:r>
            <a:endParaRPr sz="4507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-Повышение содержания питательных веществ в 1.3 раза</a:t>
            </a:r>
            <a:endParaRPr sz="4507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-Повышение урожайности при выращивании агрокультур и овощей в 1.2-1.4 раза </a:t>
            </a:r>
            <a:endParaRPr sz="4507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507" dirty="0"/>
              <a:t>-Отсутствие затрат на хранение отходов (не надо будет вывозить или хранить отходы на своих площадях)</a:t>
            </a:r>
            <a:endParaRPr sz="4507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Срок окупаемости установки 1</a:t>
            </a:r>
            <a:r>
              <a:rPr lang="en-US" dirty="0"/>
              <a:t>4 </a:t>
            </a:r>
            <a:r>
              <a:rPr lang="ru" dirty="0"/>
              <a:t>месяцев с начала использования</a:t>
            </a:r>
            <a:endParaRPr dirty="0"/>
          </a:p>
        </p:txBody>
      </p:sp>
      <p:cxnSp>
        <p:nvCxnSpPr>
          <p:cNvPr id="107" name="Google Shape;107;p18"/>
          <p:cNvCxnSpPr/>
          <p:nvPr/>
        </p:nvCxnSpPr>
        <p:spPr>
          <a:xfrm rot="10800000" flipH="1">
            <a:off x="399600" y="1553475"/>
            <a:ext cx="3432000" cy="8100"/>
          </a:xfrm>
          <a:prstGeom prst="straightConnector1">
            <a:avLst/>
          </a:prstGeom>
          <a:noFill/>
          <a:ln w="9525" cap="flat" cmpd="sng">
            <a:solidFill>
              <a:srgbClr val="6BA76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8" name="Google Shape;108;p18"/>
          <p:cNvCxnSpPr/>
          <p:nvPr/>
        </p:nvCxnSpPr>
        <p:spPr>
          <a:xfrm rot="10800000" flipH="1">
            <a:off x="311700" y="3241552"/>
            <a:ext cx="3343200" cy="7500"/>
          </a:xfrm>
          <a:prstGeom prst="straightConnector1">
            <a:avLst/>
          </a:prstGeom>
          <a:noFill/>
          <a:ln w="9525" cap="flat" cmpd="sng">
            <a:solidFill>
              <a:srgbClr val="6BA76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109" name="Google Shape;109;p18"/>
          <p:cNvSpPr/>
          <p:nvPr/>
        </p:nvSpPr>
        <p:spPr>
          <a:xfrm>
            <a:off x="-8050" y="-8050"/>
            <a:ext cx="9152100" cy="453000"/>
          </a:xfrm>
          <a:prstGeom prst="rect">
            <a:avLst/>
          </a:prstGeom>
          <a:solidFill>
            <a:srgbClr val="9EC87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600" y="1794942"/>
            <a:ext cx="4832400" cy="326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F6A475-E198-4523-B60C-83A886629D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9DB0AD-29A6-4C5C-B062-EB07C6C78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748" y="33307"/>
            <a:ext cx="514410" cy="3702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352300" y="216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420">
                <a:solidFill>
                  <a:schemeClr val="accent3"/>
                </a:solidFill>
              </a:rPr>
              <a:t>Рынок</a:t>
            </a:r>
            <a:endParaRPr sz="3420">
              <a:solidFill>
                <a:schemeClr val="accent3"/>
              </a:solidFill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299896" y="1087928"/>
            <a:ext cx="3999900" cy="7430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dirty="0"/>
              <a:t>Производство минеральных удобрений в России, в млн тонн, за 2010-2019 гг.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2"/>
          </p:nvPr>
        </p:nvSpPr>
        <p:spPr>
          <a:xfrm>
            <a:off x="4891875" y="3990475"/>
            <a:ext cx="4248000" cy="4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 dirty="0"/>
              <a:t>Рынок азотных видов удобрений, тыс. т (физ. вес) на 2021-2022 гг.</a:t>
            </a:r>
            <a:endParaRPr sz="4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78100"/>
            <a:ext cx="1040601" cy="10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450" y="1830998"/>
            <a:ext cx="3688625" cy="20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4901775" y="416325"/>
            <a:ext cx="3930524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❏"/>
            </a:pPr>
            <a:r>
              <a:rPr lang="ru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Первоначальный рынок - 3.75 млн. руб.</a:t>
            </a:r>
            <a:endParaRPr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❏"/>
            </a:pPr>
            <a:r>
              <a:rPr lang="ru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САС - 23-25 тыс. руб.</a:t>
            </a:r>
            <a:endParaRPr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❏"/>
            </a:pPr>
            <a:r>
              <a:rPr lang="ru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Рынок РФ - 125 млн. $</a:t>
            </a:r>
            <a:endParaRPr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❏"/>
            </a:pPr>
            <a:r>
              <a:rPr lang="ru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Рынок мира - 6 трлн. $</a:t>
            </a:r>
            <a:endParaRPr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999450" y="416325"/>
            <a:ext cx="3832849" cy="1048919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23382A-057B-46D7-A911-36D261C6A7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14CC89-DA9A-4265-94A0-21E109D29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95" y="1738206"/>
            <a:ext cx="3487013" cy="21521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F4F992-6BA5-4B62-BA78-8350A2522552}"/>
              </a:ext>
            </a:extLst>
          </p:cNvPr>
          <p:cNvSpPr txBox="1"/>
          <p:nvPr/>
        </p:nvSpPr>
        <p:spPr>
          <a:xfrm>
            <a:off x="365094" y="3990475"/>
            <a:ext cx="37425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/>
                </a:solidFill>
                <a:latin typeface="Proxima Nova"/>
                <a:sym typeface="Proxima Nova"/>
              </a:rPr>
              <a:t>С каждым годом рынок минеральных удобрений растет в среднем на 5.1%</a:t>
            </a:r>
          </a:p>
          <a:p>
            <a:r>
              <a:rPr lang="ru-RU" dirty="0">
                <a:solidFill>
                  <a:schemeClr val="accent3"/>
                </a:solidFill>
                <a:latin typeface="Proxima Nova"/>
                <a:sym typeface="Proxima Nova"/>
              </a:rPr>
              <a:t>А рынок органических примерно на 9.5%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57D396-36CC-4411-949C-EA09881CB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4204" y="34265"/>
            <a:ext cx="506954" cy="3649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ctrTitle"/>
          </p:nvPr>
        </p:nvSpPr>
        <p:spPr>
          <a:xfrm>
            <a:off x="3346200" y="155425"/>
            <a:ext cx="2451600" cy="55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Бизнес модель</a:t>
            </a: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1"/>
          </p:nvPr>
        </p:nvSpPr>
        <p:spPr>
          <a:xfrm>
            <a:off x="436438" y="62766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ru" sz="1600">
                <a:solidFill>
                  <a:schemeClr val="dk2"/>
                </a:solidFill>
              </a:rPr>
              <a:t>Целевая аудитория-</a:t>
            </a:r>
            <a:endParaRPr sz="16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ru" sz="1600"/>
              <a:t>Потребителями результатов вначале станут фермеры участки которых расположены рядом с пилотом (так как в этом месте у нас будут проходить все опыты и доработки), а в дальнейшем фермеры и  агрохолдинги всей страны.</a:t>
            </a:r>
            <a:endParaRPr sz="1600"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sz="600"/>
          </a:p>
        </p:txBody>
      </p:sp>
      <p:sp>
        <p:nvSpPr>
          <p:cNvPr id="125" name="Google Shape;125;p20"/>
          <p:cNvSpPr txBox="1"/>
          <p:nvPr/>
        </p:nvSpPr>
        <p:spPr>
          <a:xfrm>
            <a:off x="436450" y="1371513"/>
            <a:ext cx="6384300" cy="15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Бизнес-модель проекта заключается в:</a:t>
            </a:r>
            <a:endParaRPr sz="1600" dirty="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1)Переработка органических отходов(услуги по переработке отходов)+ продажа удобрений(оборудование+ сервис)</a:t>
            </a:r>
            <a:br>
              <a:rPr lang="ru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ru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2)Сдача в аренду самого комплекса</a:t>
            </a:r>
            <a:br>
              <a:rPr lang="ru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ru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3)Продажа готовых комплексов</a:t>
            </a:r>
            <a:endParaRPr lang="en-US" sz="16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088" y="3098100"/>
            <a:ext cx="4121776" cy="183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7F5C71-F086-45B8-B4C9-D925D5350075}"/>
              </a:ext>
            </a:extLst>
          </p:cNvPr>
          <p:cNvSpPr txBox="1"/>
          <p:nvPr/>
        </p:nvSpPr>
        <p:spPr>
          <a:xfrm>
            <a:off x="240279" y="3098100"/>
            <a:ext cx="2115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lt1"/>
                </a:solidFill>
                <a:latin typeface="Proxima Nova"/>
              </a:rPr>
              <a:t>B2C-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частные потребители</a:t>
            </a:r>
            <a:r>
              <a:rPr lang="en-US" sz="1600" dirty="0">
                <a:solidFill>
                  <a:schemeClr val="lt1"/>
                </a:solidFill>
                <a:latin typeface="Proxima Nova"/>
              </a:rPr>
              <a:t>, 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имеющие приусадебные хозяйства в городах или пригородах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23572E-883F-420E-B027-AA31DD2A70A9}"/>
              </a:ext>
            </a:extLst>
          </p:cNvPr>
          <p:cNvSpPr txBox="1"/>
          <p:nvPr/>
        </p:nvSpPr>
        <p:spPr>
          <a:xfrm>
            <a:off x="6639870" y="3088333"/>
            <a:ext cx="21258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lt1"/>
                </a:solidFill>
                <a:latin typeface="Proxima Nova"/>
              </a:rPr>
              <a:t>B2B- 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крупные с.-х. предприятия</a:t>
            </a:r>
            <a:r>
              <a:rPr lang="en-US" sz="1600" dirty="0">
                <a:solidFill>
                  <a:schemeClr val="lt1"/>
                </a:solidFill>
                <a:latin typeface="Proxima Nova"/>
              </a:rPr>
              <a:t>,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 кооперативы</a:t>
            </a:r>
            <a:r>
              <a:rPr lang="en-US" sz="1600" dirty="0">
                <a:solidFill>
                  <a:schemeClr val="lt1"/>
                </a:solidFill>
                <a:latin typeface="Proxima Nova"/>
              </a:rPr>
              <a:t>, 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водоканалы</a:t>
            </a:r>
            <a:r>
              <a:rPr lang="en-US" sz="1600" dirty="0">
                <a:solidFill>
                  <a:schemeClr val="lt1"/>
                </a:solidFill>
                <a:latin typeface="Proxima Nova"/>
              </a:rPr>
              <a:t>, 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садово-парковые хозяйства городов и т.п</a:t>
            </a:r>
            <a:r>
              <a:rPr lang="en-US" sz="1600" dirty="0">
                <a:solidFill>
                  <a:schemeClr val="lt1"/>
                </a:solidFill>
                <a:latin typeface="Proxima Nova"/>
              </a:rPr>
              <a:t> (</a:t>
            </a:r>
            <a:r>
              <a:rPr lang="ru-RU" sz="1600" dirty="0">
                <a:solidFill>
                  <a:schemeClr val="lt1"/>
                </a:solidFill>
                <a:latin typeface="Proxima Nova"/>
              </a:rPr>
              <a:t>агенты)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A199CC-3C35-42F9-94FA-6D8DF6252A9B}"/>
              </a:ext>
            </a:extLst>
          </p:cNvPr>
          <p:cNvSpPr txBox="1"/>
          <p:nvPr/>
        </p:nvSpPr>
        <p:spPr>
          <a:xfrm>
            <a:off x="8684678" y="4712974"/>
            <a:ext cx="378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8AFB7E-D7CC-48AA-85E8-5DB8C420E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757" y="155425"/>
            <a:ext cx="543610" cy="391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82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6370" y="324052"/>
            <a:ext cx="6213659" cy="251183"/>
          </a:xfrm>
        </p:spPr>
        <p:txBody>
          <a:bodyPr>
            <a:noAutofit/>
          </a:bodyPr>
          <a:lstStyle/>
          <a:p>
            <a:r>
              <a:rPr lang="ru-RU" sz="2500" dirty="0">
                <a:sym typeface="Arial"/>
              </a:rPr>
              <a:t>Достижения и ресурсы проекта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1871" y="3441092"/>
            <a:ext cx="570751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 spc="-5">
                <a:latin typeface="Times New Roman"/>
                <a:cs typeface="Times New Roman"/>
              </a:defRPr>
            </a:lvl1pPr>
          </a:lstStyle>
          <a:p>
            <a:r>
              <a:rPr lang="ru-RU" sz="12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</a:rPr>
              <a:t>Имеющиеся у нас научно-техническое ресурсы для реализации проекта </a:t>
            </a:r>
          </a:p>
          <a:p>
            <a:endParaRPr lang="ru-RU" sz="1200" dirty="0">
              <a:solidFill>
                <a:schemeClr val="dk1"/>
              </a:solidFill>
              <a:latin typeface="Proxima Nova"/>
              <a:ea typeface="Proxima Nova"/>
              <a:cs typeface="Proxima Nova"/>
            </a:endParaRPr>
          </a:p>
          <a:p>
            <a:r>
              <a:rPr lang="ru-RU" sz="12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</a:rPr>
              <a:t>Собственная производственная площадка в Волоколамском районе площадью 519 м2  (свидетельство 12368-50/007/2017-2 от 25.01.2017)</a:t>
            </a:r>
            <a:r>
              <a:rPr lang="en-US" sz="12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</a:rPr>
              <a:t>;</a:t>
            </a:r>
            <a:endParaRPr lang="ru-RU" sz="1200" dirty="0">
              <a:solidFill>
                <a:schemeClr val="dk1"/>
              </a:solidFill>
              <a:latin typeface="Proxima Nova"/>
              <a:ea typeface="Proxima Nova"/>
              <a:cs typeface="Proxima Nova"/>
            </a:endParaRPr>
          </a:p>
          <a:p>
            <a:r>
              <a:rPr lang="ru-RU" sz="12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</a:rPr>
              <a:t>Арендована опытная площадка в Раменском районе на территории действующей фермы КРС (ООО Перспектива) площадью 4500 м2</a:t>
            </a:r>
            <a:r>
              <a:rPr lang="en-US" sz="12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</a:rPr>
              <a:t>.</a:t>
            </a:r>
            <a:endParaRPr lang="ru-RU" sz="1200" dirty="0">
              <a:solidFill>
                <a:schemeClr val="dk1"/>
              </a:solidFill>
              <a:latin typeface="Proxima Nova"/>
              <a:ea typeface="Proxima Nova"/>
              <a:cs typeface="Proxima Nova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336C5D5-296A-433D-8108-783235A876ED}"/>
              </a:ext>
            </a:extLst>
          </p:cNvPr>
          <p:cNvSpPr/>
          <p:nvPr/>
        </p:nvSpPr>
        <p:spPr>
          <a:xfrm>
            <a:off x="130271" y="594412"/>
            <a:ext cx="669975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Достижения проекта</a:t>
            </a:r>
          </a:p>
          <a:p>
            <a:endParaRPr lang="ru-RU" sz="1200" dirty="0">
              <a:solidFill>
                <a:schemeClr val="bg1"/>
              </a:solidFill>
              <a:latin typeface="Proxima Nova"/>
              <a:ea typeface="Proxima Nova"/>
              <a:cs typeface="Proxima Nova"/>
            </a:endParaRP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</a:rPr>
              <a:t>1.Прошли в финал конкурса Венчурного акселератора</a:t>
            </a:r>
            <a:r>
              <a:rPr lang="en-US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</a:rPr>
              <a:t>;</a:t>
            </a:r>
            <a:endParaRPr lang="ru-RU" sz="1200" dirty="0">
              <a:solidFill>
                <a:schemeClr val="bg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</a:rPr>
              <a:t>2.Выиграли грант *умник* Договор 13373ГУ/2019 </a:t>
            </a:r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и успешно закрыли его выполнив все условия договора</a:t>
            </a:r>
            <a:r>
              <a:rPr lang="en-US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.</a:t>
            </a:r>
            <a:endParaRPr lang="ru-RU" sz="1200" dirty="0">
              <a:solidFill>
                <a:schemeClr val="bg1"/>
              </a:solidFill>
              <a:latin typeface="Proxima Nova"/>
              <a:ea typeface="Proxima Nova"/>
              <a:cs typeface="Proxima Nova"/>
            </a:endParaRP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3. Протестировали два блока установки и получили два вида удобрений</a:t>
            </a: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4. Полученные удобрения прошли экспертизу на пригодность использования в с/-х назначении и проверку на класс опасности</a:t>
            </a: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5. Проведены работы по внедрению получаемого удобрения на действующие сельскохозяйственные предприятия Московской области, результаты которых будут известны в конце посевного сезона 2021-2022</a:t>
            </a: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Научный задел по проекту </a:t>
            </a:r>
          </a:p>
          <a:p>
            <a:r>
              <a:rPr lang="ru-RU" sz="1200" dirty="0">
                <a:solidFill>
                  <a:schemeClr val="bg1"/>
                </a:solidFill>
                <a:latin typeface="Proxima Nova"/>
                <a:ea typeface="Proxima Nova"/>
                <a:cs typeface="Proxima Nova"/>
              </a:rPr>
              <a:t>На данный момент подана заявка на изобретение (технологию переработки) 2020136191/20(066749)</a:t>
            </a:r>
          </a:p>
          <a:p>
            <a:endParaRPr lang="ru-RU" sz="1000" spc="-3" dirty="0">
              <a:latin typeface="Times New Roman"/>
              <a:cs typeface="Times New Roman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705600" y="3157841"/>
            <a:ext cx="1703339" cy="1537308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00" r="-3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238" y="1295399"/>
            <a:ext cx="2125188" cy="127952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CF38274-88FD-4935-B0BF-748EC085A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B6F15528-21DE-4FAA-801E-634DDDAF4B2B}" type="slidenum">
              <a:rPr lang="ru-RU" sz="1600" smtClean="0"/>
              <a:pPr/>
              <a:t>9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72ED24-828C-4F68-87C8-10F36AB9A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551" y="246955"/>
            <a:ext cx="520053" cy="37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18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Потребности проекта</a:t>
            </a:r>
            <a:endParaRPr dirty="0"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6610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Финансовые вложения: 1 950 000 рублей (закупка оборудования, работы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по сборке и компоновке, электроника, транспортные затраты, издержки)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1)Для запуска пилота и решения поставленных задач (1.1 млн руб.) 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2)Оплаты работы  специалистов (20-30 тыс.руб.)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3)Аренда ангара для опытов (30-35 тыс. руб в месяц)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4)Оплаты экспертиз полученных удобрений и биогаза( 5000 руб. за 1 экспертизу)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5)Сборка и компоновка комплекса(150 т.р) 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6)Получение сертификации на переработку отходов 4-5 класса опасности(200-250 тыс.руб.)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4850" dirty="0">
                <a:solidFill>
                  <a:srgbClr val="434343"/>
                </a:solidFill>
              </a:rPr>
              <a:t>7)Кадровые -будут привлекаться специалисты для решения узконаправленных задач(50-60 тыс.руб)</a:t>
            </a:r>
            <a:endParaRPr sz="485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2"/>
          </p:nvPr>
        </p:nvSpPr>
        <p:spPr>
          <a:xfrm>
            <a:off x="7295500" y="21875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6401" y="1199875"/>
            <a:ext cx="3512000" cy="274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8CCB51A-BE14-46BE-B53C-14B4F4ACD4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21E3E9-0054-420C-8B67-E136080E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889175" y="23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66666"/>
                </a:solidFill>
              </a:rPr>
              <a:t>Текущие результаты и планы проекта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 rotWithShape="1">
          <a:blip r:embed="rId4">
            <a:alphaModFix/>
          </a:blip>
          <a:srcRect t="59986" r="82370" b="19451"/>
          <a:stretch/>
        </p:blipFill>
        <p:spPr>
          <a:xfrm>
            <a:off x="352875" y="230153"/>
            <a:ext cx="47711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214625" y="836798"/>
            <a:ext cx="85995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Есть заинтересованность в органоминеральном удобрении </a:t>
            </a:r>
            <a:endParaRPr lang="en-US"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ООО </a:t>
            </a:r>
            <a:r>
              <a:rPr lang="en-US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</a:t>
            </a: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Группа крым</a:t>
            </a:r>
            <a:r>
              <a:rPr lang="en-US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”</a:t>
            </a: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г. Севастополь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Подписано соглашение о намерениях с ООО </a:t>
            </a:r>
            <a:r>
              <a:rPr lang="en-US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</a:t>
            </a: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ЭКО-ПОДМОСКОВЬЕ</a:t>
            </a:r>
            <a:r>
              <a:rPr lang="en-US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”</a:t>
            </a: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г. Раменское М.Область о покупке удобрения  (3 т/</a:t>
            </a:r>
            <a:r>
              <a:rPr lang="ru-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сутки</a:t>
            </a: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);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Пройденные вехи  в проверке базовых гипотез по выходу на рынок.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Проверенные нами гипотезы: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1. Будет ли наш продукт востребован на рынке: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2. Предположение о потенциальных клиентах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3.Предположение о предлагаемых товарах/услугах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Вехи пройденные в разработке продуктов: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А) Органического удобрения (на фото справа)</a:t>
            </a: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Б)Органоминеральное удобрение (на фото слева)</a:t>
            </a:r>
            <a:endParaRPr sz="100" dirty="0">
              <a:solidFill>
                <a:schemeClr val="dk1"/>
              </a:solidFill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3941" y="2346718"/>
            <a:ext cx="3652867" cy="21442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E9A244-A7C7-4F2B-A550-89E803859D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0577CE-D438-4AE6-8A9F-A8D05CFA0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A73ACEA-3872-4B45-B0FE-685E1E1A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51356B0-0084-46E3-8097-B61A04F62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838" y="567327"/>
            <a:ext cx="6523620" cy="71384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Соглашения о намерениях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213284-6EA6-4826-92DC-B4E573142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71" y="1187913"/>
            <a:ext cx="2099629" cy="28878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F58E651-D9A4-4582-BFFA-9A8179B25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169" y="1187912"/>
            <a:ext cx="2081662" cy="288781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A0D4CB-10B2-46D5-B4FE-0D912B7CB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501" y="1187912"/>
            <a:ext cx="2031965" cy="28878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CA2C7B-F625-4481-968B-F72BE018A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6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A73ACEA-3872-4B45-B0FE-685E1E1A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51356B0-0084-46E3-8097-B61A04F62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0774" y="371374"/>
            <a:ext cx="5522452" cy="77871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Экспертиза удобрения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4448FB-C548-4934-ABD7-8A174A109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3456379"/>
            <a:ext cx="4013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Отлично подходит для кислых почв. Кальций повышает биологическую активность почв и скорость разложения растительных остатков, улучшает структуру и водоудерживающую способность почв. Рекомендуется для культур, чувствительных к недостатку кальция (томата, перца, салата).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4865" y="1101963"/>
            <a:ext cx="30099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pH=3,9-4,3</a:t>
            </a:r>
          </a:p>
          <a:p>
            <a:r>
              <a:rPr lang="ru-RU" dirty="0">
                <a:solidFill>
                  <a:schemeClr val="bg1"/>
                </a:solidFill>
              </a:rPr>
              <a:t>Прочность гранулы</a:t>
            </a:r>
            <a:r>
              <a:rPr lang="en-US" dirty="0">
                <a:solidFill>
                  <a:schemeClr val="bg1"/>
                </a:solidFill>
              </a:rPr>
              <a:t>=</a:t>
            </a:r>
            <a:r>
              <a:rPr lang="ru-RU" dirty="0">
                <a:solidFill>
                  <a:schemeClr val="bg1"/>
                </a:solidFill>
              </a:rPr>
              <a:t>3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н.м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СаО</a:t>
            </a:r>
            <a:r>
              <a:rPr lang="ru-RU" dirty="0">
                <a:solidFill>
                  <a:schemeClr val="bg1"/>
                </a:solidFill>
              </a:rPr>
              <a:t>=7</a:t>
            </a:r>
            <a:r>
              <a:rPr lang="en-US" dirty="0">
                <a:solidFill>
                  <a:schemeClr val="bg1"/>
                </a:solidFill>
              </a:rPr>
              <a:t>,9</a:t>
            </a:r>
            <a:r>
              <a:rPr lang="ru-RU" dirty="0">
                <a:solidFill>
                  <a:schemeClr val="bg1"/>
                </a:solidFill>
              </a:rPr>
              <a:t>%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K2O</a:t>
            </a:r>
            <a:r>
              <a:rPr lang="ru-RU" dirty="0">
                <a:solidFill>
                  <a:schemeClr val="bg1"/>
                </a:solidFill>
              </a:rPr>
              <a:t>=</a:t>
            </a:r>
            <a:r>
              <a:rPr lang="en-US" dirty="0">
                <a:solidFill>
                  <a:schemeClr val="bg1"/>
                </a:solidFill>
              </a:rPr>
              <a:t>30</a:t>
            </a:r>
            <a:r>
              <a:rPr lang="ru-RU" dirty="0">
                <a:solidFill>
                  <a:schemeClr val="bg1"/>
                </a:solidFill>
              </a:rPr>
              <a:t>%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ru-RU" dirty="0">
                <a:solidFill>
                  <a:schemeClr val="bg1"/>
                </a:solidFill>
              </a:rPr>
              <a:t>=</a:t>
            </a:r>
            <a:r>
              <a:rPr lang="en-US" dirty="0">
                <a:solidFill>
                  <a:schemeClr val="bg1"/>
                </a:solidFill>
              </a:rPr>
              <a:t>5</a:t>
            </a:r>
            <a:r>
              <a:rPr lang="ru-RU" dirty="0">
                <a:solidFill>
                  <a:schemeClr val="bg1"/>
                </a:solidFill>
              </a:rPr>
              <a:t>%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P205</a:t>
            </a:r>
            <a:r>
              <a:rPr lang="ru-RU" dirty="0">
                <a:solidFill>
                  <a:schemeClr val="bg1"/>
                </a:solidFill>
              </a:rPr>
              <a:t>=</a:t>
            </a:r>
            <a:r>
              <a:rPr lang="en-US" dirty="0">
                <a:solidFill>
                  <a:schemeClr val="bg1"/>
                </a:solidFill>
              </a:rPr>
              <a:t>15%</a:t>
            </a:r>
          </a:p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ru-RU" dirty="0">
                <a:solidFill>
                  <a:schemeClr val="bg1"/>
                </a:solidFill>
              </a:rPr>
              <a:t>=</a:t>
            </a:r>
            <a:r>
              <a:rPr lang="en-US" dirty="0">
                <a:solidFill>
                  <a:schemeClr val="bg1"/>
                </a:solidFill>
              </a:rPr>
              <a:t>5</a:t>
            </a:r>
            <a:r>
              <a:rPr lang="ru-RU" dirty="0">
                <a:solidFill>
                  <a:schemeClr val="bg1"/>
                </a:solidFill>
              </a:rPr>
              <a:t>%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94" y="630590"/>
            <a:ext cx="2329559" cy="273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87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87C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9547" y="3637052"/>
            <a:ext cx="605147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530850" y="74762"/>
            <a:ext cx="8082300" cy="84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5700" dirty="0">
              <a:solidFill>
                <a:srgbClr val="FFFFFF"/>
              </a:solidFill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1376656" y="693678"/>
            <a:ext cx="66567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❖"/>
            </a:pPr>
            <a:r>
              <a:rPr lang="ru" sz="1300" dirty="0">
                <a:solidFill>
                  <a:srgbClr val="FFFFFF"/>
                </a:solidFill>
              </a:rPr>
              <a:t>Галкин Константин </a:t>
            </a:r>
            <a:r>
              <a:rPr lang="ru" sz="1300" dirty="0">
                <a:solidFill>
                  <a:srgbClr val="434343"/>
                </a:solidFill>
              </a:rPr>
              <a:t>- </a:t>
            </a:r>
            <a:r>
              <a:rPr lang="ru" sz="1300" dirty="0">
                <a:solidFill>
                  <a:schemeClr val="tx1"/>
                </a:solidFill>
              </a:rPr>
              <a:t>лидер проекта, экономист (разработка и создание конечного (целевого) продукта из продуктов и ресурсов существующего материального производства).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❖"/>
            </a:pPr>
            <a:r>
              <a:rPr lang="ru" sz="1300" dirty="0">
                <a:solidFill>
                  <a:srgbClr val="FFFFFF"/>
                </a:solidFill>
              </a:rPr>
              <a:t>Григорьева Полина</a:t>
            </a:r>
            <a:r>
              <a:rPr lang="ru" sz="1300" dirty="0">
                <a:solidFill>
                  <a:schemeClr val="tx1"/>
                </a:solidFill>
              </a:rPr>
              <a:t>- экономист проекта</a:t>
            </a:r>
            <a:endParaRPr sz="13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tx1"/>
                </a:solidFill>
              </a:rPr>
              <a:t>         Занимается расчетом экономических показателей, управлением рентабельностью, калькуляцией себестоимости, расчетом экономической целесообразности затрат средств на модернизацию продуктов и создание новых.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❖"/>
            </a:pPr>
            <a:r>
              <a:rPr lang="ru-RU" sz="1300" dirty="0">
                <a:solidFill>
                  <a:srgbClr val="FFFFFF"/>
                </a:solidFill>
              </a:rPr>
              <a:t>Ворожейкина Татьяна</a:t>
            </a:r>
            <a:r>
              <a:rPr lang="ru-RU" sz="1300" dirty="0">
                <a:solidFill>
                  <a:schemeClr val="tx1"/>
                </a:solidFill>
              </a:rPr>
              <a:t>- наставник проекта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ru-RU" sz="1300" dirty="0">
                <a:solidFill>
                  <a:schemeClr val="tx1"/>
                </a:solidFill>
              </a:rPr>
              <a:t>научная составляющая проекта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❖"/>
            </a:pPr>
            <a:r>
              <a:rPr lang="ru-RU" sz="1300" dirty="0">
                <a:solidFill>
                  <a:srgbClr val="FFFFFF"/>
                </a:solidFill>
              </a:rPr>
              <a:t>Кожанова Юлия</a:t>
            </a:r>
            <a:r>
              <a:rPr lang="ru-RU" sz="1300" dirty="0">
                <a:solidFill>
                  <a:schemeClr val="tx1"/>
                </a:solidFill>
              </a:rPr>
              <a:t>-инженер-технолог проекта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</a:pPr>
            <a:r>
              <a:rPr lang="ru-RU" sz="1300" dirty="0">
                <a:solidFill>
                  <a:schemeClr val="tx1"/>
                </a:solidFill>
              </a:rPr>
              <a:t>занимающийся разработкой, организацией производственного процесса. Разработка технологий комплекса</a:t>
            </a:r>
            <a:endParaRPr sz="1300" dirty="0">
              <a:solidFill>
                <a:schemeClr val="tx1"/>
              </a:solidFill>
            </a:endParaRPr>
          </a:p>
          <a:p>
            <a:pPr marL="457200" lvl="0">
              <a:lnSpc>
                <a:spcPct val="115000"/>
              </a:lnSpc>
            </a:pPr>
            <a:endParaRPr lang="ru-RU" sz="1300" b="1" dirty="0">
              <a:solidFill>
                <a:schemeClr val="bg2"/>
              </a:solidFill>
            </a:endParaRPr>
          </a:p>
          <a:p>
            <a:pPr marL="457200" lvl="0">
              <a:lnSpc>
                <a:spcPct val="115000"/>
              </a:lnSpc>
            </a:pPr>
            <a:endParaRPr lang="ru" sz="1300" b="1" dirty="0">
              <a:solidFill>
                <a:schemeClr val="bg2"/>
              </a:solidFill>
            </a:endParaRPr>
          </a:p>
          <a:p>
            <a:pPr marL="457200" lvl="0">
              <a:lnSpc>
                <a:spcPct val="115000"/>
              </a:lnSpc>
            </a:pPr>
            <a:r>
              <a:rPr lang="ru" sz="1300" b="1" dirty="0">
                <a:solidFill>
                  <a:schemeClr val="bg2"/>
                </a:solidFill>
              </a:rPr>
              <a:t>Все члены  команды участвовали в реализации инновационных</a:t>
            </a:r>
          </a:p>
          <a:p>
            <a:pPr marL="457200" lvl="0">
              <a:lnSpc>
                <a:spcPct val="115000"/>
              </a:lnSpc>
            </a:pPr>
            <a:r>
              <a:rPr lang="ru" sz="1300" b="1" dirty="0">
                <a:solidFill>
                  <a:schemeClr val="bg2"/>
                </a:solidFill>
              </a:rPr>
              <a:t>проектов, имеют опыт и достижения в данной сфере, а также научные статьи в изданиях.</a:t>
            </a:r>
            <a:endParaRPr sz="1300" b="1" dirty="0">
              <a:solidFill>
                <a:schemeClr val="bg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4C9F99-50F8-49CD-88CA-82F0068C39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60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A42C1E-08C7-4CE8-BEFE-EF112DE4F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379" y="76056"/>
            <a:ext cx="548700" cy="39496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B34E8FA-D716-40C3-821F-EF51EA84A0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8" r="16378"/>
          <a:stretch>
            <a:fillRect/>
          </a:stretch>
        </p:blipFill>
        <p:spPr>
          <a:xfrm>
            <a:off x="4497293" y="0"/>
            <a:ext cx="3591019" cy="5143500"/>
          </a:xfr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537BF5-B17E-453D-B54D-53BF7FDFBE80}"/>
              </a:ext>
            </a:extLst>
          </p:cNvPr>
          <p:cNvSpPr>
            <a:spLocks/>
          </p:cNvSpPr>
          <p:nvPr/>
        </p:nvSpPr>
        <p:spPr bwMode="auto">
          <a:xfrm>
            <a:off x="1276997" y="1782361"/>
            <a:ext cx="2960583" cy="315660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8" rIns="38576" bIns="1928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037" b="1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2EA7B5-8286-4183-932A-992E6207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17436" y="5275087"/>
            <a:ext cx="1844611" cy="207749"/>
          </a:xfrm>
        </p:spPr>
        <p:txBody>
          <a:bodyPr>
            <a:normAutofit fontScale="25000" lnSpcReduction="20000"/>
          </a:bodyPr>
          <a:lstStyle/>
          <a:p>
            <a:pPr defTabSz="514363"/>
            <a:fld id="{D325CB3F-26C9-44D7-A7CB-40F86C5CE4B1}" type="slidenum">
              <a:rPr lang="en-US" sz="1350">
                <a:solidFill>
                  <a:srgbClr val="25252B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 defTabSz="514363"/>
              <a:t>15</a:t>
            </a:fld>
            <a:endParaRPr lang="en-US" sz="1350" dirty="0">
              <a:solidFill>
                <a:srgbClr val="25252B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17AF2C0-90A4-4746-8EF7-0712005C0249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6573" y="3461041"/>
            <a:ext cx="2916324" cy="629631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Готовы ответить на ваши вопросы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EA31BE-D98B-45B2-8370-46CE28425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1256" y="1350021"/>
            <a:ext cx="2916324" cy="17907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внимание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D5E11C3-EA4D-47AF-BF57-73A609FB921B}"/>
              </a:ext>
            </a:extLst>
          </p:cNvPr>
          <p:cNvSpPr txBox="1">
            <a:spLocks/>
          </p:cNvSpPr>
          <p:nvPr/>
        </p:nvSpPr>
        <p:spPr>
          <a:xfrm>
            <a:off x="5181075" y="1246173"/>
            <a:ext cx="2714946" cy="682365"/>
          </a:xfrm>
          <a:prstGeom prst="rect">
            <a:avLst/>
          </a:prstGeom>
        </p:spPr>
        <p:txBody>
          <a:bodyPr vert="horz" wrap="square" lIns="51435" tIns="25717" rIns="51435" bIns="25717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Телефон: 7 985 348 5528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Сайт:</a:t>
            </a:r>
            <a:r>
              <a:rPr lang="en-US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galkinkonstantin.ru</a:t>
            </a:r>
            <a:endParaRPr lang="ru-RU" altLang="ru-RU" sz="900" b="1" u="sng" cap="all" spc="112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E-mail</a:t>
            </a:r>
            <a:r>
              <a:rPr lang="ru-RU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77-</a:t>
            </a:r>
            <a:r>
              <a:rPr lang="en-US" alt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organika@mail.ru</a:t>
            </a:r>
            <a:endParaRPr lang="ru-RU" altLang="ru-RU" sz="900" b="1" u="sng" cap="all" spc="112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22014D-9D89-4836-BE85-894C872827DA}"/>
              </a:ext>
            </a:extLst>
          </p:cNvPr>
          <p:cNvSpPr/>
          <p:nvPr/>
        </p:nvSpPr>
        <p:spPr>
          <a:xfrm>
            <a:off x="7529512" y="14916"/>
            <a:ext cx="408352" cy="432048"/>
          </a:xfrm>
          <a:custGeom>
            <a:avLst/>
            <a:gdLst>
              <a:gd name="connsiteX0" fmla="*/ 139664 w 279328"/>
              <a:gd name="connsiteY0" fmla="*/ 0 h 279328"/>
              <a:gd name="connsiteX1" fmla="*/ 279328 w 279328"/>
              <a:gd name="connsiteY1" fmla="*/ 139664 h 279328"/>
              <a:gd name="connsiteX2" fmla="*/ 139664 w 279328"/>
              <a:gd name="connsiteY2" fmla="*/ 279328 h 279328"/>
              <a:gd name="connsiteX3" fmla="*/ 0 w 279328"/>
              <a:gd name="connsiteY3" fmla="*/ 139664 h 279328"/>
              <a:gd name="connsiteX4" fmla="*/ 139664 w 279328"/>
              <a:gd name="connsiteY4" fmla="*/ 0 h 279328"/>
              <a:gd name="connsiteX5" fmla="*/ 139664 w 279328"/>
              <a:gd name="connsiteY5" fmla="*/ 12699 h 279328"/>
              <a:gd name="connsiteX6" fmla="*/ 12699 w 279328"/>
              <a:gd name="connsiteY6" fmla="*/ 139664 h 279328"/>
              <a:gd name="connsiteX7" fmla="*/ 47757 w 279328"/>
              <a:gd name="connsiteY7" fmla="*/ 227109 h 279328"/>
              <a:gd name="connsiteX8" fmla="*/ 96032 w 279328"/>
              <a:gd name="connsiteY8" fmla="*/ 196875 h 279328"/>
              <a:gd name="connsiteX9" fmla="*/ 109985 w 279328"/>
              <a:gd name="connsiteY9" fmla="*/ 166627 h 279328"/>
              <a:gd name="connsiteX10" fmla="*/ 105071 w 279328"/>
              <a:gd name="connsiteY10" fmla="*/ 157122 h 279328"/>
              <a:gd name="connsiteX11" fmla="*/ 88881 w 279328"/>
              <a:gd name="connsiteY11" fmla="*/ 93446 h 279328"/>
              <a:gd name="connsiteX12" fmla="*/ 133146 w 279328"/>
              <a:gd name="connsiteY12" fmla="*/ 42921 h 279328"/>
              <a:gd name="connsiteX13" fmla="*/ 147876 w 279328"/>
              <a:gd name="connsiteY13" fmla="*/ 40360 h 279328"/>
              <a:gd name="connsiteX14" fmla="*/ 159178 w 279328"/>
              <a:gd name="connsiteY14" fmla="*/ 38162 h 279328"/>
              <a:gd name="connsiteX15" fmla="*/ 196603 w 279328"/>
              <a:gd name="connsiteY15" fmla="*/ 95023 h 279328"/>
              <a:gd name="connsiteX16" fmla="*/ 182559 w 279328"/>
              <a:gd name="connsiteY16" fmla="*/ 155544 h 279328"/>
              <a:gd name="connsiteX17" fmla="*/ 176507 w 279328"/>
              <a:gd name="connsiteY17" fmla="*/ 166873 h 279328"/>
              <a:gd name="connsiteX18" fmla="*/ 174464 w 279328"/>
              <a:gd name="connsiteY18" fmla="*/ 181783 h 279328"/>
              <a:gd name="connsiteX19" fmla="*/ 195491 w 279328"/>
              <a:gd name="connsiteY19" fmla="*/ 199319 h 279328"/>
              <a:gd name="connsiteX20" fmla="*/ 232230 w 279328"/>
              <a:gd name="connsiteY20" fmla="*/ 226372 h 279328"/>
              <a:gd name="connsiteX21" fmla="*/ 266629 w 279328"/>
              <a:gd name="connsiteY21" fmla="*/ 139664 h 279328"/>
              <a:gd name="connsiteX22" fmla="*/ 139664 w 279328"/>
              <a:gd name="connsiteY22" fmla="*/ 12699 h 279328"/>
              <a:gd name="connsiteX23" fmla="*/ 159178 w 279328"/>
              <a:gd name="connsiteY23" fmla="*/ 50861 h 279328"/>
              <a:gd name="connsiteX24" fmla="*/ 152117 w 279328"/>
              <a:gd name="connsiteY24" fmla="*/ 52335 h 279328"/>
              <a:gd name="connsiteX25" fmla="*/ 133353 w 279328"/>
              <a:gd name="connsiteY25" fmla="*/ 55607 h 279328"/>
              <a:gd name="connsiteX26" fmla="*/ 101580 w 279328"/>
              <a:gd name="connsiteY26" fmla="*/ 93446 h 279328"/>
              <a:gd name="connsiteX27" fmla="*/ 116180 w 279328"/>
              <a:gd name="connsiteY27" fmla="*/ 150966 h 279328"/>
              <a:gd name="connsiteX28" fmla="*/ 121598 w 279328"/>
              <a:gd name="connsiteY28" fmla="*/ 161506 h 279328"/>
              <a:gd name="connsiteX29" fmla="*/ 101166 w 279328"/>
              <a:gd name="connsiteY29" fmla="*/ 208487 h 279328"/>
              <a:gd name="connsiteX30" fmla="*/ 56991 w 279328"/>
              <a:gd name="connsiteY30" fmla="*/ 235903 h 279328"/>
              <a:gd name="connsiteX31" fmla="*/ 139664 w 279328"/>
              <a:gd name="connsiteY31" fmla="*/ 266629 h 279328"/>
              <a:gd name="connsiteX32" fmla="*/ 223087 w 279328"/>
              <a:gd name="connsiteY32" fmla="*/ 235217 h 279328"/>
              <a:gd name="connsiteX33" fmla="*/ 190047 w 279328"/>
              <a:gd name="connsiteY33" fmla="*/ 210815 h 279328"/>
              <a:gd name="connsiteX34" fmla="*/ 162489 w 279328"/>
              <a:gd name="connsiteY34" fmla="*/ 185960 h 279328"/>
              <a:gd name="connsiteX35" fmla="*/ 165114 w 279328"/>
              <a:gd name="connsiteY35" fmla="*/ 161260 h 279328"/>
              <a:gd name="connsiteX36" fmla="*/ 171489 w 279328"/>
              <a:gd name="connsiteY36" fmla="*/ 149337 h 279328"/>
              <a:gd name="connsiteX37" fmla="*/ 183904 w 279328"/>
              <a:gd name="connsiteY37" fmla="*/ 95023 h 279328"/>
              <a:gd name="connsiteX38" fmla="*/ 159178 w 279328"/>
              <a:gd name="connsiteY38" fmla="*/ 50861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79328" h="279328">
                <a:moveTo>
                  <a:pt x="139664" y="0"/>
                </a:moveTo>
                <a:cubicBezTo>
                  <a:pt x="216803" y="0"/>
                  <a:pt x="279328" y="62526"/>
                  <a:pt x="279328" y="139664"/>
                </a:cubicBezTo>
                <a:cubicBezTo>
                  <a:pt x="279328" y="216790"/>
                  <a:pt x="216803" y="279328"/>
                  <a:pt x="139664" y="279328"/>
                </a:cubicBezTo>
                <a:cubicBezTo>
                  <a:pt x="62526" y="279328"/>
                  <a:pt x="0" y="216790"/>
                  <a:pt x="0" y="139664"/>
                </a:cubicBezTo>
                <a:cubicBezTo>
                  <a:pt x="0" y="62526"/>
                  <a:pt x="62526" y="0"/>
                  <a:pt x="139664" y="0"/>
                </a:cubicBezTo>
                <a:close/>
                <a:moveTo>
                  <a:pt x="139664" y="12699"/>
                </a:moveTo>
                <a:cubicBezTo>
                  <a:pt x="69535" y="12699"/>
                  <a:pt x="12699" y="69535"/>
                  <a:pt x="12699" y="139664"/>
                </a:cubicBezTo>
                <a:cubicBezTo>
                  <a:pt x="12699" y="173584"/>
                  <a:pt x="26084" y="204323"/>
                  <a:pt x="47757" y="227109"/>
                </a:cubicBezTo>
                <a:cubicBezTo>
                  <a:pt x="67090" y="210104"/>
                  <a:pt x="76363" y="205578"/>
                  <a:pt x="96032" y="196875"/>
                </a:cubicBezTo>
                <a:cubicBezTo>
                  <a:pt x="111615" y="190008"/>
                  <a:pt x="116038" y="180386"/>
                  <a:pt x="109985" y="166627"/>
                </a:cubicBezTo>
                <a:cubicBezTo>
                  <a:pt x="108615" y="163523"/>
                  <a:pt x="106895" y="160407"/>
                  <a:pt x="105071" y="157122"/>
                </a:cubicBezTo>
                <a:cubicBezTo>
                  <a:pt x="97946" y="144268"/>
                  <a:pt x="88881" y="128271"/>
                  <a:pt x="88881" y="93446"/>
                </a:cubicBezTo>
                <a:cubicBezTo>
                  <a:pt x="88881" y="43645"/>
                  <a:pt x="118844" y="43154"/>
                  <a:pt x="133146" y="42921"/>
                </a:cubicBezTo>
                <a:cubicBezTo>
                  <a:pt x="141048" y="42792"/>
                  <a:pt x="144513" y="41550"/>
                  <a:pt x="147876" y="40360"/>
                </a:cubicBezTo>
                <a:cubicBezTo>
                  <a:pt x="150941" y="39274"/>
                  <a:pt x="154109" y="38162"/>
                  <a:pt x="159178" y="38162"/>
                </a:cubicBezTo>
                <a:cubicBezTo>
                  <a:pt x="165360" y="38162"/>
                  <a:pt x="196603" y="40891"/>
                  <a:pt x="196603" y="95023"/>
                </a:cubicBezTo>
                <a:cubicBezTo>
                  <a:pt x="196603" y="131194"/>
                  <a:pt x="190486" y="141397"/>
                  <a:pt x="182559" y="155544"/>
                </a:cubicBezTo>
                <a:cubicBezTo>
                  <a:pt x="180684" y="158881"/>
                  <a:pt x="178654" y="162515"/>
                  <a:pt x="176507" y="166873"/>
                </a:cubicBezTo>
                <a:cubicBezTo>
                  <a:pt x="173649" y="172653"/>
                  <a:pt x="172989" y="177529"/>
                  <a:pt x="174464" y="181783"/>
                </a:cubicBezTo>
                <a:cubicBezTo>
                  <a:pt x="176610" y="187913"/>
                  <a:pt x="183490" y="193655"/>
                  <a:pt x="195491" y="199319"/>
                </a:cubicBezTo>
                <a:cubicBezTo>
                  <a:pt x="210039" y="206198"/>
                  <a:pt x="224652" y="219117"/>
                  <a:pt x="232230" y="226372"/>
                </a:cubicBezTo>
                <a:cubicBezTo>
                  <a:pt x="253503" y="203664"/>
                  <a:pt x="266629" y="173222"/>
                  <a:pt x="266629" y="139664"/>
                </a:cubicBezTo>
                <a:cubicBezTo>
                  <a:pt x="266629" y="69535"/>
                  <a:pt x="209793" y="12699"/>
                  <a:pt x="139664" y="12699"/>
                </a:cubicBezTo>
                <a:close/>
                <a:moveTo>
                  <a:pt x="159178" y="50861"/>
                </a:moveTo>
                <a:cubicBezTo>
                  <a:pt x="156294" y="50861"/>
                  <a:pt x="154717" y="51404"/>
                  <a:pt x="152117" y="52335"/>
                </a:cubicBezTo>
                <a:cubicBezTo>
                  <a:pt x="148212" y="53719"/>
                  <a:pt x="143337" y="55439"/>
                  <a:pt x="133353" y="55607"/>
                </a:cubicBezTo>
                <a:cubicBezTo>
                  <a:pt x="119283" y="55840"/>
                  <a:pt x="101580" y="56137"/>
                  <a:pt x="101580" y="93446"/>
                </a:cubicBezTo>
                <a:cubicBezTo>
                  <a:pt x="101580" y="124986"/>
                  <a:pt x="109416" y="138785"/>
                  <a:pt x="116180" y="150966"/>
                </a:cubicBezTo>
                <a:cubicBezTo>
                  <a:pt x="118145" y="154523"/>
                  <a:pt x="119995" y="157872"/>
                  <a:pt x="121598" y="161506"/>
                </a:cubicBezTo>
                <a:cubicBezTo>
                  <a:pt x="130495" y="181705"/>
                  <a:pt x="123047" y="198827"/>
                  <a:pt x="101166" y="208487"/>
                </a:cubicBezTo>
                <a:cubicBezTo>
                  <a:pt x="82272" y="216828"/>
                  <a:pt x="74100" y="220928"/>
                  <a:pt x="56991" y="235903"/>
                </a:cubicBezTo>
                <a:cubicBezTo>
                  <a:pt x="79208" y="255016"/>
                  <a:pt x="108059" y="266629"/>
                  <a:pt x="139664" y="266629"/>
                </a:cubicBezTo>
                <a:cubicBezTo>
                  <a:pt x="171632" y="266629"/>
                  <a:pt x="200767" y="254719"/>
                  <a:pt x="223087" y="235217"/>
                </a:cubicBezTo>
                <a:cubicBezTo>
                  <a:pt x="215962" y="228467"/>
                  <a:pt x="202707" y="216790"/>
                  <a:pt x="190047" y="210815"/>
                </a:cubicBezTo>
                <a:cubicBezTo>
                  <a:pt x="174606" y="203509"/>
                  <a:pt x="165851" y="195607"/>
                  <a:pt x="162489" y="185960"/>
                </a:cubicBezTo>
                <a:cubicBezTo>
                  <a:pt x="159864" y="178434"/>
                  <a:pt x="160743" y="170119"/>
                  <a:pt x="165114" y="161260"/>
                </a:cubicBezTo>
                <a:cubicBezTo>
                  <a:pt x="167377" y="156669"/>
                  <a:pt x="169511" y="152855"/>
                  <a:pt x="171489" y="149337"/>
                </a:cubicBezTo>
                <a:cubicBezTo>
                  <a:pt x="178977" y="135953"/>
                  <a:pt x="183904" y="127870"/>
                  <a:pt x="183904" y="95023"/>
                </a:cubicBezTo>
                <a:cubicBezTo>
                  <a:pt x="183904" y="62461"/>
                  <a:pt x="170933" y="50861"/>
                  <a:pt x="159178" y="508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63"/>
            <a:endParaRPr lang="en-US" sz="7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98977E9-B4EB-498B-95EB-8D34D58BA3A4}"/>
              </a:ext>
            </a:extLst>
          </p:cNvPr>
          <p:cNvSpPr/>
          <p:nvPr/>
        </p:nvSpPr>
        <p:spPr>
          <a:xfrm>
            <a:off x="7759882" y="1521406"/>
            <a:ext cx="131898" cy="131898"/>
          </a:xfrm>
          <a:custGeom>
            <a:avLst/>
            <a:gdLst>
              <a:gd name="connsiteX0" fmla="*/ 101580 w 279328"/>
              <a:gd name="connsiteY0" fmla="*/ 209496 h 279328"/>
              <a:gd name="connsiteX1" fmla="*/ 107916 w 279328"/>
              <a:gd name="connsiteY1" fmla="*/ 215846 h 279328"/>
              <a:gd name="connsiteX2" fmla="*/ 106067 w 279328"/>
              <a:gd name="connsiteY2" fmla="*/ 220333 h 279328"/>
              <a:gd name="connsiteX3" fmla="*/ 87018 w 279328"/>
              <a:gd name="connsiteY3" fmla="*/ 239382 h 279328"/>
              <a:gd name="connsiteX4" fmla="*/ 82531 w 279328"/>
              <a:gd name="connsiteY4" fmla="*/ 241244 h 279328"/>
              <a:gd name="connsiteX5" fmla="*/ 76182 w 279328"/>
              <a:gd name="connsiteY5" fmla="*/ 234894 h 279328"/>
              <a:gd name="connsiteX6" fmla="*/ 78044 w 279328"/>
              <a:gd name="connsiteY6" fmla="*/ 230407 h 279328"/>
              <a:gd name="connsiteX7" fmla="*/ 97079 w 279328"/>
              <a:gd name="connsiteY7" fmla="*/ 211358 h 279328"/>
              <a:gd name="connsiteX8" fmla="*/ 101580 w 279328"/>
              <a:gd name="connsiteY8" fmla="*/ 209496 h 279328"/>
              <a:gd name="connsiteX9" fmla="*/ 95230 w 279328"/>
              <a:gd name="connsiteY9" fmla="*/ 177748 h 279328"/>
              <a:gd name="connsiteX10" fmla="*/ 101580 w 279328"/>
              <a:gd name="connsiteY10" fmla="*/ 184111 h 279328"/>
              <a:gd name="connsiteX11" fmla="*/ 99718 w 279328"/>
              <a:gd name="connsiteY11" fmla="*/ 188585 h 279328"/>
              <a:gd name="connsiteX12" fmla="*/ 36235 w 279328"/>
              <a:gd name="connsiteY12" fmla="*/ 252081 h 279328"/>
              <a:gd name="connsiteX13" fmla="*/ 31748 w 279328"/>
              <a:gd name="connsiteY13" fmla="*/ 253930 h 279328"/>
              <a:gd name="connsiteX14" fmla="*/ 25398 w 279328"/>
              <a:gd name="connsiteY14" fmla="*/ 247580 h 279328"/>
              <a:gd name="connsiteX15" fmla="*/ 27247 w 279328"/>
              <a:gd name="connsiteY15" fmla="*/ 243093 h 279328"/>
              <a:gd name="connsiteX16" fmla="*/ 90743 w 279328"/>
              <a:gd name="connsiteY16" fmla="*/ 179611 h 279328"/>
              <a:gd name="connsiteX17" fmla="*/ 95230 w 279328"/>
              <a:gd name="connsiteY17" fmla="*/ 177748 h 279328"/>
              <a:gd name="connsiteX18" fmla="*/ 63483 w 279328"/>
              <a:gd name="connsiteY18" fmla="*/ 171412 h 279328"/>
              <a:gd name="connsiteX19" fmla="*/ 69833 w 279328"/>
              <a:gd name="connsiteY19" fmla="*/ 177748 h 279328"/>
              <a:gd name="connsiteX20" fmla="*/ 67971 w 279328"/>
              <a:gd name="connsiteY20" fmla="*/ 182249 h 279328"/>
              <a:gd name="connsiteX21" fmla="*/ 61621 w 279328"/>
              <a:gd name="connsiteY21" fmla="*/ 188585 h 279328"/>
              <a:gd name="connsiteX22" fmla="*/ 57134 w 279328"/>
              <a:gd name="connsiteY22" fmla="*/ 190448 h 279328"/>
              <a:gd name="connsiteX23" fmla="*/ 50784 w 279328"/>
              <a:gd name="connsiteY23" fmla="*/ 184111 h 279328"/>
              <a:gd name="connsiteX24" fmla="*/ 52647 w 279328"/>
              <a:gd name="connsiteY24" fmla="*/ 179611 h 279328"/>
              <a:gd name="connsiteX25" fmla="*/ 58996 w 279328"/>
              <a:gd name="connsiteY25" fmla="*/ 173261 h 279328"/>
              <a:gd name="connsiteX26" fmla="*/ 63483 w 279328"/>
              <a:gd name="connsiteY26" fmla="*/ 171412 h 279328"/>
              <a:gd name="connsiteX27" fmla="*/ 254176 w 279328"/>
              <a:gd name="connsiteY27" fmla="*/ 34140 h 279328"/>
              <a:gd name="connsiteX28" fmla="*/ 121728 w 279328"/>
              <a:gd name="connsiteY28" fmla="*/ 166588 h 279328"/>
              <a:gd name="connsiteX29" fmla="*/ 158816 w 279328"/>
              <a:gd name="connsiteY29" fmla="*/ 256646 h 279328"/>
              <a:gd name="connsiteX30" fmla="*/ 254176 w 279328"/>
              <a:gd name="connsiteY30" fmla="*/ 34140 h 279328"/>
              <a:gd name="connsiteX31" fmla="*/ 245188 w 279328"/>
              <a:gd name="connsiteY31" fmla="*/ 25153 h 279328"/>
              <a:gd name="connsiteX32" fmla="*/ 22695 w 279328"/>
              <a:gd name="connsiteY32" fmla="*/ 120525 h 279328"/>
              <a:gd name="connsiteX33" fmla="*/ 112753 w 279328"/>
              <a:gd name="connsiteY33" fmla="*/ 157601 h 279328"/>
              <a:gd name="connsiteX34" fmla="*/ 272978 w 279328"/>
              <a:gd name="connsiteY34" fmla="*/ 0 h 279328"/>
              <a:gd name="connsiteX35" fmla="*/ 279328 w 279328"/>
              <a:gd name="connsiteY35" fmla="*/ 6350 h 279328"/>
              <a:gd name="connsiteX36" fmla="*/ 278643 w 279328"/>
              <a:gd name="connsiteY36" fmla="*/ 9039 h 279328"/>
              <a:gd name="connsiteX37" fmla="*/ 278720 w 279328"/>
              <a:gd name="connsiteY37" fmla="*/ 9078 h 279328"/>
              <a:gd name="connsiteX38" fmla="*/ 164558 w 279328"/>
              <a:gd name="connsiteY38" fmla="*/ 275423 h 279328"/>
              <a:gd name="connsiteX39" fmla="*/ 164532 w 279328"/>
              <a:gd name="connsiteY39" fmla="*/ 275487 h 279328"/>
              <a:gd name="connsiteX40" fmla="*/ 164441 w 279328"/>
              <a:gd name="connsiteY40" fmla="*/ 275707 h 279328"/>
              <a:gd name="connsiteX41" fmla="*/ 164403 w 279328"/>
              <a:gd name="connsiteY41" fmla="*/ 275694 h 279328"/>
              <a:gd name="connsiteX42" fmla="*/ 158713 w 279328"/>
              <a:gd name="connsiteY42" fmla="*/ 279328 h 279328"/>
              <a:gd name="connsiteX43" fmla="*/ 152712 w 279328"/>
              <a:gd name="connsiteY43" fmla="*/ 274737 h 279328"/>
              <a:gd name="connsiteX44" fmla="*/ 152609 w 279328"/>
              <a:gd name="connsiteY44" fmla="*/ 274776 h 279328"/>
              <a:gd name="connsiteX45" fmla="*/ 109429 w 279328"/>
              <a:gd name="connsiteY45" fmla="*/ 169899 h 279328"/>
              <a:gd name="connsiteX46" fmla="*/ 4565 w 279328"/>
              <a:gd name="connsiteY46" fmla="*/ 126719 h 279328"/>
              <a:gd name="connsiteX47" fmla="*/ 4591 w 279328"/>
              <a:gd name="connsiteY47" fmla="*/ 126616 h 279328"/>
              <a:gd name="connsiteX48" fmla="*/ 0 w 279328"/>
              <a:gd name="connsiteY48" fmla="*/ 120615 h 279328"/>
              <a:gd name="connsiteX49" fmla="*/ 3634 w 279328"/>
              <a:gd name="connsiteY49" fmla="*/ 114925 h 279328"/>
              <a:gd name="connsiteX50" fmla="*/ 3621 w 279328"/>
              <a:gd name="connsiteY50" fmla="*/ 114900 h 279328"/>
              <a:gd name="connsiteX51" fmla="*/ 3841 w 279328"/>
              <a:gd name="connsiteY51" fmla="*/ 114796 h 279328"/>
              <a:gd name="connsiteX52" fmla="*/ 3905 w 279328"/>
              <a:gd name="connsiteY52" fmla="*/ 114770 h 279328"/>
              <a:gd name="connsiteX53" fmla="*/ 270250 w 279328"/>
              <a:gd name="connsiteY53" fmla="*/ 621 h 279328"/>
              <a:gd name="connsiteX54" fmla="*/ 270276 w 279328"/>
              <a:gd name="connsiteY54" fmla="*/ 673 h 279328"/>
              <a:gd name="connsiteX55" fmla="*/ 272978 w 279328"/>
              <a:gd name="connsiteY55" fmla="*/ 0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9328" h="279328">
                <a:moveTo>
                  <a:pt x="101580" y="209496"/>
                </a:moveTo>
                <a:cubicBezTo>
                  <a:pt x="105084" y="209496"/>
                  <a:pt x="107916" y="212341"/>
                  <a:pt x="107916" y="215846"/>
                </a:cubicBezTo>
                <a:cubicBezTo>
                  <a:pt x="107916" y="217604"/>
                  <a:pt x="107218" y="219195"/>
                  <a:pt x="106067" y="220333"/>
                </a:cubicBezTo>
                <a:lnTo>
                  <a:pt x="87018" y="239382"/>
                </a:lnTo>
                <a:cubicBezTo>
                  <a:pt x="85867" y="240533"/>
                  <a:pt x="84277" y="241244"/>
                  <a:pt x="82531" y="241244"/>
                </a:cubicBezTo>
                <a:cubicBezTo>
                  <a:pt x="79027" y="241244"/>
                  <a:pt x="76182" y="238399"/>
                  <a:pt x="76182" y="234894"/>
                </a:cubicBezTo>
                <a:cubicBezTo>
                  <a:pt x="76182" y="233148"/>
                  <a:pt x="76893" y="231545"/>
                  <a:pt x="78044" y="230407"/>
                </a:cubicBezTo>
                <a:lnTo>
                  <a:pt x="97079" y="211358"/>
                </a:lnTo>
                <a:cubicBezTo>
                  <a:pt x="98230" y="210207"/>
                  <a:pt x="99821" y="209496"/>
                  <a:pt x="101580" y="209496"/>
                </a:cubicBezTo>
                <a:close/>
                <a:moveTo>
                  <a:pt x="95230" y="177748"/>
                </a:moveTo>
                <a:cubicBezTo>
                  <a:pt x="98735" y="177748"/>
                  <a:pt x="101580" y="180606"/>
                  <a:pt x="101580" y="184111"/>
                </a:cubicBezTo>
                <a:cubicBezTo>
                  <a:pt x="101580" y="185857"/>
                  <a:pt x="100868" y="187447"/>
                  <a:pt x="99718" y="188585"/>
                </a:cubicBezTo>
                <a:lnTo>
                  <a:pt x="36235" y="252081"/>
                </a:lnTo>
                <a:cubicBezTo>
                  <a:pt x="35084" y="253232"/>
                  <a:pt x="33493" y="253930"/>
                  <a:pt x="31748" y="253930"/>
                </a:cubicBezTo>
                <a:cubicBezTo>
                  <a:pt x="28243" y="253930"/>
                  <a:pt x="25398" y="251098"/>
                  <a:pt x="25398" y="247580"/>
                </a:cubicBezTo>
                <a:cubicBezTo>
                  <a:pt x="25398" y="245848"/>
                  <a:pt x="26109" y="244257"/>
                  <a:pt x="27247" y="243093"/>
                </a:cubicBezTo>
                <a:lnTo>
                  <a:pt x="90743" y="179611"/>
                </a:lnTo>
                <a:cubicBezTo>
                  <a:pt x="91881" y="178473"/>
                  <a:pt x="93471" y="177748"/>
                  <a:pt x="95230" y="177748"/>
                </a:cubicBezTo>
                <a:close/>
                <a:moveTo>
                  <a:pt x="63483" y="171412"/>
                </a:moveTo>
                <a:cubicBezTo>
                  <a:pt x="66988" y="171412"/>
                  <a:pt x="69833" y="174257"/>
                  <a:pt x="69833" y="177748"/>
                </a:cubicBezTo>
                <a:cubicBezTo>
                  <a:pt x="69833" y="179507"/>
                  <a:pt x="69122" y="181098"/>
                  <a:pt x="67971" y="182249"/>
                </a:cubicBezTo>
                <a:lnTo>
                  <a:pt x="61621" y="188585"/>
                </a:lnTo>
                <a:cubicBezTo>
                  <a:pt x="60470" y="189749"/>
                  <a:pt x="58893" y="190448"/>
                  <a:pt x="57134" y="190448"/>
                </a:cubicBezTo>
                <a:cubicBezTo>
                  <a:pt x="53629" y="190448"/>
                  <a:pt x="50784" y="187603"/>
                  <a:pt x="50784" y="184111"/>
                </a:cubicBezTo>
                <a:cubicBezTo>
                  <a:pt x="50784" y="182352"/>
                  <a:pt x="51496" y="180774"/>
                  <a:pt x="52647" y="179611"/>
                </a:cubicBezTo>
                <a:lnTo>
                  <a:pt x="58996" y="173261"/>
                </a:lnTo>
                <a:cubicBezTo>
                  <a:pt x="60147" y="172123"/>
                  <a:pt x="61738" y="171412"/>
                  <a:pt x="63483" y="171412"/>
                </a:cubicBezTo>
                <a:close/>
                <a:moveTo>
                  <a:pt x="254176" y="34140"/>
                </a:moveTo>
                <a:lnTo>
                  <a:pt x="121728" y="166588"/>
                </a:lnTo>
                <a:lnTo>
                  <a:pt x="158816" y="256646"/>
                </a:lnTo>
                <a:cubicBezTo>
                  <a:pt x="158816" y="256646"/>
                  <a:pt x="254176" y="34140"/>
                  <a:pt x="254176" y="34140"/>
                </a:cubicBezTo>
                <a:close/>
                <a:moveTo>
                  <a:pt x="245188" y="25153"/>
                </a:moveTo>
                <a:lnTo>
                  <a:pt x="22695" y="120525"/>
                </a:lnTo>
                <a:cubicBezTo>
                  <a:pt x="22695" y="120525"/>
                  <a:pt x="112753" y="157601"/>
                  <a:pt x="112753" y="157601"/>
                </a:cubicBezTo>
                <a:close/>
                <a:moveTo>
                  <a:pt x="272978" y="0"/>
                </a:moveTo>
                <a:cubicBezTo>
                  <a:pt x="276483" y="0"/>
                  <a:pt x="279328" y="2845"/>
                  <a:pt x="279328" y="6350"/>
                </a:cubicBezTo>
                <a:cubicBezTo>
                  <a:pt x="279328" y="7332"/>
                  <a:pt x="279043" y="8225"/>
                  <a:pt x="278643" y="9039"/>
                </a:cubicBezTo>
                <a:lnTo>
                  <a:pt x="278720" y="9078"/>
                </a:lnTo>
                <a:lnTo>
                  <a:pt x="164558" y="275423"/>
                </a:lnTo>
                <a:cubicBezTo>
                  <a:pt x="164558" y="275449"/>
                  <a:pt x="164545" y="275462"/>
                  <a:pt x="164532" y="275487"/>
                </a:cubicBezTo>
                <a:lnTo>
                  <a:pt x="164441" y="275707"/>
                </a:lnTo>
                <a:lnTo>
                  <a:pt x="164403" y="275694"/>
                </a:lnTo>
                <a:cubicBezTo>
                  <a:pt x="163381" y="277828"/>
                  <a:pt x="161234" y="279328"/>
                  <a:pt x="158713" y="279328"/>
                </a:cubicBezTo>
                <a:cubicBezTo>
                  <a:pt x="155829" y="279328"/>
                  <a:pt x="153488" y="277375"/>
                  <a:pt x="152712" y="274737"/>
                </a:cubicBezTo>
                <a:lnTo>
                  <a:pt x="152609" y="274776"/>
                </a:lnTo>
                <a:lnTo>
                  <a:pt x="109429" y="169899"/>
                </a:lnTo>
                <a:lnTo>
                  <a:pt x="4565" y="126719"/>
                </a:lnTo>
                <a:lnTo>
                  <a:pt x="4591" y="126616"/>
                </a:lnTo>
                <a:cubicBezTo>
                  <a:pt x="1953" y="125840"/>
                  <a:pt x="0" y="123499"/>
                  <a:pt x="0" y="120615"/>
                </a:cubicBezTo>
                <a:cubicBezTo>
                  <a:pt x="0" y="118094"/>
                  <a:pt x="1500" y="115960"/>
                  <a:pt x="3634" y="114925"/>
                </a:cubicBezTo>
                <a:lnTo>
                  <a:pt x="3621" y="114900"/>
                </a:lnTo>
                <a:lnTo>
                  <a:pt x="3841" y="114796"/>
                </a:lnTo>
                <a:cubicBezTo>
                  <a:pt x="3867" y="114783"/>
                  <a:pt x="3892" y="114770"/>
                  <a:pt x="3905" y="114770"/>
                </a:cubicBezTo>
                <a:lnTo>
                  <a:pt x="270250" y="621"/>
                </a:lnTo>
                <a:lnTo>
                  <a:pt x="270276" y="673"/>
                </a:lnTo>
                <a:cubicBezTo>
                  <a:pt x="271103" y="259"/>
                  <a:pt x="272009" y="0"/>
                  <a:pt x="272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63"/>
            <a:endParaRPr lang="en-US" sz="76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73C0333-C01A-46F6-9777-CECA30C073A8}"/>
              </a:ext>
            </a:extLst>
          </p:cNvPr>
          <p:cNvSpPr/>
          <p:nvPr/>
        </p:nvSpPr>
        <p:spPr>
          <a:xfrm>
            <a:off x="7735618" y="1246173"/>
            <a:ext cx="188908" cy="195615"/>
          </a:xfrm>
          <a:custGeom>
            <a:avLst/>
            <a:gdLst>
              <a:gd name="connsiteX0" fmla="*/ 101580 w 279328"/>
              <a:gd name="connsiteY0" fmla="*/ 76181 h 253935"/>
              <a:gd name="connsiteX1" fmla="*/ 12699 w 279328"/>
              <a:gd name="connsiteY1" fmla="*/ 149187 h 253935"/>
              <a:gd name="connsiteX2" fmla="*/ 39300 w 279328"/>
              <a:gd name="connsiteY2" fmla="*/ 201126 h 253935"/>
              <a:gd name="connsiteX3" fmla="*/ 43516 w 279328"/>
              <a:gd name="connsiteY3" fmla="*/ 214469 h 253935"/>
              <a:gd name="connsiteX4" fmla="*/ 38239 w 279328"/>
              <a:gd name="connsiteY4" fmla="*/ 232950 h 253935"/>
              <a:gd name="connsiteX5" fmla="*/ 71423 w 279328"/>
              <a:gd name="connsiteY5" fmla="*/ 220183 h 253935"/>
              <a:gd name="connsiteX6" fmla="*/ 75988 w 279328"/>
              <a:gd name="connsiteY6" fmla="*/ 219348 h 253935"/>
              <a:gd name="connsiteX7" fmla="*/ 78703 w 279328"/>
              <a:gd name="connsiteY7" fmla="*/ 219642 h 253935"/>
              <a:gd name="connsiteX8" fmla="*/ 101580 w 279328"/>
              <a:gd name="connsiteY8" fmla="*/ 222193 h 253935"/>
              <a:gd name="connsiteX9" fmla="*/ 190447 w 279328"/>
              <a:gd name="connsiteY9" fmla="*/ 149187 h 253935"/>
              <a:gd name="connsiteX10" fmla="*/ 101580 w 279328"/>
              <a:gd name="connsiteY10" fmla="*/ 76181 h 253935"/>
              <a:gd name="connsiteX11" fmla="*/ 101580 w 279328"/>
              <a:gd name="connsiteY11" fmla="*/ 63484 h 253935"/>
              <a:gd name="connsiteX12" fmla="*/ 203146 w 279328"/>
              <a:gd name="connsiteY12" fmla="*/ 149187 h 253935"/>
              <a:gd name="connsiteX13" fmla="*/ 101580 w 279328"/>
              <a:gd name="connsiteY13" fmla="*/ 234890 h 253935"/>
              <a:gd name="connsiteX14" fmla="*/ 75988 w 279328"/>
              <a:gd name="connsiteY14" fmla="*/ 232045 h 253935"/>
              <a:gd name="connsiteX15" fmla="*/ 19049 w 279328"/>
              <a:gd name="connsiteY15" fmla="*/ 253935 h 253935"/>
              <a:gd name="connsiteX16" fmla="*/ 31321 w 279328"/>
              <a:gd name="connsiteY16" fmla="*/ 210990 h 253935"/>
              <a:gd name="connsiteX17" fmla="*/ 0 w 279328"/>
              <a:gd name="connsiteY17" fmla="*/ 149187 h 253935"/>
              <a:gd name="connsiteX18" fmla="*/ 101580 w 279328"/>
              <a:gd name="connsiteY18" fmla="*/ 63484 h 253935"/>
              <a:gd name="connsiteX19" fmla="*/ 177748 w 279328"/>
              <a:gd name="connsiteY19" fmla="*/ 0 h 253935"/>
              <a:gd name="connsiteX20" fmla="*/ 279328 w 279328"/>
              <a:gd name="connsiteY20" fmla="*/ 85703 h 253935"/>
              <a:gd name="connsiteX21" fmla="*/ 248007 w 279328"/>
              <a:gd name="connsiteY21" fmla="*/ 147506 h 253935"/>
              <a:gd name="connsiteX22" fmla="*/ 260279 w 279328"/>
              <a:gd name="connsiteY22" fmla="*/ 190451 h 253935"/>
              <a:gd name="connsiteX23" fmla="*/ 212225 w 279328"/>
              <a:gd name="connsiteY23" fmla="*/ 171971 h 253935"/>
              <a:gd name="connsiteX24" fmla="*/ 214837 w 279328"/>
              <a:gd name="connsiteY24" fmla="*/ 159368 h 253935"/>
              <a:gd name="connsiteX25" fmla="*/ 241089 w 279328"/>
              <a:gd name="connsiteY25" fmla="*/ 169466 h 253935"/>
              <a:gd name="connsiteX26" fmla="*/ 235799 w 279328"/>
              <a:gd name="connsiteY26" fmla="*/ 150986 h 253935"/>
              <a:gd name="connsiteX27" fmla="*/ 240028 w 279328"/>
              <a:gd name="connsiteY27" fmla="*/ 137631 h 253935"/>
              <a:gd name="connsiteX28" fmla="*/ 266629 w 279328"/>
              <a:gd name="connsiteY28" fmla="*/ 85703 h 253935"/>
              <a:gd name="connsiteX29" fmla="*/ 177748 w 279328"/>
              <a:gd name="connsiteY29" fmla="*/ 12697 h 253935"/>
              <a:gd name="connsiteX30" fmla="*/ 99679 w 279328"/>
              <a:gd name="connsiteY30" fmla="*/ 50858 h 253935"/>
              <a:gd name="connsiteX31" fmla="*/ 84380 w 279328"/>
              <a:gd name="connsiteY31" fmla="*/ 51986 h 253935"/>
              <a:gd name="connsiteX32" fmla="*/ 177748 w 279328"/>
              <a:gd name="connsiteY32" fmla="*/ 0 h 25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9328" h="253935">
                <a:moveTo>
                  <a:pt x="101580" y="76181"/>
                </a:moveTo>
                <a:cubicBezTo>
                  <a:pt x="52568" y="76181"/>
                  <a:pt x="12699" y="108934"/>
                  <a:pt x="12699" y="149187"/>
                </a:cubicBezTo>
                <a:cubicBezTo>
                  <a:pt x="12699" y="168796"/>
                  <a:pt x="22139" y="187230"/>
                  <a:pt x="39300" y="201126"/>
                </a:cubicBezTo>
                <a:cubicBezTo>
                  <a:pt x="43257" y="204324"/>
                  <a:pt x="44925" y="209579"/>
                  <a:pt x="43516" y="214469"/>
                </a:cubicBezTo>
                <a:lnTo>
                  <a:pt x="38239" y="232950"/>
                </a:lnTo>
                <a:lnTo>
                  <a:pt x="71423" y="220183"/>
                </a:lnTo>
                <a:cubicBezTo>
                  <a:pt x="72884" y="219630"/>
                  <a:pt x="74436" y="219348"/>
                  <a:pt x="75988" y="219348"/>
                </a:cubicBezTo>
                <a:cubicBezTo>
                  <a:pt x="76893" y="219348"/>
                  <a:pt x="77811" y="219442"/>
                  <a:pt x="78703" y="219642"/>
                </a:cubicBezTo>
                <a:cubicBezTo>
                  <a:pt x="86437" y="221335"/>
                  <a:pt x="94131" y="222193"/>
                  <a:pt x="101580" y="222193"/>
                </a:cubicBezTo>
                <a:cubicBezTo>
                  <a:pt x="150578" y="222193"/>
                  <a:pt x="190447" y="189440"/>
                  <a:pt x="190447" y="149187"/>
                </a:cubicBezTo>
                <a:cubicBezTo>
                  <a:pt x="190447" y="108934"/>
                  <a:pt x="150578" y="76181"/>
                  <a:pt x="101580" y="76181"/>
                </a:cubicBezTo>
                <a:close/>
                <a:moveTo>
                  <a:pt x="101580" y="63484"/>
                </a:moveTo>
                <a:cubicBezTo>
                  <a:pt x="157665" y="63484"/>
                  <a:pt x="203146" y="101856"/>
                  <a:pt x="203146" y="149187"/>
                </a:cubicBezTo>
                <a:cubicBezTo>
                  <a:pt x="203146" y="196518"/>
                  <a:pt x="157665" y="234890"/>
                  <a:pt x="101580" y="234890"/>
                </a:cubicBezTo>
                <a:cubicBezTo>
                  <a:pt x="92708" y="234890"/>
                  <a:pt x="84173" y="233844"/>
                  <a:pt x="75988" y="232045"/>
                </a:cubicBezTo>
                <a:lnTo>
                  <a:pt x="19049" y="253935"/>
                </a:lnTo>
                <a:lnTo>
                  <a:pt x="31321" y="210990"/>
                </a:lnTo>
                <a:cubicBezTo>
                  <a:pt x="12052" y="195389"/>
                  <a:pt x="0" y="173499"/>
                  <a:pt x="0" y="149187"/>
                </a:cubicBezTo>
                <a:cubicBezTo>
                  <a:pt x="0" y="101856"/>
                  <a:pt x="45481" y="63484"/>
                  <a:pt x="101580" y="63484"/>
                </a:cubicBezTo>
                <a:close/>
                <a:moveTo>
                  <a:pt x="177748" y="0"/>
                </a:moveTo>
                <a:cubicBezTo>
                  <a:pt x="233860" y="0"/>
                  <a:pt x="279328" y="38373"/>
                  <a:pt x="279328" y="85703"/>
                </a:cubicBezTo>
                <a:cubicBezTo>
                  <a:pt x="279328" y="110015"/>
                  <a:pt x="267288" y="131905"/>
                  <a:pt x="248007" y="147506"/>
                </a:cubicBezTo>
                <a:lnTo>
                  <a:pt x="260279" y="190451"/>
                </a:lnTo>
                <a:lnTo>
                  <a:pt x="212225" y="171971"/>
                </a:lnTo>
                <a:cubicBezTo>
                  <a:pt x="213376" y="167856"/>
                  <a:pt x="214320" y="163671"/>
                  <a:pt x="214837" y="159368"/>
                </a:cubicBezTo>
                <a:lnTo>
                  <a:pt x="241089" y="169466"/>
                </a:lnTo>
                <a:lnTo>
                  <a:pt x="235799" y="150986"/>
                </a:lnTo>
                <a:cubicBezTo>
                  <a:pt x="234403" y="146107"/>
                  <a:pt x="236071" y="140840"/>
                  <a:pt x="240028" y="137631"/>
                </a:cubicBezTo>
                <a:cubicBezTo>
                  <a:pt x="257189" y="123746"/>
                  <a:pt x="266629" y="105313"/>
                  <a:pt x="266629" y="85703"/>
                </a:cubicBezTo>
                <a:cubicBezTo>
                  <a:pt x="266629" y="45450"/>
                  <a:pt x="226760" y="12697"/>
                  <a:pt x="177748" y="12697"/>
                </a:cubicBezTo>
                <a:cubicBezTo>
                  <a:pt x="144100" y="12697"/>
                  <a:pt x="114770" y="28145"/>
                  <a:pt x="99679" y="50858"/>
                </a:cubicBezTo>
                <a:cubicBezTo>
                  <a:pt x="94480" y="50928"/>
                  <a:pt x="89385" y="51340"/>
                  <a:pt x="84380" y="51986"/>
                </a:cubicBezTo>
                <a:cubicBezTo>
                  <a:pt x="99899" y="21408"/>
                  <a:pt x="135862" y="0"/>
                  <a:pt x="1777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63"/>
            <a:endParaRPr lang="en-US" sz="76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7AC913D-3910-49E5-8CE7-CA4E91F625A1}"/>
              </a:ext>
            </a:extLst>
          </p:cNvPr>
          <p:cNvSpPr/>
          <p:nvPr/>
        </p:nvSpPr>
        <p:spPr>
          <a:xfrm>
            <a:off x="7794263" y="1737640"/>
            <a:ext cx="131898" cy="131898"/>
          </a:xfrm>
          <a:custGeom>
            <a:avLst/>
            <a:gdLst>
              <a:gd name="connsiteX0" fmla="*/ 228545 w 279328"/>
              <a:gd name="connsiteY0" fmla="*/ 0 h 279328"/>
              <a:gd name="connsiteX1" fmla="*/ 279328 w 279328"/>
              <a:gd name="connsiteY1" fmla="*/ 50784 h 279328"/>
              <a:gd name="connsiteX2" fmla="*/ 264443 w 279328"/>
              <a:gd name="connsiteY2" fmla="*/ 86695 h 279328"/>
              <a:gd name="connsiteX3" fmla="*/ 93045 w 279328"/>
              <a:gd name="connsiteY3" fmla="*/ 258107 h 279328"/>
              <a:gd name="connsiteX4" fmla="*/ 0 w 279328"/>
              <a:gd name="connsiteY4" fmla="*/ 279328 h 279328"/>
              <a:gd name="connsiteX5" fmla="*/ 21221 w 279328"/>
              <a:gd name="connsiteY5" fmla="*/ 186283 h 279328"/>
              <a:gd name="connsiteX6" fmla="*/ 192633 w 279328"/>
              <a:gd name="connsiteY6" fmla="*/ 14885 h 279328"/>
              <a:gd name="connsiteX7" fmla="*/ 228545 w 279328"/>
              <a:gd name="connsiteY7" fmla="*/ 0 h 279328"/>
              <a:gd name="connsiteX8" fmla="*/ 228545 w 279328"/>
              <a:gd name="connsiteY8" fmla="*/ 12699 h 279328"/>
              <a:gd name="connsiteX9" fmla="*/ 201608 w 279328"/>
              <a:gd name="connsiteY9" fmla="*/ 23859 h 279328"/>
              <a:gd name="connsiteX10" fmla="*/ 187059 w 279328"/>
              <a:gd name="connsiteY10" fmla="*/ 38408 h 279328"/>
              <a:gd name="connsiteX11" fmla="*/ 240920 w 279328"/>
              <a:gd name="connsiteY11" fmla="*/ 92282 h 279328"/>
              <a:gd name="connsiteX12" fmla="*/ 255469 w 279328"/>
              <a:gd name="connsiteY12" fmla="*/ 77721 h 279328"/>
              <a:gd name="connsiteX13" fmla="*/ 266629 w 279328"/>
              <a:gd name="connsiteY13" fmla="*/ 50784 h 279328"/>
              <a:gd name="connsiteX14" fmla="*/ 228545 w 279328"/>
              <a:gd name="connsiteY14" fmla="*/ 12699 h 279328"/>
              <a:gd name="connsiteX15" fmla="*/ 178072 w 279328"/>
              <a:gd name="connsiteY15" fmla="*/ 47395 h 279328"/>
              <a:gd name="connsiteX16" fmla="*/ 41356 w 279328"/>
              <a:gd name="connsiteY16" fmla="*/ 184098 h 279328"/>
              <a:gd name="connsiteX17" fmla="*/ 88881 w 279328"/>
              <a:gd name="connsiteY17" fmla="*/ 184098 h 279328"/>
              <a:gd name="connsiteX18" fmla="*/ 95230 w 279328"/>
              <a:gd name="connsiteY18" fmla="*/ 190448 h 279328"/>
              <a:gd name="connsiteX19" fmla="*/ 95230 w 279328"/>
              <a:gd name="connsiteY19" fmla="*/ 237972 h 279328"/>
              <a:gd name="connsiteX20" fmla="*/ 231933 w 279328"/>
              <a:gd name="connsiteY20" fmla="*/ 101257 h 279328"/>
              <a:gd name="connsiteX21" fmla="*/ 178072 w 279328"/>
              <a:gd name="connsiteY21" fmla="*/ 47395 h 279328"/>
              <a:gd name="connsiteX22" fmla="*/ 33080 w 279328"/>
              <a:gd name="connsiteY22" fmla="*/ 196797 h 279328"/>
              <a:gd name="connsiteX23" fmla="*/ 22695 w 279328"/>
              <a:gd name="connsiteY23" fmla="*/ 241244 h 279328"/>
              <a:gd name="connsiteX24" fmla="*/ 38084 w 279328"/>
              <a:gd name="connsiteY24" fmla="*/ 241244 h 279328"/>
              <a:gd name="connsiteX25" fmla="*/ 38084 w 279328"/>
              <a:gd name="connsiteY25" fmla="*/ 256633 h 279328"/>
              <a:gd name="connsiteX26" fmla="*/ 82531 w 279328"/>
              <a:gd name="connsiteY26" fmla="*/ 246248 h 279328"/>
              <a:gd name="connsiteX27" fmla="*/ 82531 w 279328"/>
              <a:gd name="connsiteY27" fmla="*/ 196797 h 279328"/>
              <a:gd name="connsiteX28" fmla="*/ 33080 w 279328"/>
              <a:gd name="connsiteY28" fmla="*/ 196797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9328" h="279328">
                <a:moveTo>
                  <a:pt x="228545" y="0"/>
                </a:moveTo>
                <a:cubicBezTo>
                  <a:pt x="256594" y="0"/>
                  <a:pt x="279328" y="22734"/>
                  <a:pt x="279328" y="50784"/>
                </a:cubicBezTo>
                <a:cubicBezTo>
                  <a:pt x="279328" y="64815"/>
                  <a:pt x="273638" y="77514"/>
                  <a:pt x="264443" y="86695"/>
                </a:cubicBezTo>
                <a:lnTo>
                  <a:pt x="93045" y="258107"/>
                </a:lnTo>
                <a:lnTo>
                  <a:pt x="0" y="279328"/>
                </a:lnTo>
                <a:lnTo>
                  <a:pt x="21221" y="186283"/>
                </a:lnTo>
                <a:lnTo>
                  <a:pt x="192633" y="14885"/>
                </a:lnTo>
                <a:cubicBezTo>
                  <a:pt x="201814" y="5677"/>
                  <a:pt x="214514" y="0"/>
                  <a:pt x="228545" y="0"/>
                </a:cubicBezTo>
                <a:close/>
                <a:moveTo>
                  <a:pt x="228545" y="12699"/>
                </a:moveTo>
                <a:cubicBezTo>
                  <a:pt x="211966" y="12699"/>
                  <a:pt x="201608" y="23859"/>
                  <a:pt x="201608" y="23859"/>
                </a:cubicBezTo>
                <a:lnTo>
                  <a:pt x="187059" y="38408"/>
                </a:lnTo>
                <a:lnTo>
                  <a:pt x="240920" y="92282"/>
                </a:lnTo>
                <a:lnTo>
                  <a:pt x="255469" y="77721"/>
                </a:lnTo>
                <a:cubicBezTo>
                  <a:pt x="262361" y="70828"/>
                  <a:pt x="266629" y="61310"/>
                  <a:pt x="266629" y="50784"/>
                </a:cubicBezTo>
                <a:cubicBezTo>
                  <a:pt x="266629" y="29743"/>
                  <a:pt x="249585" y="12699"/>
                  <a:pt x="228545" y="12699"/>
                </a:cubicBezTo>
                <a:close/>
                <a:moveTo>
                  <a:pt x="178072" y="47395"/>
                </a:moveTo>
                <a:lnTo>
                  <a:pt x="41356" y="184098"/>
                </a:lnTo>
                <a:lnTo>
                  <a:pt x="88881" y="184098"/>
                </a:lnTo>
                <a:cubicBezTo>
                  <a:pt x="92385" y="184098"/>
                  <a:pt x="95230" y="186943"/>
                  <a:pt x="95230" y="190448"/>
                </a:cubicBezTo>
                <a:lnTo>
                  <a:pt x="95230" y="237972"/>
                </a:lnTo>
                <a:cubicBezTo>
                  <a:pt x="95230" y="237972"/>
                  <a:pt x="231933" y="101257"/>
                  <a:pt x="231933" y="101257"/>
                </a:cubicBezTo>
                <a:lnTo>
                  <a:pt x="178072" y="47395"/>
                </a:lnTo>
                <a:close/>
                <a:moveTo>
                  <a:pt x="33080" y="196797"/>
                </a:moveTo>
                <a:lnTo>
                  <a:pt x="22695" y="241244"/>
                </a:lnTo>
                <a:lnTo>
                  <a:pt x="38084" y="241244"/>
                </a:lnTo>
                <a:lnTo>
                  <a:pt x="38084" y="256633"/>
                </a:lnTo>
                <a:lnTo>
                  <a:pt x="82531" y="246248"/>
                </a:lnTo>
                <a:cubicBezTo>
                  <a:pt x="82531" y="246248"/>
                  <a:pt x="82531" y="196797"/>
                  <a:pt x="82531" y="196797"/>
                </a:cubicBezTo>
                <a:lnTo>
                  <a:pt x="33080" y="1967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63"/>
            <a:endParaRPr lang="en-US" sz="7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AF14DC32-B07F-406C-A601-E09A44C5CE7C}"/>
              </a:ext>
            </a:extLst>
          </p:cNvPr>
          <p:cNvSpPr txBox="1">
            <a:spLocks/>
          </p:cNvSpPr>
          <p:nvPr/>
        </p:nvSpPr>
        <p:spPr>
          <a:xfrm>
            <a:off x="5328084" y="94088"/>
            <a:ext cx="2125486" cy="352876"/>
          </a:xfrm>
          <a:prstGeom prst="rect">
            <a:avLst/>
          </a:prstGeom>
        </p:spPr>
        <p:txBody>
          <a:bodyPr vert="horz" lIns="51435" tIns="25717" rIns="51435" bIns="25717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14389">
              <a:lnSpc>
                <a:spcPct val="170000"/>
              </a:lnSpc>
              <a:spcBef>
                <a:spcPts val="0"/>
              </a:spcBef>
            </a:pPr>
            <a:r>
              <a:rPr lang="ru-RU" sz="900" b="1" u="sng" cap="all" spc="112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Константин Галкин</a:t>
            </a:r>
            <a:endParaRPr lang="en-US" sz="900" u="sng" cap="all" spc="112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5FDEE9-2C21-4F93-AE1F-9C0EE79C754D}"/>
              </a:ext>
            </a:extLst>
          </p:cNvPr>
          <p:cNvSpPr/>
          <p:nvPr/>
        </p:nvSpPr>
        <p:spPr>
          <a:xfrm>
            <a:off x="3709841" y="5361426"/>
            <a:ext cx="1819729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14363"/>
            <a:r>
              <a:rPr lang="en-US" sz="1013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013" dirty="0" err="1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rawpixel</a:t>
            </a:r>
            <a:r>
              <a:rPr lang="en-US" sz="1013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013" dirty="0">
                <a:solidFill>
                  <a:srgbClr val="999999"/>
                </a:solidFill>
                <a:latin typeface="Calibri" panose="020F0502020204030204" pitchFamily="34" charset="0"/>
                <a:hlinkClick r:id="rId5"/>
              </a:rPr>
              <a:t>Unsplash</a:t>
            </a:r>
            <a:endParaRPr lang="en-US" sz="1013" dirty="0">
              <a:solidFill>
                <a:srgbClr val="25252B"/>
              </a:solidFill>
              <a:latin typeface="Calibri" panose="020F0502020204030204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5A2D5A1-B73C-46D5-83E9-9458E7B87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5345" y="129725"/>
            <a:ext cx="695813" cy="5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64190"/>
      </p:ext>
    </p:extLst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521</TotalTime>
  <Words>1200</Words>
  <Application>Microsoft Office PowerPoint</Application>
  <PresentationFormat>Экран (16:9)</PresentationFormat>
  <Paragraphs>212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Proxima Nova</vt:lpstr>
      <vt:lpstr>Verdana</vt:lpstr>
      <vt:lpstr>Arial</vt:lpstr>
      <vt:lpstr>Times New Roman</vt:lpstr>
      <vt:lpstr>Calibri</vt:lpstr>
      <vt:lpstr>Spearmint</vt:lpstr>
      <vt:lpstr>   Автономный комплекс модульного типа  по переработке органических отходов  с использованием безотходной  технологии </vt:lpstr>
      <vt:lpstr>Описание проекта</vt:lpstr>
      <vt:lpstr>Инновационность и преимущества</vt:lpstr>
      <vt:lpstr>Презентация PowerPoint</vt:lpstr>
      <vt:lpstr>Сравнительный анализ продукта</vt:lpstr>
      <vt:lpstr>Экономический эффект для заказчика</vt:lpstr>
      <vt:lpstr>Рынок</vt:lpstr>
      <vt:lpstr>Бизнес модель</vt:lpstr>
      <vt:lpstr>Достижения и ресурсы проекта</vt:lpstr>
      <vt:lpstr>Потребности проекта</vt:lpstr>
      <vt:lpstr>Текущие результаты и планы проекта</vt:lpstr>
      <vt:lpstr> Соглашения о намерениях </vt:lpstr>
      <vt:lpstr>Экспертиза удобрения </vt:lpstr>
      <vt:lpstr>Команда проекта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Автономный комплекс модульного типа по переработке органических отходов с использованием безотходной  технологии</dc:title>
  <dc:creator>New</dc:creator>
  <cp:lastModifiedBy>Константин Галкин</cp:lastModifiedBy>
  <cp:revision>41</cp:revision>
  <dcterms:modified xsi:type="dcterms:W3CDTF">2023-04-29T14:51:38Z</dcterms:modified>
</cp:coreProperties>
</file>