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  <p:sldMasterId id="2147483694" r:id="rId6"/>
    <p:sldMasterId id="2147483718" r:id="rId7"/>
  </p:sldMasterIdLst>
  <p:notesMasterIdLst>
    <p:notesMasterId r:id="rId21"/>
  </p:notesMasterIdLst>
  <p:handoutMasterIdLst>
    <p:handoutMasterId r:id="rId22"/>
  </p:handoutMasterIdLst>
  <p:sldIdLst>
    <p:sldId id="327" r:id="rId8"/>
    <p:sldId id="309" r:id="rId9"/>
    <p:sldId id="310" r:id="rId10"/>
    <p:sldId id="321" r:id="rId11"/>
    <p:sldId id="323" r:id="rId12"/>
    <p:sldId id="326" r:id="rId13"/>
    <p:sldId id="324" r:id="rId14"/>
    <p:sldId id="325" r:id="rId15"/>
    <p:sldId id="315" r:id="rId16"/>
    <p:sldId id="322" r:id="rId17"/>
    <p:sldId id="317" r:id="rId18"/>
    <p:sldId id="316" r:id="rId19"/>
    <p:sldId id="318" r:id="rId20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BFF"/>
    <a:srgbClr val="FFEAA7"/>
    <a:srgbClr val="20D7C0"/>
    <a:srgbClr val="FF8200"/>
    <a:srgbClr val="0640BC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88" autoAdjust="0"/>
    <p:restoredTop sz="95604" autoAdjust="0"/>
  </p:normalViewPr>
  <p:slideViewPr>
    <p:cSldViewPr snapToGrid="0">
      <p:cViewPr varScale="1">
        <p:scale>
          <a:sx n="41" d="100"/>
          <a:sy n="41" d="100"/>
        </p:scale>
        <p:origin x="5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handoutMaster" Target="handoutMasters/handoutMaster1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507760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microsoft.com/office/2007/relationships/hdphoto" Target="../media/hdphoto4.wdp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microsoft.com/office/2007/relationships/hdphoto" Target="../media/hdphoto5.wdp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microsoft.com/office/2007/relationships/hdphoto" Target="../media/hdphoto6.wdp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18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843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371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662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438110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=""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=""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=""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=""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=""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=""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=""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=""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=""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=""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532" y="1851899"/>
            <a:ext cx="14843036" cy="3939540"/>
          </a:xfrm>
        </p:spPr>
        <p:txBody>
          <a:bodyPr anchor="b">
            <a:normAutofit/>
          </a:bodyPr>
          <a:lstStyle>
            <a:lvl1pPr algn="ctr">
              <a:defRPr sz="791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532" y="5943363"/>
            <a:ext cx="14843036" cy="27320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3812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5025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6972" y="1084424"/>
            <a:ext cx="16050156" cy="4707016"/>
          </a:xfrm>
        </p:spPr>
        <p:txBody>
          <a:bodyPr anchor="b">
            <a:normAutofit/>
          </a:bodyPr>
          <a:lstStyle>
            <a:lvl1pPr>
              <a:defRPr sz="560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6972" y="5943363"/>
            <a:ext cx="16050156" cy="2475309"/>
          </a:xfrm>
        </p:spPr>
        <p:txBody>
          <a:bodyPr/>
          <a:lstStyle>
            <a:lvl1pPr marL="0" indent="0" algn="ctr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1351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811" y="1005841"/>
            <a:ext cx="17072920" cy="218843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6810" y="3445727"/>
            <a:ext cx="8419588" cy="61097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9684" y="3445727"/>
            <a:ext cx="8400048" cy="61097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0205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811" y="1005841"/>
            <a:ext cx="17072920" cy="218717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788" y="3445728"/>
            <a:ext cx="8045596" cy="1359455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6810" y="4805183"/>
            <a:ext cx="8421573" cy="475029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556636" y="3445728"/>
            <a:ext cx="8023096" cy="1359455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7702" y="4805183"/>
            <a:ext cx="8402031" cy="475029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8673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5379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8957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472" y="1005840"/>
            <a:ext cx="6484095" cy="3897630"/>
          </a:xfrm>
        </p:spPr>
        <p:txBody>
          <a:bodyPr anchor="b">
            <a:normAutofit/>
          </a:bodyPr>
          <a:lstStyle>
            <a:lvl1pPr>
              <a:defRPr sz="461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3516" y="1005840"/>
            <a:ext cx="10206214" cy="854964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2472" y="4903471"/>
            <a:ext cx="6484095" cy="4652008"/>
          </a:xfrm>
        </p:spPr>
        <p:txBody>
          <a:bodyPr/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3565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470" y="1005840"/>
            <a:ext cx="9777949" cy="3897630"/>
          </a:xfrm>
        </p:spPr>
        <p:txBody>
          <a:bodyPr anchor="b">
            <a:normAutofit/>
          </a:bodyPr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193" y="1252154"/>
            <a:ext cx="5367946" cy="8057013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808" y="4903470"/>
            <a:ext cx="9786485" cy="4652010"/>
          </a:xfrm>
        </p:spPr>
        <p:txBody>
          <a:bodyPr>
            <a:normAutofit/>
          </a:bodyPr>
          <a:lstStyle>
            <a:lvl1pPr marL="0" indent="0" algn="ctr">
              <a:buNone/>
              <a:defRPr sz="296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0368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828" y="7077465"/>
            <a:ext cx="17095681" cy="1351936"/>
          </a:xfrm>
        </p:spPr>
        <p:txBody>
          <a:bodyPr anchor="b">
            <a:normAutofit/>
          </a:bodyPr>
          <a:lstStyle>
            <a:lvl1pPr>
              <a:defRPr sz="461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06828" y="1025180"/>
            <a:ext cx="17095681" cy="5576563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810" y="8429401"/>
            <a:ext cx="17093099" cy="1126079"/>
          </a:xfrm>
        </p:spPr>
        <p:txBody>
          <a:bodyPr>
            <a:normAutofit/>
          </a:bodyPr>
          <a:lstStyle>
            <a:lvl1pPr marL="0" indent="0" algn="ctr">
              <a:buNone/>
              <a:defRPr sz="296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2302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810" y="1005841"/>
            <a:ext cx="17072922" cy="5651017"/>
          </a:xfrm>
        </p:spPr>
        <p:txBody>
          <a:bodyPr anchor="ctr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811" y="6937953"/>
            <a:ext cx="17072920" cy="2627107"/>
          </a:xfrm>
        </p:spPr>
        <p:txBody>
          <a:bodyPr anchor="ctr"/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4509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4744" y="1005840"/>
            <a:ext cx="15339850" cy="4938292"/>
          </a:xfrm>
        </p:spPr>
        <p:txBody>
          <a:bodyPr anchor="ctr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837271" y="5956553"/>
            <a:ext cx="14432176" cy="704240"/>
          </a:xfrm>
        </p:spPr>
        <p:txBody>
          <a:bodyPr anchor="t">
            <a:normAutofit/>
          </a:bodyPr>
          <a:lstStyle>
            <a:lvl1pPr marL="0" indent="0" algn="r">
              <a:buNone/>
              <a:defRPr sz="2309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808" y="6937955"/>
            <a:ext cx="17072922" cy="261752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379538" y="1213148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3192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574525" y="4903954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3192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9953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829" y="3509455"/>
            <a:ext cx="17075503" cy="414452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809" y="7673417"/>
            <a:ext cx="17072924" cy="1882063"/>
          </a:xfrm>
        </p:spPr>
        <p:txBody>
          <a:bodyPr anchor="t"/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2046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506808" y="1005841"/>
            <a:ext cx="17072922" cy="218717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506808" y="3445727"/>
            <a:ext cx="5439841" cy="1358453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395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506808" y="4804180"/>
            <a:ext cx="5439841" cy="4751300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29418" y="3445728"/>
            <a:ext cx="5439185" cy="135845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395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7329420" y="4804180"/>
            <a:ext cx="5441267" cy="4751300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3147637" y="3445728"/>
            <a:ext cx="5427070" cy="135845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395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3152663" y="4804180"/>
            <a:ext cx="5427070" cy="4751300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5835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506810" y="1005841"/>
            <a:ext cx="17072922" cy="218717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506811" y="6923234"/>
            <a:ext cx="5439839" cy="95083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329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800695" y="3793329"/>
            <a:ext cx="4848020" cy="25146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506811" y="7874066"/>
            <a:ext cx="5439839" cy="1681413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25829" y="6923234"/>
            <a:ext cx="5439886" cy="95083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329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7534085" y="3793329"/>
            <a:ext cx="4832314" cy="25146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7323598" y="7874064"/>
            <a:ext cx="5442117" cy="1681413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3147842" y="6923234"/>
            <a:ext cx="5424908" cy="95083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329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3443633" y="3793329"/>
            <a:ext cx="4834932" cy="25146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3147636" y="7874067"/>
            <a:ext cx="5432094" cy="1681411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7098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8026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6998" y="1005839"/>
            <a:ext cx="4192735" cy="8549642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6809" y="1005839"/>
            <a:ext cx="12628885" cy="854964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1258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10908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09160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33737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1519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15750361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532" y="1851899"/>
            <a:ext cx="14843036" cy="3939540"/>
          </a:xfrm>
        </p:spPr>
        <p:txBody>
          <a:bodyPr anchor="b">
            <a:normAutofit/>
          </a:bodyPr>
          <a:lstStyle>
            <a:lvl1pPr algn="ctr">
              <a:defRPr sz="791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532" y="5943363"/>
            <a:ext cx="14843036" cy="27320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747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0009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6972" y="1084424"/>
            <a:ext cx="16050156" cy="4707016"/>
          </a:xfrm>
        </p:spPr>
        <p:txBody>
          <a:bodyPr anchor="b">
            <a:normAutofit/>
          </a:bodyPr>
          <a:lstStyle>
            <a:lvl1pPr>
              <a:defRPr sz="560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6972" y="5943363"/>
            <a:ext cx="16050156" cy="2475309"/>
          </a:xfrm>
        </p:spPr>
        <p:txBody>
          <a:bodyPr/>
          <a:lstStyle>
            <a:lvl1pPr marL="0" indent="0" algn="ctr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1515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811" y="1005841"/>
            <a:ext cx="17072920" cy="218843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6810" y="3445727"/>
            <a:ext cx="8419588" cy="61097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9684" y="3445727"/>
            <a:ext cx="8400048" cy="61097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8081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811" y="1005841"/>
            <a:ext cx="17072920" cy="218717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788" y="3445728"/>
            <a:ext cx="8045596" cy="1359455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6810" y="4805183"/>
            <a:ext cx="8421573" cy="475029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556636" y="3445728"/>
            <a:ext cx="8023096" cy="1359455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7702" y="4805183"/>
            <a:ext cx="8402031" cy="475029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95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509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0943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472" y="1005840"/>
            <a:ext cx="6484095" cy="3897630"/>
          </a:xfrm>
        </p:spPr>
        <p:txBody>
          <a:bodyPr anchor="b">
            <a:normAutofit/>
          </a:bodyPr>
          <a:lstStyle>
            <a:lvl1pPr>
              <a:defRPr sz="461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3516" y="1005840"/>
            <a:ext cx="10206214" cy="854964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2472" y="4903471"/>
            <a:ext cx="6484095" cy="4652008"/>
          </a:xfrm>
        </p:spPr>
        <p:txBody>
          <a:bodyPr/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0215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470" y="1005840"/>
            <a:ext cx="9777949" cy="3897630"/>
          </a:xfrm>
        </p:spPr>
        <p:txBody>
          <a:bodyPr anchor="b">
            <a:normAutofit/>
          </a:bodyPr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193" y="1252154"/>
            <a:ext cx="5367946" cy="8057013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808" y="4903470"/>
            <a:ext cx="9786485" cy="4652010"/>
          </a:xfrm>
        </p:spPr>
        <p:txBody>
          <a:bodyPr>
            <a:normAutofit/>
          </a:bodyPr>
          <a:lstStyle>
            <a:lvl1pPr marL="0" indent="0" algn="ctr">
              <a:buNone/>
              <a:defRPr sz="296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248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828" y="7077465"/>
            <a:ext cx="17095681" cy="1351936"/>
          </a:xfrm>
        </p:spPr>
        <p:txBody>
          <a:bodyPr anchor="b">
            <a:normAutofit/>
          </a:bodyPr>
          <a:lstStyle>
            <a:lvl1pPr>
              <a:defRPr sz="461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06828" y="1025180"/>
            <a:ext cx="17095681" cy="5576563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810" y="8429401"/>
            <a:ext cx="17093099" cy="1126079"/>
          </a:xfrm>
        </p:spPr>
        <p:txBody>
          <a:bodyPr>
            <a:normAutofit/>
          </a:bodyPr>
          <a:lstStyle>
            <a:lvl1pPr marL="0" indent="0" algn="ctr">
              <a:buNone/>
              <a:defRPr sz="296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428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810" y="1005841"/>
            <a:ext cx="17072922" cy="5651017"/>
          </a:xfrm>
        </p:spPr>
        <p:txBody>
          <a:bodyPr anchor="ctr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811" y="6937953"/>
            <a:ext cx="17072920" cy="2627107"/>
          </a:xfrm>
        </p:spPr>
        <p:txBody>
          <a:bodyPr anchor="ctr"/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2330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4744" y="1005840"/>
            <a:ext cx="15339850" cy="4938292"/>
          </a:xfrm>
        </p:spPr>
        <p:txBody>
          <a:bodyPr anchor="ctr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837271" y="5956553"/>
            <a:ext cx="14432176" cy="704240"/>
          </a:xfrm>
        </p:spPr>
        <p:txBody>
          <a:bodyPr anchor="t">
            <a:normAutofit/>
          </a:bodyPr>
          <a:lstStyle>
            <a:lvl1pPr marL="0" indent="0" algn="r">
              <a:buNone/>
              <a:defRPr sz="2309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808" y="6937955"/>
            <a:ext cx="17072922" cy="261752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379538" y="1213148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3192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574525" y="4903954"/>
            <a:ext cx="1005205" cy="964880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3192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23352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829" y="3509455"/>
            <a:ext cx="17075503" cy="414452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809" y="7673417"/>
            <a:ext cx="17072924" cy="1882063"/>
          </a:xfrm>
        </p:spPr>
        <p:txBody>
          <a:bodyPr anchor="t"/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5271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506808" y="1005841"/>
            <a:ext cx="17072922" cy="218717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506808" y="3445727"/>
            <a:ext cx="5439841" cy="1358453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395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506808" y="4804180"/>
            <a:ext cx="5439841" cy="4751300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29418" y="3445728"/>
            <a:ext cx="5439185" cy="135845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395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7329420" y="4804180"/>
            <a:ext cx="5441267" cy="4751300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3147637" y="3445728"/>
            <a:ext cx="5427070" cy="135845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395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3152663" y="4804180"/>
            <a:ext cx="5427070" cy="4751300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4042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506810" y="1005841"/>
            <a:ext cx="17072922" cy="218717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506811" y="6923234"/>
            <a:ext cx="5439839" cy="95083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329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800695" y="3793329"/>
            <a:ext cx="4848020" cy="25146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506811" y="7874066"/>
            <a:ext cx="5439839" cy="1681413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25829" y="6923234"/>
            <a:ext cx="5439886" cy="95083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329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7534085" y="3793329"/>
            <a:ext cx="4832314" cy="25146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7323598" y="7874064"/>
            <a:ext cx="5442117" cy="1681413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3147842" y="6923234"/>
            <a:ext cx="5424908" cy="95083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329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3443633" y="3793329"/>
            <a:ext cx="4834932" cy="25146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3147636" y="7874067"/>
            <a:ext cx="5432094" cy="1681411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0279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2187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6998" y="1005839"/>
            <a:ext cx="4192735" cy="8549642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6809" y="1005839"/>
            <a:ext cx="12628885" cy="854964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1329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=""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195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=""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89" r:id="rId10"/>
    <p:sldLayoutId id="2147483690" r:id="rId11"/>
    <p:sldLayoutId id="2147483691" r:id="rId12"/>
    <p:sldLayoutId id="2147483692" r:id="rId13"/>
    <p:sldLayoutId id="214748369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6811" y="1005841"/>
            <a:ext cx="17072920" cy="21884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6810" y="3458506"/>
            <a:ext cx="17072922" cy="6096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661915" y="9707405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06809" y="9707405"/>
            <a:ext cx="11003276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337167" y="9707405"/>
            <a:ext cx="1242564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2432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xStyles>
    <p:titleStyle>
      <a:lvl1pPr algn="ctr" defTabSz="1507846" rtl="0" eaLnBrk="1" latinLnBrk="0" hangingPunct="1">
        <a:lnSpc>
          <a:spcPct val="90000"/>
        </a:lnSpc>
        <a:spcBef>
          <a:spcPct val="0"/>
        </a:spcBef>
        <a:buNone/>
        <a:defRPr sz="5607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120000"/>
        </a:lnSpc>
        <a:spcBef>
          <a:spcPts val="1649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12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120000"/>
        </a:lnSpc>
        <a:spcBef>
          <a:spcPts val="824"/>
        </a:spcBef>
        <a:buFont typeface="Arial" panose="020B0604020202020204" pitchFamily="34" charset="0"/>
        <a:buChar char="•"/>
        <a:defRPr sz="2638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120000"/>
        </a:lnSpc>
        <a:spcBef>
          <a:spcPts val="824"/>
        </a:spcBef>
        <a:buFont typeface="Arial" panose="020B0604020202020204" pitchFamily="34" charset="0"/>
        <a:buChar char="•"/>
        <a:defRPr sz="2309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120000"/>
        </a:lnSpc>
        <a:spcBef>
          <a:spcPts val="824"/>
        </a:spcBef>
        <a:buFont typeface="Arial" panose="020B0604020202020204" pitchFamily="34" charset="0"/>
        <a:buChar char="•"/>
        <a:defRPr sz="1979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120000"/>
        </a:lnSpc>
        <a:spcBef>
          <a:spcPts val="824"/>
        </a:spcBef>
        <a:buFont typeface="Arial" panose="020B0604020202020204" pitchFamily="34" charset="0"/>
        <a:buChar char="•"/>
        <a:defRPr sz="1979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120000"/>
        </a:lnSpc>
        <a:spcBef>
          <a:spcPts val="824"/>
        </a:spcBef>
        <a:buFont typeface="Arial" panose="020B0604020202020204" pitchFamily="34" charset="0"/>
        <a:buChar char="•"/>
        <a:defRPr sz="1979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120000"/>
        </a:lnSpc>
        <a:spcBef>
          <a:spcPts val="824"/>
        </a:spcBef>
        <a:buFont typeface="Arial" panose="020B0604020202020204" pitchFamily="34" charset="0"/>
        <a:buChar char="•"/>
        <a:defRPr sz="1979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120000"/>
        </a:lnSpc>
        <a:spcBef>
          <a:spcPts val="824"/>
        </a:spcBef>
        <a:buFont typeface="Arial" panose="020B0604020202020204" pitchFamily="34" charset="0"/>
        <a:buChar char="•"/>
        <a:defRPr sz="1979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6811" y="1005841"/>
            <a:ext cx="17072920" cy="21884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6810" y="3458506"/>
            <a:ext cx="17072922" cy="6096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661915" y="9707405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06809" y="9707405"/>
            <a:ext cx="11003276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337167" y="9707405"/>
            <a:ext cx="1242564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3408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</p:sldLayoutIdLst>
  <p:txStyles>
    <p:titleStyle>
      <a:lvl1pPr algn="ctr" defTabSz="1507846" rtl="0" eaLnBrk="1" latinLnBrk="0" hangingPunct="1">
        <a:lnSpc>
          <a:spcPct val="90000"/>
        </a:lnSpc>
        <a:spcBef>
          <a:spcPct val="0"/>
        </a:spcBef>
        <a:buNone/>
        <a:defRPr sz="5607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120000"/>
        </a:lnSpc>
        <a:spcBef>
          <a:spcPts val="1649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12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120000"/>
        </a:lnSpc>
        <a:spcBef>
          <a:spcPts val="824"/>
        </a:spcBef>
        <a:buFont typeface="Arial" panose="020B0604020202020204" pitchFamily="34" charset="0"/>
        <a:buChar char="•"/>
        <a:defRPr sz="2638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120000"/>
        </a:lnSpc>
        <a:spcBef>
          <a:spcPts val="824"/>
        </a:spcBef>
        <a:buFont typeface="Arial" panose="020B0604020202020204" pitchFamily="34" charset="0"/>
        <a:buChar char="•"/>
        <a:defRPr sz="2309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120000"/>
        </a:lnSpc>
        <a:spcBef>
          <a:spcPts val="824"/>
        </a:spcBef>
        <a:buFont typeface="Arial" panose="020B0604020202020204" pitchFamily="34" charset="0"/>
        <a:buChar char="•"/>
        <a:defRPr sz="1979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120000"/>
        </a:lnSpc>
        <a:spcBef>
          <a:spcPts val="824"/>
        </a:spcBef>
        <a:buFont typeface="Arial" panose="020B0604020202020204" pitchFamily="34" charset="0"/>
        <a:buChar char="•"/>
        <a:defRPr sz="1979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120000"/>
        </a:lnSpc>
        <a:spcBef>
          <a:spcPts val="824"/>
        </a:spcBef>
        <a:buFont typeface="Arial" panose="020B0604020202020204" pitchFamily="34" charset="0"/>
        <a:buChar char="•"/>
        <a:defRPr sz="1979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120000"/>
        </a:lnSpc>
        <a:spcBef>
          <a:spcPts val="824"/>
        </a:spcBef>
        <a:buFont typeface="Arial" panose="020B0604020202020204" pitchFamily="34" charset="0"/>
        <a:buChar char="•"/>
        <a:defRPr sz="1979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120000"/>
        </a:lnSpc>
        <a:spcBef>
          <a:spcPts val="824"/>
        </a:spcBef>
        <a:buFont typeface="Arial" panose="020B0604020202020204" pitchFamily="34" charset="0"/>
        <a:buChar char="•"/>
        <a:defRPr sz="1979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61999" y="1967518"/>
            <a:ext cx="10052050" cy="707507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>
            <a:spAutoFit/>
          </a:bodyPr>
          <a:lstStyle/>
          <a:p>
            <a:pPr lvl="0" algn="just">
              <a:lnSpc>
                <a:spcPct val="115000"/>
              </a:lnSpc>
              <a:buClrTx/>
              <a:buSzPts val="1100"/>
              <a:defRPr/>
            </a:pPr>
            <a:r>
              <a:rPr lang="ru-RU" sz="5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Название проекта</a:t>
            </a:r>
          </a:p>
          <a:p>
            <a:pPr lvl="0" algn="just">
              <a:lnSpc>
                <a:spcPct val="115000"/>
              </a:lnSpc>
              <a:buClrTx/>
              <a:buSzPts val="1100"/>
              <a:defRPr/>
            </a:pPr>
            <a:r>
              <a:rPr lang="ru-RU" sz="5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Сырный барон</a:t>
            </a:r>
          </a:p>
          <a:p>
            <a:pPr lvl="0" algn="just">
              <a:lnSpc>
                <a:spcPct val="115000"/>
              </a:lnSpc>
              <a:buClrTx/>
              <a:buSzPts val="1100"/>
              <a:defRPr/>
            </a:pPr>
            <a:r>
              <a:rPr lang="ru-RU" sz="5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Кузбасский Государственный</a:t>
            </a:r>
          </a:p>
          <a:p>
            <a:pPr lvl="0" algn="just">
              <a:lnSpc>
                <a:spcPct val="115000"/>
              </a:lnSpc>
              <a:buClrTx/>
              <a:buSzPts val="1100"/>
              <a:defRPr/>
            </a:pPr>
            <a:r>
              <a:rPr lang="ru-RU" sz="5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Аграрный Университет</a:t>
            </a:r>
          </a:p>
          <a:p>
            <a:pPr marL="274638" lvl="0" indent="-274638" algn="just">
              <a:lnSpc>
                <a:spcPct val="115000"/>
              </a:lnSpc>
              <a:buClrTx/>
              <a:buSzPts val="1100"/>
              <a:defRPr/>
            </a:pPr>
            <a:r>
              <a:rPr lang="ru-RU" sz="5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Команда </a:t>
            </a:r>
            <a:r>
              <a:rPr lang="ru-RU" sz="5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стартап</a:t>
            </a:r>
            <a:r>
              <a:rPr lang="ru-RU" sz="5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-проекта</a:t>
            </a:r>
          </a:p>
          <a:p>
            <a:pPr marL="274638" lvl="0" indent="-274638" algn="just">
              <a:lnSpc>
                <a:spcPct val="115000"/>
              </a:lnSpc>
              <a:buClrTx/>
              <a:buSzPts val="1100"/>
              <a:defRPr/>
            </a:pPr>
            <a:r>
              <a:rPr lang="ru-RU" sz="5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Толстых Никита Сергеевич</a:t>
            </a:r>
          </a:p>
          <a:p>
            <a:pPr marL="914400" lvl="0" algn="just">
              <a:lnSpc>
                <a:spcPct val="115000"/>
              </a:lnSpc>
              <a:buClrTx/>
              <a:defRPr/>
            </a:pPr>
            <a:endParaRPr lang="ru-RU" sz="48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7" name="Picture 2" descr="https://sun9-37.userapi.com/impg/bqrB2PyY27Ns35OWuS7DUPezPPMUdupDwmnvqw/J03uz54Ds2o.jpg?size=1280x1265&amp;quality=95&amp;sign=040d906d91d163cd2c49543a34b4f4b9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249" y="2483003"/>
            <a:ext cx="8207297" cy="4949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1221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9">
            <a:extLst>
              <a:ext uri="{FF2B5EF4-FFF2-40B4-BE49-F238E27FC236}">
                <a16:creationId xmlns=""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82752" y="2924458"/>
            <a:ext cx="17507414" cy="8855591"/>
          </a:xfrm>
        </p:spPr>
        <p:txBody>
          <a:bodyPr/>
          <a:lstStyle/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Актуальность проекта заключается в прогрессирующим ростом потребности людей в натуральных и качественных продуктов российского производства, тем самым решается проблема с импортозамещением, появляется возможность не покупать сыры в соседних странах (только 83% импорта  приходится на Беларусь)</a:t>
            </a:r>
          </a:p>
          <a:p>
            <a:pPr marL="0" indent="450000" algn="ctr">
              <a:lnSpc>
                <a:spcPct val="150000"/>
              </a:lnSpc>
              <a:spcBef>
                <a:spcPts val="0"/>
              </a:spcBef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Развивается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технологический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суверенитет страны.</a:t>
            </a:r>
            <a:endParaRPr lang="ru-RU" sz="3800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65" y="491928"/>
            <a:ext cx="9741217" cy="911089"/>
          </a:xfrm>
        </p:spPr>
        <p:txBody>
          <a:bodyPr>
            <a:normAutofit/>
          </a:bodyPr>
          <a:lstStyle/>
          <a:p>
            <a:r>
              <a:rPr lang="ru-RU" sz="5000" b="1" dirty="0">
                <a:cs typeface="Times New Roman" panose="02020603050405020304" pitchFamily="18" charset="0"/>
              </a:rPr>
              <a:t>Актуальность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426006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426464"/>
            <a:ext cx="8793162" cy="911090"/>
          </a:xfrm>
        </p:spPr>
        <p:txBody>
          <a:bodyPr/>
          <a:lstStyle/>
          <a:p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клиента, которую я  решаю.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447" y="366073"/>
            <a:ext cx="5706966" cy="911089"/>
          </a:xfrm>
        </p:spPr>
        <p:txBody>
          <a:bodyPr>
            <a:normAutofit/>
          </a:bodyPr>
          <a:lstStyle/>
          <a:p>
            <a:r>
              <a:rPr lang="ru-RU" sz="5000" b="1" dirty="0">
                <a:cs typeface="Times New Roman" panose="02020603050405020304" pitchFamily="18" charset="0"/>
              </a:rPr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447" y="2942400"/>
            <a:ext cx="8793162" cy="7554912"/>
          </a:xfrm>
        </p:spPr>
        <p:txBody>
          <a:bodyPr>
            <a:normAutofit/>
          </a:bodyPr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Наблюдается дефицит здорового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натурального сыра без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заменителей молока, консервантов и загустителей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>
              <a:lnSpc>
                <a:spcPct val="100000"/>
              </a:lnSpc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стоит будет переплачивать деньги за свое здоровье и за импорт;</a:t>
            </a:r>
          </a:p>
          <a:p>
            <a:pPr indent="450000">
              <a:lnSpc>
                <a:spcPct val="100000"/>
              </a:lnSpc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возможность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дегустаций,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не позволяет принять решение о покупке.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>
              <a:lnSpc>
                <a:spcPct val="100000"/>
              </a:lnSpc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Нет экскурсии в которых можно узнать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технологическом процессе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сыра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103005" y="2942400"/>
            <a:ext cx="9234523" cy="7554912"/>
          </a:xfrm>
        </p:spPr>
        <p:txBody>
          <a:bodyPr/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силу того, когда производители хотят сэкономить на материалах и других средствах , понизить траты на производство и повысить рентабельность бизнеса, используют недоброкачественное и дешевое сырьё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того, что мы употребляем зависит наше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753385" y="1426464"/>
            <a:ext cx="7724159" cy="911090"/>
          </a:xfrm>
        </p:spPr>
        <p:txBody>
          <a:bodyPr>
            <a:normAutofit fontScale="85000" lnSpcReduction="10000"/>
          </a:bodyPr>
          <a:lstStyle/>
          <a:p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существующих вариантов решения </a:t>
            </a:r>
            <a:b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262920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9141" y="2005697"/>
            <a:ext cx="19358517" cy="7554912"/>
          </a:xfrm>
        </p:spPr>
        <p:txBody>
          <a:bodyPr>
            <a:normAutofit fontScale="92500"/>
          </a:bodyPr>
          <a:lstStyle/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вкусных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сыров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снабжение населения свежими продуктами с возможностью дегустации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предварительного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заказа, без использования заменителей цельного молока, консервантов и загустителей. </a:t>
            </a:r>
          </a:p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отличии от альтернатив и аналогов собственные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крафтовые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сыры будут обладать оригинальностью, олицетворены и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наполнены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воодушевлением, и смыслом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важнейших  праздников и дней для населения; высоким качеством и доступной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ценой, разработано решение о продуктовой линейки с разными формами и с разной гаммой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цветов,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вкусов с использованием только  натуральных пищевых красителей 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Расценивается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привилегии в виде бонусной и накопительных системах,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сертификатов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купонов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52" y="805307"/>
            <a:ext cx="5193978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5000" b="1" dirty="0">
                <a:cs typeface="Times New Roman" panose="02020603050405020304" pitchFamily="18" charset="0"/>
              </a:rPr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201658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1"/>
          <p:cNvSpPr>
            <a:spLocks noGrp="1"/>
          </p:cNvSpPr>
          <p:nvPr>
            <p:ph type="title"/>
          </p:nvPr>
        </p:nvSpPr>
        <p:spPr>
          <a:xfrm>
            <a:off x="289932" y="1678663"/>
            <a:ext cx="19336214" cy="9396296"/>
          </a:xfrm>
        </p:spPr>
        <p:txBody>
          <a:bodyPr>
            <a:noAutofit/>
          </a:bodyPr>
          <a:lstStyle/>
          <a:p>
            <a:pPr indent="450000">
              <a:lnSpc>
                <a:spcPct val="150000"/>
              </a:lnSpc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Ваш рацион входит сыр?</a:t>
            </a:r>
            <a:b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Довольны ли вы ассортиментом и качеством магазинных сыров?</a:t>
            </a:r>
            <a:b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Какой сыр предпочитаете? </a:t>
            </a:r>
            <a:b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Чем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руководствуетесь и  на что опираетесь при выборе сыра?</a:t>
            </a:r>
            <a:b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От которого производителя покупаете сыр и за что вы такой сыр любите?</a:t>
            </a:r>
            <a:b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Сыр произведенный в ручную в несколько раз лучше  магазинного аналога.</a:t>
            </a:r>
            <a:b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Заголовок 14">
            <a:extLst>
              <a:ext uri="{FF2B5EF4-FFF2-40B4-BE49-F238E27FC236}">
                <a16:creationId xmlns="" xmlns:a16="http://schemas.microsoft.com/office/drawing/2014/main" id="{5E3FCA23-D8EC-B74D-B073-8974604F5A63}"/>
              </a:ext>
            </a:extLst>
          </p:cNvPr>
          <p:cNvSpPr txBox="1">
            <a:spLocks/>
          </p:cNvSpPr>
          <p:nvPr/>
        </p:nvSpPr>
        <p:spPr>
          <a:xfrm>
            <a:off x="674089" y="386933"/>
            <a:ext cx="9741217" cy="9110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74089" y="431643"/>
            <a:ext cx="523605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800" i="1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800" i="1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B2C</a:t>
            </a:r>
            <a:r>
              <a:rPr lang="ru-RU" sz="3800" i="1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i="1" cap="all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Custdev</a:t>
            </a:r>
            <a:r>
              <a:rPr lang="ru-RU" sz="3800" i="1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62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2688" y="989074"/>
            <a:ext cx="11439907" cy="1597707"/>
          </a:xfrm>
        </p:spPr>
        <p:txBody>
          <a:bodyPr>
            <a:noAutofit/>
          </a:bodyPr>
          <a:lstStyle/>
          <a:p>
            <a:pPr marL="111960">
              <a:buClr>
                <a:srgbClr val="FFFFFF"/>
              </a:buClr>
              <a:buSzPct val="45000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проекта – СЫРНЫЙ БАРОН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111960">
              <a:buClr>
                <a:srgbClr val="FFFFFF"/>
              </a:buClr>
              <a:buSzPct val="45000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Мой достижимый объем рынка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лн.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ублей.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1960">
              <a:buClr>
                <a:srgbClr val="FFFFFF"/>
              </a:buClr>
              <a:buSzPct val="45000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656" y="225443"/>
            <a:ext cx="5461607" cy="688957"/>
          </a:xfrm>
        </p:spPr>
        <p:txBody>
          <a:bodyPr>
            <a:normAutofit/>
          </a:bodyPr>
          <a:lstStyle/>
          <a:p>
            <a:r>
              <a:rPr lang="ru-RU" sz="5000" b="1" dirty="0">
                <a:cs typeface="Times New Roman" panose="02020603050405020304" pitchFamily="18" charset="0"/>
              </a:rPr>
              <a:t>Рынок</a:t>
            </a:r>
          </a:p>
        </p:txBody>
      </p:sp>
      <p:sp>
        <p:nvSpPr>
          <p:cNvPr id="4" name="Овал 3"/>
          <p:cNvSpPr/>
          <p:nvPr/>
        </p:nvSpPr>
        <p:spPr>
          <a:xfrm>
            <a:off x="2947492" y="2586781"/>
            <a:ext cx="5687122" cy="4971751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ТАМ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2,961 млрд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015059" y="5897001"/>
            <a:ext cx="4215163" cy="3323062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</a:p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млрд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500136" y="8300485"/>
            <a:ext cx="3245007" cy="2810106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 млн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967238"/>
              </p:ext>
            </p:extLst>
          </p:nvPr>
        </p:nvGraphicFramePr>
        <p:xfrm>
          <a:off x="9331569" y="2811675"/>
          <a:ext cx="10011509" cy="2860432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10011509"/>
              </a:tblGrid>
              <a:tr h="2860432">
                <a:tc>
                  <a:txBody>
                    <a:bodyPr/>
                    <a:lstStyle/>
                    <a:p>
                      <a:pPr indent="450000" algn="just"/>
                      <a:r>
                        <a:rPr lang="ru-RU" sz="36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Потребность в</a:t>
                      </a:r>
                      <a:r>
                        <a:rPr lang="ru-RU" sz="3600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6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сыре на 1 человека составляет 7кг</a:t>
                      </a:r>
                      <a:r>
                        <a:rPr lang="en-US" sz="36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36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год.</a:t>
                      </a:r>
                    </a:p>
                    <a:p>
                      <a:pPr indent="450000" algn="just"/>
                      <a:r>
                        <a:rPr lang="ru-RU" sz="36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Розничная цена в магазинах 700-800</a:t>
                      </a:r>
                      <a:r>
                        <a:rPr lang="ru-RU" sz="3600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600" i="1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en-US" sz="3600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3600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кг. На территории г. Кемерово </a:t>
                      </a:r>
                      <a:r>
                        <a:rPr lang="ru-RU" sz="3600" i="1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распологается</a:t>
                      </a:r>
                      <a:r>
                        <a:rPr lang="ru-RU" sz="3600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549 346 человек.</a:t>
                      </a:r>
                      <a:endParaRPr lang="ru-RU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855530"/>
              </p:ext>
            </p:extLst>
          </p:nvPr>
        </p:nvGraphicFramePr>
        <p:xfrm>
          <a:off x="10045718" y="6878695"/>
          <a:ext cx="7997256" cy="1737360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7997256"/>
              </a:tblGrid>
              <a:tr h="1210228">
                <a:tc>
                  <a:txBody>
                    <a:bodyPr/>
                    <a:lstStyle/>
                    <a:p>
                      <a:pPr indent="450000"/>
                      <a:r>
                        <a:rPr lang="ru-RU" sz="36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 тыс.</a:t>
                      </a:r>
                      <a:r>
                        <a:rPr lang="ru-RU" sz="3600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постоянных </a:t>
                      </a:r>
                      <a:r>
                        <a:rPr lang="ru-RU" sz="36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клиентов при конверсии 30%</a:t>
                      </a:r>
                      <a:r>
                        <a:rPr lang="ru-RU" sz="3600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при среднем чеке </a:t>
                      </a:r>
                    </a:p>
                    <a:p>
                      <a:pPr indent="450000"/>
                      <a:r>
                        <a:rPr lang="ru-RU" sz="3600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тыс. </a:t>
                      </a:r>
                      <a:r>
                        <a:rPr lang="ru-RU" sz="36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 60 млн. руб.</a:t>
                      </a:r>
                      <a:endParaRPr lang="ru-RU" sz="36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5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939" y="203141"/>
            <a:ext cx="5655468" cy="688957"/>
          </a:xfrm>
        </p:spPr>
        <p:txBody>
          <a:bodyPr>
            <a:normAutofit/>
          </a:bodyPr>
          <a:lstStyle/>
          <a:p>
            <a:r>
              <a:rPr lang="ru-RU" sz="5000" b="1" dirty="0">
                <a:cs typeface="Times New Roman" panose="02020603050405020304" pitchFamily="18" charset="0"/>
              </a:rPr>
              <a:t>Конкуренты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="" xmlns:a16="http://schemas.microsoft.com/office/drawing/2014/main" id="{D6A2F87C-810C-4760-B10D-101FB8A5C5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348633"/>
              </p:ext>
            </p:extLst>
          </p:nvPr>
        </p:nvGraphicFramePr>
        <p:xfrm>
          <a:off x="0" y="1150620"/>
          <a:ext cx="20104100" cy="10165080"/>
        </p:xfrm>
        <a:graphic>
          <a:graphicData uri="http://schemas.openxmlformats.org/drawingml/2006/table">
            <a:tbl>
              <a:tblPr firstRow="1" bandRow="1">
                <a:tableStyleId>{B88FB5F3-C342-4D8A-924C-601262E7DF53}</a:tableStyleId>
              </a:tblPr>
              <a:tblGrid>
                <a:gridCol w="4900246">
                  <a:extLst>
                    <a:ext uri="{9D8B030D-6E8A-4147-A177-3AD203B41FA5}">
                      <a16:colId xmlns="" xmlns:a16="http://schemas.microsoft.com/office/drawing/2014/main" val="1032474995"/>
                    </a:ext>
                  </a:extLst>
                </a:gridCol>
                <a:gridCol w="4618892">
                  <a:extLst>
                    <a:ext uri="{9D8B030D-6E8A-4147-A177-3AD203B41FA5}">
                      <a16:colId xmlns="" xmlns:a16="http://schemas.microsoft.com/office/drawing/2014/main" val="3952553962"/>
                    </a:ext>
                  </a:extLst>
                </a:gridCol>
                <a:gridCol w="5556739"/>
                <a:gridCol w="5028223"/>
              </a:tblGrid>
              <a:tr h="419453">
                <a:tc>
                  <a:txBody>
                    <a:bodyPr/>
                    <a:lstStyle/>
                    <a:p>
                      <a:pPr indent="450000" algn="ctr"/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Компания</a:t>
                      </a:r>
                      <a:endParaRPr lang="ru-RU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450000" algn="ctr"/>
                      <a:r>
                        <a:rPr lang="ru-RU" sz="25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</a:t>
                      </a:r>
                      <a:r>
                        <a:rPr lang="en-US" sz="25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5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450000" algn="ctr"/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  <a:endParaRPr lang="ru-RU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450000" algn="ctr"/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  <a:endParaRPr lang="ru-RU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83265614"/>
                  </a:ext>
                </a:extLst>
              </a:tr>
              <a:tr h="2449066">
                <a:tc>
                  <a:txBody>
                    <a:bodyPr/>
                    <a:lstStyle/>
                    <a:p>
                      <a:pPr indent="450000"/>
                      <a:r>
                        <a:rPr lang="ru-RU" sz="2800" u="sng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СЫРНЫЙ БАРОН г</a:t>
                      </a:r>
                      <a:r>
                        <a:rPr lang="en-US" sz="2800" u="sng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800" u="sng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Кемерово,  Кемеровский р-н, д. Смолино.</a:t>
                      </a:r>
                      <a:endParaRPr lang="ru-RU" sz="2800" u="sng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450000" algn="just">
                        <a:lnSpc>
                          <a:spcPct val="100000"/>
                        </a:lnSpc>
                      </a:pPr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Выработка</a:t>
                      </a:r>
                      <a:r>
                        <a:rPr lang="ru-RU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мягких и полутвердых сыров, предоставление услуг хорошего времяпровождения, курсов и дегустации</a:t>
                      </a:r>
                      <a:r>
                        <a:rPr lang="en-US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450000" algn="just" defTabSz="15078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Переработка молока 1000</a:t>
                      </a:r>
                      <a:r>
                        <a:rPr lang="ru-RU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</a:t>
                      </a:r>
                      <a:r>
                        <a:rPr lang="en-US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сутки</a:t>
                      </a:r>
                      <a:r>
                        <a:rPr lang="en-US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Креативный подход; работа с клиентами</a:t>
                      </a:r>
                      <a:r>
                        <a:rPr lang="en-US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(Использование только доброкачественного молока без использования консервантов, химических добавок и загустителей).</a:t>
                      </a:r>
                      <a:endParaRPr lang="ru-RU" sz="25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50000" algn="just">
                        <a:lnSpc>
                          <a:spcPct val="100000"/>
                        </a:lnSpc>
                      </a:pPr>
                      <a:endParaRPr lang="ru-RU" sz="25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450000" algn="just" defTabSz="15078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Закупочное молоко на фермерском</a:t>
                      </a:r>
                      <a:r>
                        <a:rPr lang="ru-RU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хозяйстве; мало времени на рынке</a:t>
                      </a:r>
                      <a:r>
                        <a:rPr lang="en-US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2449066">
                <a:tc>
                  <a:txBody>
                    <a:bodyPr/>
                    <a:lstStyle/>
                    <a:p>
                      <a:pPr indent="450000"/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КФХ </a:t>
                      </a:r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Лобанова</a:t>
                      </a: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Кемерово</a:t>
                      </a:r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Промышленный</a:t>
                      </a: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р-н, </a:t>
                      </a:r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Плотниково.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2500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Твердые</a:t>
                      </a:r>
                      <a:r>
                        <a:rPr lang="ru-RU" sz="250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мягкие сыры, сметана, </a:t>
                      </a:r>
                      <a:r>
                        <a:rPr lang="ru-RU" sz="2500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йогурт;</a:t>
                      </a:r>
                      <a:r>
                        <a:rPr lang="ru-RU" sz="2500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500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</a:t>
                      </a:r>
                      <a:r>
                        <a:rPr lang="ru-RU" sz="250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экскурсий и </a:t>
                      </a:r>
                      <a:r>
                        <a:rPr lang="ru-RU" sz="2500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дегустаций</a:t>
                      </a:r>
                      <a:r>
                        <a:rPr lang="en-US" sz="2500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500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500" b="0" i="0" kern="120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indent="450000" algn="just">
                        <a:lnSpc>
                          <a:spcPct val="100000"/>
                        </a:lnSpc>
                      </a:pPr>
                      <a:endParaRPr lang="ru-RU" sz="250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50000" algn="just">
                        <a:lnSpc>
                          <a:spcPct val="100000"/>
                        </a:lnSpc>
                      </a:pPr>
                      <a:endParaRPr lang="ru-RU" sz="250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50000" algn="just">
                        <a:lnSpc>
                          <a:spcPct val="100000"/>
                        </a:lnSpc>
                      </a:pPr>
                      <a:endParaRPr lang="ru-RU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450000" algn="just">
                        <a:lnSpc>
                          <a:spcPct val="100000"/>
                        </a:lnSpc>
                      </a:pPr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Собственная ферма, развит сервис, несколько лет на </a:t>
                      </a:r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рынке; работа с клиентами</a:t>
                      </a:r>
                      <a:r>
                        <a:rPr lang="en-US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450000" algn="just" defTabSz="15078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консерванта Клеризим</a:t>
                      </a:r>
                      <a:r>
                        <a:rPr lang="ru-RU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(защитный фермент, предотвращает разложения </a:t>
                      </a:r>
                      <a:r>
                        <a:rPr lang="ru-RU" sz="25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масляно</a:t>
                      </a:r>
                      <a:r>
                        <a:rPr lang="ru-RU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-кислыми бактериями</a:t>
                      </a:r>
                      <a:r>
                        <a:rPr lang="en-US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  <a:r>
                        <a:rPr lang="ru-RU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Ресурсы истощаются</a:t>
                      </a:r>
                      <a:r>
                        <a:rPr lang="en-US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Переработка молока </a:t>
                      </a:r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500л</a:t>
                      </a:r>
                      <a:r>
                        <a:rPr lang="en-US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сутки.</a:t>
                      </a:r>
                    </a:p>
                    <a:p>
                      <a:pPr indent="450000" algn="just">
                        <a:lnSpc>
                          <a:spcPct val="100000"/>
                        </a:lnSpc>
                      </a:pPr>
                      <a:endParaRPr lang="ru-RU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7569336"/>
                  </a:ext>
                </a:extLst>
              </a:tr>
              <a:tr h="2110797">
                <a:tc>
                  <a:txBody>
                    <a:bodyPr/>
                    <a:lstStyle/>
                    <a:p>
                      <a:pPr indent="450000"/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Сыроварня Шиве ООО </a:t>
                      </a:r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Сотрудничество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50000"/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Кемерово, р-н </a:t>
                      </a:r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Рудничный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500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5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Продажа промышленного сыра</a:t>
                      </a:r>
                      <a:r>
                        <a:rPr lang="ru-RU" sz="25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indent="450000" algn="just">
                        <a:lnSpc>
                          <a:spcPct val="100000"/>
                        </a:lnSpc>
                      </a:pPr>
                      <a:r>
                        <a:rPr lang="ru-RU" sz="25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осуществляется оптом через сайты, </a:t>
                      </a:r>
                      <a:r>
                        <a:rPr lang="ru-RU" sz="25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корпорация сырок;</a:t>
                      </a:r>
                      <a:r>
                        <a:rPr lang="ru-RU" sz="25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В2В сегменты рынка</a:t>
                      </a:r>
                      <a:r>
                        <a:rPr lang="en-US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50000" algn="just">
                        <a:lnSpc>
                          <a:spcPct val="100000"/>
                        </a:lnSpc>
                      </a:pPr>
                      <a:endParaRPr lang="ru-RU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450000" algn="just">
                        <a:lnSpc>
                          <a:spcPct val="100000"/>
                        </a:lnSpc>
                      </a:pPr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Большие  производственные </a:t>
                      </a:r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мощности.</a:t>
                      </a:r>
                      <a:endParaRPr lang="ru-RU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450000" algn="just">
                        <a:lnSpc>
                          <a:spcPct val="100000"/>
                        </a:lnSpc>
                      </a:pPr>
                      <a:r>
                        <a:rPr lang="ru-RU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 </a:t>
                      </a:r>
                      <a:r>
                        <a:rPr lang="ru-RU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промышленных </a:t>
                      </a:r>
                      <a:r>
                        <a:rPr lang="ru-RU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сыров с использование консервантов и химических добавок</a:t>
                      </a:r>
                      <a:r>
                        <a:rPr lang="en-US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5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50000" algn="just">
                        <a:lnSpc>
                          <a:spcPct val="100000"/>
                        </a:lnSpc>
                      </a:pPr>
                      <a:r>
                        <a:rPr lang="ru-RU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Ввелись арбитражные дела (21 </a:t>
                      </a:r>
                      <a:r>
                        <a:rPr lang="ru-RU" sz="25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  <a:endParaRPr lang="ru-RU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1718543"/>
                  </a:ext>
                </a:extLst>
              </a:tr>
              <a:tr h="1596629">
                <a:tc>
                  <a:txBody>
                    <a:bodyPr/>
                    <a:lstStyle/>
                    <a:p>
                      <a:pPr indent="450000"/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Логовская сыроварня Алтайский край, </a:t>
                      </a:r>
                    </a:p>
                    <a:p>
                      <a:pPr indent="450000"/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р-н Первомайский, с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Луговое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450000" algn="just">
                        <a:lnSpc>
                          <a:spcPct val="100000"/>
                        </a:lnSpc>
                      </a:pPr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5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молочной и сырной продукции</a:t>
                      </a:r>
                      <a:r>
                        <a:rPr lang="en-US" sz="25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450000" algn="just">
                        <a:lnSpc>
                          <a:spcPct val="100000"/>
                        </a:lnSpc>
                      </a:pPr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Собственная ферма, переработка молока 5 тонн</a:t>
                      </a:r>
                      <a:r>
                        <a:rPr lang="en-US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сутки,</a:t>
                      </a:r>
                      <a:r>
                        <a:rPr lang="ru-RU" sz="25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расширенный ассортимент.</a:t>
                      </a:r>
                      <a:endParaRPr lang="ru-RU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450000" algn="just">
                        <a:lnSpc>
                          <a:spcPct val="100000"/>
                        </a:lnSpc>
                      </a:pPr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Дорого, нет обратной </a:t>
                      </a:r>
                      <a:r>
                        <a:rPr lang="ru-RU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связи</a:t>
                      </a:r>
                      <a:r>
                        <a:rPr lang="en-US" sz="2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691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316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445" y="178550"/>
            <a:ext cx="7323033" cy="688957"/>
          </a:xfrm>
        </p:spPr>
        <p:txBody>
          <a:bodyPr>
            <a:normAutofit/>
          </a:bodyPr>
          <a:lstStyle/>
          <a:p>
            <a:r>
              <a:rPr lang="ru-RU" sz="5000" dirty="0">
                <a:cs typeface="Times New Roman" panose="02020603050405020304" pitchFamily="18" charset="0"/>
              </a:rPr>
              <a:t>Бизнес-модел</a:t>
            </a:r>
            <a:r>
              <a:rPr lang="ru-RU" sz="5000" dirty="0" smtClean="0">
                <a:cs typeface="Times New Roman" panose="02020603050405020304" pitchFamily="18" charset="0"/>
              </a:rPr>
              <a:t>ь</a:t>
            </a:r>
            <a:endParaRPr lang="ru-RU" sz="5000" b="1" dirty="0"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="" xmlns:a16="http://schemas.microsoft.com/office/drawing/2014/main" id="{3D8C7AB6-DB95-4A5F-8ADC-A999805184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819438"/>
              </p:ext>
            </p:extLst>
          </p:nvPr>
        </p:nvGraphicFramePr>
        <p:xfrm>
          <a:off x="0" y="1376718"/>
          <a:ext cx="20104100" cy="9938982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4384431">
                  <a:extLst>
                    <a:ext uri="{9D8B030D-6E8A-4147-A177-3AD203B41FA5}">
                      <a16:colId xmlns="" xmlns:a16="http://schemas.microsoft.com/office/drawing/2014/main" val="1740935812"/>
                    </a:ext>
                  </a:extLst>
                </a:gridCol>
                <a:gridCol w="3540369">
                  <a:extLst>
                    <a:ext uri="{9D8B030D-6E8A-4147-A177-3AD203B41FA5}">
                      <a16:colId xmlns="" xmlns:a16="http://schemas.microsoft.com/office/drawing/2014/main" val="354590197"/>
                    </a:ext>
                  </a:extLst>
                </a:gridCol>
                <a:gridCol w="6846277">
                  <a:extLst>
                    <a:ext uri="{9D8B030D-6E8A-4147-A177-3AD203B41FA5}">
                      <a16:colId xmlns="" xmlns:a16="http://schemas.microsoft.com/office/drawing/2014/main" val="3407007153"/>
                    </a:ext>
                  </a:extLst>
                </a:gridCol>
                <a:gridCol w="5333023">
                  <a:extLst>
                    <a:ext uri="{9D8B030D-6E8A-4147-A177-3AD203B41FA5}">
                      <a16:colId xmlns="" xmlns:a16="http://schemas.microsoft.com/office/drawing/2014/main" val="3301264400"/>
                    </a:ext>
                  </a:extLst>
                </a:gridCol>
              </a:tblGrid>
              <a:tr h="520613">
                <a:tc>
                  <a:txBody>
                    <a:bodyPr/>
                    <a:lstStyle/>
                    <a:p>
                      <a:pPr algn="ctr"/>
                      <a:r>
                        <a:rPr lang="ru-RU" sz="27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продвижения</a:t>
                      </a:r>
                      <a:endParaRPr lang="ru-RU" sz="27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</a:t>
                      </a:r>
                      <a:r>
                        <a:rPr lang="ru-RU" sz="2700" b="1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сбыта</a:t>
                      </a:r>
                      <a:endParaRPr lang="ru-RU" sz="27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Взаимоотношения с клиентами</a:t>
                      </a:r>
                      <a:endParaRPr lang="ru-RU" sz="27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</a:t>
                      </a:r>
                      <a:r>
                        <a:rPr lang="ru-RU" sz="2700" b="1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ресурсы</a:t>
                      </a:r>
                      <a:endParaRPr lang="ru-RU" sz="27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502308">
                <a:tc>
                  <a:txBody>
                    <a:bodyPr/>
                    <a:lstStyle/>
                    <a:p>
                      <a:r>
                        <a:rPr lang="ru-RU" sz="27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</a:t>
                      </a:r>
                      <a:r>
                        <a:rPr lang="ru-RU" sz="2700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7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сети, ТВ, статьи</a:t>
                      </a:r>
                      <a:r>
                        <a:rPr lang="ru-RU" sz="2700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журналы, </a:t>
                      </a:r>
                      <a:r>
                        <a:rPr lang="ru-RU" sz="2700" i="1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интенсивы</a:t>
                      </a:r>
                      <a:r>
                        <a:rPr lang="ru-RU" sz="2700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2700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семинары, рекомендации, звонки</a:t>
                      </a:r>
                      <a:r>
                        <a:rPr lang="en-US" sz="2700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7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Опт 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в рестораны</a:t>
                      </a:r>
                      <a:r>
                        <a:rPr lang="ru-RU" sz="2700" i="1" strike="noStrike" kern="1200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города, торговые центры, пиццерии</a:t>
                      </a:r>
                      <a:r>
                        <a:rPr lang="en-US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7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Ярмарки, выставки.</a:t>
                      </a:r>
                      <a:endParaRPr lang="ru-RU" sz="27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5078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700" i="1" strike="noStrike" kern="1200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1. Предоставление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дегустаций, предварительного </a:t>
                      </a:r>
                      <a:r>
                        <a:rPr lang="ru-RU" sz="2700" i="1" strike="noStrike" kern="1200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ака</a:t>
                      </a:r>
                      <a:r>
                        <a:rPr lang="ru-RU" sz="2700" i="1" strike="noStrike" kern="1200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а и доставки продукции до потребителя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;  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Обратная 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связь работа с клиентами;</a:t>
                      </a:r>
                      <a:r>
                        <a:rPr lang="en-US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Рассмотрение 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привилегий в виде бонусной и накопительных системах, подарочные сертификаты и купоны</a:t>
                      </a:r>
                      <a:r>
                        <a:rPr lang="en-US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.</a:t>
                      </a:r>
                      <a:endParaRPr lang="ru-RU" sz="2700" i="1" strike="noStrike" spc="-1" baseline="0" dirty="0" smtClean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  <a:p>
                      <a:endParaRPr lang="ru-RU" sz="27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7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Трудовые и финансовые: расходные</a:t>
                      </a:r>
                      <a:r>
                        <a:rPr lang="ru-RU" sz="2700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материалы, оборудование; реклама</a:t>
                      </a:r>
                      <a:endParaRPr lang="ru-RU" sz="27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946570">
                <a:tc>
                  <a:txBody>
                    <a:bodyPr/>
                    <a:lstStyle/>
                    <a:p>
                      <a:pPr algn="ctr"/>
                      <a:r>
                        <a:rPr lang="ru-RU" sz="27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Партнеры и поставщики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Ключевая деятельность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Ценностное предложение</a:t>
                      </a:r>
                      <a:endParaRPr lang="ru-RU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Потенциальные потребители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05631267"/>
                  </a:ext>
                </a:extLst>
              </a:tr>
              <a:tr h="30763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АО </a:t>
                      </a:r>
                      <a:r>
                        <a:rPr lang="ru-RU" sz="2700" i="1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Россельхозбанк</a:t>
                      </a:r>
                      <a:r>
                        <a:rPr lang="ru-RU" sz="2700" i="1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, Мой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бизнес,</a:t>
                      </a:r>
                      <a:r>
                        <a:rPr lang="ru-RU" sz="2700" i="1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Сайт «</a:t>
                      </a:r>
                      <a:r>
                        <a:rPr lang="ru-RU" sz="2700" i="1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Сыромания</a:t>
                      </a: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700" i="1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ru</a:t>
                      </a: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«Про </a:t>
                      </a:r>
                      <a:r>
                        <a:rPr lang="ru-RU" sz="2700" i="1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сыр»Чиз</a:t>
                      </a: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700" i="1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ру</a:t>
                      </a: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. г. Новосибирск,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фермерское хозяйство- </a:t>
                      </a:r>
                      <a:r>
                        <a:rPr lang="ru-RU" sz="2700" i="1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закупка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700" i="1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молока п. Береговой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endParaRPr lang="ru-RU" sz="27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700" i="1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Выработка </a:t>
                      </a:r>
                      <a:endParaRPr lang="ru-RU" sz="27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700" i="1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высокого качества </a:t>
                      </a: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и натурального </a:t>
                      </a:r>
                      <a:r>
                        <a:rPr lang="ru-RU" sz="2700" i="1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крафтового</a:t>
                      </a: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сыра</a:t>
                      </a:r>
                      <a:endParaRPr lang="ru-RU" sz="27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7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700" i="1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Снабжение населения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700" i="1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здоровой,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7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высококачественной продукции</a:t>
                      </a:r>
                      <a:r>
                        <a:rPr lang="ru-RU" sz="2700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</a:t>
                      </a:r>
                      <a:r>
                        <a:rPr lang="ru-RU" sz="27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доступным ценам.</a:t>
                      </a:r>
                      <a:r>
                        <a:rPr lang="ru-RU" sz="2700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700" i="1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Оригинальный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700" i="1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подход, </a:t>
                      </a:r>
                      <a:r>
                        <a:rPr lang="ru-RU" sz="27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олицетворяющий </a:t>
                      </a:r>
                      <a:r>
                        <a:rPr lang="ru-RU" sz="2700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смысл </a:t>
                      </a:r>
                      <a:r>
                        <a:rPr lang="ru-RU" sz="27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важнейших дней и ценностей для населения. </a:t>
                      </a:r>
                    </a:p>
                    <a:p>
                      <a:endParaRPr lang="ru-RU" sz="27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700" i="1" strike="noStrike" spc="-1" baseline="0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В2С</a:t>
                      </a:r>
                      <a:r>
                        <a:rPr lang="ru-RU" sz="2700" i="0" strike="noStrike" spc="0" baseline="0" dirty="0">
                          <a:solidFill>
                            <a:schemeClr val="tx1"/>
                          </a:solidFill>
                          <a:uFillTx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городское и сельское население; уровень жизни 2,3,4</a:t>
                      </a:r>
                      <a:r>
                        <a:rPr lang="ru-RU" sz="2700" i="1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,;</a:t>
                      </a: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возрастная группа 28-75 лет,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подгруппы: интересы и предпочтения,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хобби и ценности,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профессии и специальности</a:t>
                      </a:r>
                      <a:r>
                        <a:rPr lang="en-US" sz="2700" i="1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700" i="1" strike="noStrike" spc="-1" baseline="0" dirty="0" smtClean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14613966"/>
                  </a:ext>
                </a:extLst>
              </a:tr>
              <a:tr h="520613">
                <a:tc gridSpan="2">
                  <a:txBody>
                    <a:bodyPr/>
                    <a:lstStyle/>
                    <a:p>
                      <a:pPr algn="ctr"/>
                      <a:r>
                        <a:rPr lang="ru-RU" sz="27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7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04655822"/>
                  </a:ext>
                </a:extLst>
              </a:tr>
              <a:tr h="137252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Покупка</a:t>
                      </a:r>
                      <a:r>
                        <a:rPr lang="ru-RU" sz="2700" i="1" strike="noStrike" spc="-1" baseline="0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оборудования,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расходных материалов,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700" i="1" strike="noStrike" spc="-1" baseline="0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реклама </a:t>
                      </a: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и зарплата рабочих</a:t>
                      </a:r>
                      <a:r>
                        <a:rPr lang="ru-RU" sz="2700" i="1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.</a:t>
                      </a:r>
                      <a:endParaRPr lang="ru-RU" sz="27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От продаж продукции,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дегустаций,  </a:t>
                      </a:r>
                      <a:endParaRPr lang="ru-RU" sz="27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700" i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курсов и экскурсий.</a:t>
                      </a:r>
                      <a:endParaRPr lang="ru-RU" sz="27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3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916505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54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96B1FFF-8E55-4AAB-B1F1-DE49EE7986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631" y="1953357"/>
            <a:ext cx="19195907" cy="8670039"/>
          </a:xfrm>
        </p:spPr>
        <p:txBody>
          <a:bodyPr>
            <a:normAutofit fontScale="85000" lnSpcReduction="10000"/>
          </a:bodyPr>
          <a:lstStyle/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3900" spc="-1" dirty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Общий объем инвестиций: </a:t>
            </a:r>
            <a:r>
              <a:rPr lang="ru-RU" sz="4800" b="1" spc="-1" dirty="0" smtClean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1 026 </a:t>
            </a:r>
            <a:r>
              <a:rPr lang="ru-RU" sz="4800" b="1" spc="-1" dirty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928 рублей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450000" algn="just">
              <a:lnSpc>
                <a:spcPct val="150000"/>
              </a:lnSpc>
              <a:spcBef>
                <a:spcPts val="0"/>
              </a:spcBef>
              <a:buFont typeface="Wingdings" charset="2"/>
              <a:buChar char=""/>
            </a:pPr>
            <a:r>
              <a:rPr lang="ru-RU" sz="3900" spc="-1" dirty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Приобретение оборудования - </a:t>
            </a:r>
            <a:r>
              <a:rPr lang="ru-RU" sz="3900" spc="-1" dirty="0" smtClean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601 </a:t>
            </a:r>
            <a:r>
              <a:rPr lang="ru-RU" sz="3900" spc="-1" dirty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410 </a:t>
            </a:r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</a:p>
          <a:p>
            <a:pPr marL="0" lvl="1" indent="450000" algn="just">
              <a:lnSpc>
                <a:spcPct val="150000"/>
              </a:lnSpc>
              <a:spcBef>
                <a:spcPts val="0"/>
              </a:spcBef>
              <a:buFont typeface="Wingdings" charset="2"/>
              <a:buChar char=""/>
            </a:pPr>
            <a:r>
              <a:rPr lang="ru-RU" sz="3900" spc="-1" dirty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Закупка расходных материалов - </a:t>
            </a:r>
            <a:r>
              <a:rPr lang="ru-RU" sz="3900" spc="-1" dirty="0" smtClean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60 </a:t>
            </a:r>
            <a:r>
              <a:rPr lang="ru-RU" sz="3900" spc="-1" dirty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518 </a:t>
            </a:r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marL="0" lvl="1" indent="450000" algn="just">
              <a:lnSpc>
                <a:spcPct val="150000"/>
              </a:lnSpc>
              <a:spcBef>
                <a:spcPts val="0"/>
              </a:spcBef>
              <a:buFont typeface="Wingdings" charset="2"/>
              <a:buChar char=""/>
            </a:pPr>
            <a:r>
              <a:rPr lang="ru-RU" sz="3900" spc="-1" dirty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расходы - </a:t>
            </a:r>
            <a:r>
              <a:rPr lang="ru-RU" sz="3900" spc="-1" dirty="0" smtClean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80 </a:t>
            </a:r>
            <a:r>
              <a:rPr lang="ru-RU" sz="3900" spc="-1" dirty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3900" spc="-1" dirty="0" smtClean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marL="0" lvl="1" indent="450000" algn="just">
              <a:lnSpc>
                <a:spcPct val="150000"/>
              </a:lnSpc>
              <a:spcBef>
                <a:spcPts val="0"/>
              </a:spcBef>
              <a:buFont typeface="Wingdings" charset="2"/>
              <a:buChar char=""/>
            </a:pPr>
            <a:r>
              <a:rPr lang="ru-RU" sz="3900" spc="-1" dirty="0" smtClean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Непредвиденные расходы – 100 тыс. рублей</a:t>
            </a:r>
            <a:endParaRPr lang="ru-RU" sz="3900" spc="-1" dirty="0"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450000" algn="just">
              <a:lnSpc>
                <a:spcPct val="150000"/>
              </a:lnSpc>
              <a:spcBef>
                <a:spcPts val="0"/>
              </a:spcBef>
              <a:buFont typeface="Wingdings" charset="2"/>
              <a:buChar char=""/>
            </a:pPr>
            <a:r>
              <a:rPr lang="ru-RU" sz="3900" spc="-1" dirty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Зарплата 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рабочим </a:t>
            </a:r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85 </a:t>
            </a:r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  <a:p>
            <a:pPr marL="0" lvl="1" indent="450000" algn="just">
              <a:lnSpc>
                <a:spcPct val="150000"/>
              </a:lnSpc>
              <a:spcBef>
                <a:spcPts val="0"/>
              </a:spcBef>
              <a:buFont typeface="Wingdings" charset="2"/>
              <a:buChar char=""/>
            </a:pPr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-100 тыс. 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Себестоимость производства 1 кг сыра = 294 рубля (без учета электричества и других вспомогательных инструментов)</a:t>
            </a:r>
            <a:endParaRPr lang="ru-RU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450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3900" spc="-1" dirty="0">
                <a:solidFill>
                  <a:schemeClr val="accent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 = </a:t>
            </a:r>
            <a:r>
              <a:rPr lang="ru-RU" sz="3900" spc="-1" dirty="0" smtClean="0">
                <a:solidFill>
                  <a:schemeClr val="accent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489 882 рублей</a:t>
            </a:r>
            <a:endParaRPr lang="ru-RU" sz="3900" spc="-1" dirty="0">
              <a:solidFill>
                <a:schemeClr val="accent1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450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3900" spc="-1" dirty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spc="-1" dirty="0">
                <a:solidFill>
                  <a:schemeClr val="accent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Розничная и оптовая продажа </a:t>
            </a:r>
            <a:r>
              <a:rPr lang="ru-RU" sz="3900" spc="-1" dirty="0">
                <a:solidFill>
                  <a:schemeClr val="accent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= 1200-1500 руб./кг</a:t>
            </a:r>
            <a:endParaRPr lang="ru-RU" sz="3900" spc="-1" dirty="0">
              <a:solidFill>
                <a:schemeClr val="accent1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4500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3900" u="sng" spc="-1" dirty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окупаемости </a:t>
            </a:r>
            <a:r>
              <a:rPr lang="ru-RU" sz="3900" u="sng" spc="-1" dirty="0" smtClean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3,5 мес</a:t>
            </a:r>
            <a:r>
              <a:rPr lang="ru-RU" sz="3900" u="sng" spc="-1" dirty="0" smtClean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                                                                                                                  </a:t>
            </a:r>
            <a:endParaRPr lang="ru-RU" sz="3900" u="sng" spc="-1" dirty="0"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B2478A0D-6D79-471C-BAFE-29690E6ED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31" y="557560"/>
            <a:ext cx="10368271" cy="1226635"/>
          </a:xfrm>
        </p:spPr>
        <p:txBody>
          <a:bodyPr>
            <a:noAutofit/>
          </a:bodyPr>
          <a:lstStyle/>
          <a:p>
            <a:r>
              <a:rPr lang="ru-RU" sz="5000" b="1" dirty="0" smtClean="0">
                <a:cs typeface="Times New Roman" panose="02020603050405020304" pitchFamily="18" charset="0"/>
              </a:rPr>
              <a:t>Финансовый план проекта</a:t>
            </a:r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val="333063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2461" y="2677059"/>
            <a:ext cx="18756741" cy="7554912"/>
          </a:xfrm>
        </p:spPr>
        <p:txBody>
          <a:bodyPr>
            <a:normAutofit/>
          </a:bodyPr>
          <a:lstStyle/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текущим результатам следует отнести проделанные слайды с целевой аудиторией, разработкой опросника в виде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проанализирован состав и ассортимент сыров, их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цена в магазинах города, привезенных преимущественно из соседних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 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регионов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просмотрено необходимое к покупке оборудование и  их актуальная цена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основании, проделанных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исследований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сделать вывод о том, что по городу Кемерово наблюдается низкий показатель производителей натуральных сыров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/>
              <a:t> </a:t>
            </a:r>
            <a:endParaRPr lang="ru-RU" sz="36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615" y="722603"/>
            <a:ext cx="9741217" cy="911089"/>
          </a:xfrm>
        </p:spPr>
        <p:txBody>
          <a:bodyPr>
            <a:normAutofit/>
          </a:bodyPr>
          <a:lstStyle/>
          <a:p>
            <a:r>
              <a:rPr lang="ru-RU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</a:t>
            </a:r>
            <a:endParaRPr lang="ru-RU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1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53413" y="2508739"/>
            <a:ext cx="16217477" cy="7883446"/>
          </a:xfrm>
        </p:spPr>
        <p:txBody>
          <a:bodyPr>
            <a:normAutofit fontScale="25000" lnSpcReduction="20000"/>
          </a:bodyPr>
          <a:lstStyle/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1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</a:t>
            </a:r>
            <a:r>
              <a:rPr lang="ru-RU" sz="1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маркетинговую стратегию по привлечению и удержанию клиентов, концепцию  развития </a:t>
            </a:r>
            <a:r>
              <a:rPr lang="ru-RU" sz="1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масштабирования бизнеса</a:t>
            </a:r>
            <a:r>
              <a:rPr lang="ru-RU" sz="1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1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Подать заявку </a:t>
            </a:r>
            <a:r>
              <a:rPr lang="ru-RU" sz="1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грант на реализацию </a:t>
            </a:r>
            <a:r>
              <a:rPr lang="ru-RU" sz="1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1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-проекта; </a:t>
            </a:r>
            <a:r>
              <a:rPr lang="ru-RU" sz="1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систему </a:t>
            </a:r>
            <a:r>
              <a:rPr lang="ru-RU" sz="1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ХАСПП</a:t>
            </a:r>
            <a:r>
              <a:rPr lang="ru-RU" sz="1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1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</a:t>
            </a:r>
            <a:r>
              <a:rPr lang="ru-RU" sz="1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декларацию, свидетельствующее подтверждение </a:t>
            </a:r>
            <a:r>
              <a:rPr lang="ru-RU" sz="1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и безопасности продукции.</a:t>
            </a:r>
            <a:endParaRPr lang="ru-RU" sz="1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1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Запуск производства ориентировочно апрель 2025, закупка производственных ресурсов, планируется выпускать в день 30 кг высококачественной продукции;</a:t>
            </a:r>
          </a:p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1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 масштабированием бизнеса выход </a:t>
            </a:r>
            <a:r>
              <a:rPr lang="ru-RU" sz="1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рынки территории </a:t>
            </a:r>
            <a:r>
              <a:rPr lang="ru-RU" sz="1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Кемеровской </a:t>
            </a:r>
            <a:r>
              <a:rPr lang="ru-RU" sz="1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и соседних </a:t>
            </a:r>
            <a:r>
              <a:rPr lang="ru-RU" sz="1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регионов , выпускать планируется в день около 130 кг вкусной и высококачественной продукции.</a:t>
            </a:r>
            <a:endParaRPr lang="ru-RU" sz="1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endParaRPr lang="ru-RU" sz="1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>
              <a:lnSpc>
                <a:spcPct val="150000"/>
              </a:lnSpc>
            </a:pP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37" y="797355"/>
            <a:ext cx="9741217" cy="91108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5000" b="1" dirty="0"/>
              <a:t>Планы </a:t>
            </a:r>
            <a:r>
              <a:rPr lang="ru-RU" sz="5000" b="1" dirty="0" smtClean="0"/>
              <a:t>развития проекта СЫРНЫЙ БАРОН</a:t>
            </a:r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val="246730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7233" y="4616605"/>
            <a:ext cx="19549635" cy="3744488"/>
          </a:xfrm>
        </p:spPr>
        <p:txBody>
          <a:bodyPr>
            <a:noAutofit/>
          </a:bodyPr>
          <a:lstStyle/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2019 закончил Кемеровский аграрный техникум на специальность </a:t>
            </a:r>
            <a:r>
              <a:rPr lang="ru-RU" sz="3600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Механизация сельского хозяйства</a:t>
            </a:r>
            <a:r>
              <a:rPr lang="en-US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том же году поступил в Кузбасскую государственную академию по направлению </a:t>
            </a:r>
            <a:r>
              <a:rPr lang="ru-RU" sz="3600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производства и переработки сельскохозяйственной продукции</a:t>
            </a:r>
            <a:r>
              <a:rPr lang="en-US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протяжении обучения бывал на производственных практиках: </a:t>
            </a:r>
            <a:r>
              <a:rPr lang="en-US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Van </a:t>
            </a:r>
            <a:r>
              <a:rPr lang="en-US" sz="3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Classen</a:t>
            </a: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г. Томск, КФХ Лобановы г. Кемерово, п. Плотниково, а также в Юргинском </a:t>
            </a:r>
            <a:r>
              <a:rPr lang="ru-RU" sz="3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молзаводе</a:t>
            </a: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г. Юрга, ООО Михайловское г. </a:t>
            </a:r>
            <a:r>
              <a:rPr lang="ru-RU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Прокопьевск; имеется </a:t>
            </a: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благодарственных писем и сертификатов</a:t>
            </a:r>
            <a:r>
              <a:rPr lang="en-US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новых знаний и компетенций  в предпринимательской деятельности посещал </a:t>
            </a:r>
            <a:r>
              <a:rPr lang="ru-RU" sz="3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</a:t>
            </a: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школу предпринимательства. </a:t>
            </a:r>
            <a:endParaRPr lang="en-US" sz="3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13" y="198836"/>
            <a:ext cx="3501482" cy="68806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92086" y="1470334"/>
            <a:ext cx="9899792" cy="1914891"/>
          </a:xfrm>
        </p:spPr>
        <p:txBody>
          <a:bodyPr>
            <a:normAutofit fontScale="55000" lnSpcReduction="20000"/>
          </a:bodyPr>
          <a:lstStyle/>
          <a:p>
            <a:r>
              <a:rPr lang="ru-RU" sz="5800" dirty="0"/>
              <a:t>Лидер и вдохновитель</a:t>
            </a:r>
          </a:p>
          <a:p>
            <a:r>
              <a:rPr lang="ru-RU" sz="58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хочет, ищет возможности</a:t>
            </a:r>
            <a:r>
              <a:rPr lang="en-US" sz="58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5800" b="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8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не хочет, ищет оправдания</a:t>
            </a:r>
            <a:r>
              <a:rPr lang="en-US" sz="38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800" b="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un9-42.userapi.com/impg/gpy-C0h3oKhd4UMVwt0YYNpTN64VLQ7-xqXeyQ/QyiAnaWngNw.jpg?size=687x873&amp;quality=95&amp;sign=1cf98ff7d69af5aa281edf22c9b4d86b&amp;type=album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4" b="10624"/>
          <a:stretch>
            <a:fillRect/>
          </a:stretch>
        </p:blipFill>
        <p:spPr bwMode="auto">
          <a:xfrm>
            <a:off x="3612994" y="198836"/>
            <a:ext cx="6512311" cy="39271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53502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809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spc="-1" dirty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tolstykhnikita1@gmail.com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742" y="5865541"/>
            <a:ext cx="9733828" cy="113062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endParaRPr lang="ru-RU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09385" y="7631892"/>
            <a:ext cx="12221737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 (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923) 494 – 74 –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47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Толстых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Никита Сергеевич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5809" y="2500693"/>
            <a:ext cx="131361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+mj-lt"/>
                <a:ea typeface="DejaVu Sans"/>
                <a:cs typeface="Times New Roman" panose="02020603050405020304" pitchFamily="18" charset="0"/>
              </a:rPr>
              <a:t>Благодарю</a:t>
            </a:r>
            <a:r>
              <a:rPr lang="ru-RU" sz="60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+mj-lt"/>
                <a:ea typeface="DejaVu Sans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60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+mj-lt"/>
                <a:ea typeface="DejaVu Sans"/>
                <a:cs typeface="Times New Roman" panose="02020603050405020304" pitchFamily="18" charset="0"/>
              </a:rPr>
              <a:t>                           за внимание</a:t>
            </a:r>
            <a:endParaRPr lang="ru-RU" sz="60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49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4.xml><?xml version="1.0" encoding="utf-8"?>
<a:theme xmlns:a="http://schemas.openxmlformats.org/drawingml/2006/main" name="1_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schemas.microsoft.com/office/2006/documentManagement/types"/>
    <ds:schemaRef ds:uri="http://purl.org/dc/dcmitype/"/>
    <ds:schemaRef ds:uri="http://schemas.microsoft.com/office/2006/metadata/properties"/>
    <ds:schemaRef ds:uri="http://www.w3.org/XML/1998/namespace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f3f21cfc-4d3e-42b1-8a95-d7209818f9d6"/>
    <ds:schemaRef ds:uri="dae585fd-f7dc-4d5a-b1b8-e5742ef77c8f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5228</TotalTime>
  <Words>1173</Words>
  <Application>Microsoft Office PowerPoint</Application>
  <PresentationFormat>Произвольный</PresentationFormat>
  <Paragraphs>132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Arial</vt:lpstr>
      <vt:lpstr>Bookman Old Style</vt:lpstr>
      <vt:lpstr>Calibri</vt:lpstr>
      <vt:lpstr>DejaVu Sans</vt:lpstr>
      <vt:lpstr>Rockwell</vt:lpstr>
      <vt:lpstr>Times New Roman</vt:lpstr>
      <vt:lpstr>Wingdings</vt:lpstr>
      <vt:lpstr>ОБЛОЖКИ</vt:lpstr>
      <vt:lpstr>РАЗДЕЛИТЕЛИ</vt:lpstr>
      <vt:lpstr>Damask</vt:lpstr>
      <vt:lpstr>1_Damask</vt:lpstr>
      <vt:lpstr>Презентация PowerPoint</vt:lpstr>
      <vt:lpstr>Актуальность проекта</vt:lpstr>
      <vt:lpstr>Проблема</vt:lpstr>
      <vt:lpstr>Решение</vt:lpstr>
      <vt:lpstr>1. Ваш рацион входит сыр? 2. Довольны ли вы ассортиментом и качеством магазинных сыров? 3. Какой сыр предпочитаете?  4. Чем руководствуетесь и  на что опираетесь при выборе сыра? 5. От которого производителя покупаете сыр и за что вы такой сыр любите? 6. Сыр произведенный в ручную в несколько раз лучше  магазинного аналога.  </vt:lpstr>
      <vt:lpstr>Рынок</vt:lpstr>
      <vt:lpstr>Конкуренты</vt:lpstr>
      <vt:lpstr>Бизнес-модель</vt:lpstr>
      <vt:lpstr>Финансовый план проекта</vt:lpstr>
      <vt:lpstr>Текущие результаты</vt:lpstr>
      <vt:lpstr>Планы развития проекта СЫРНЫЙ БАРОН</vt:lpstr>
      <vt:lpstr>Команда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Толстых Никита Сергеевич</cp:lastModifiedBy>
  <cp:revision>343</cp:revision>
  <dcterms:created xsi:type="dcterms:W3CDTF">2021-03-01T12:07:13Z</dcterms:created>
  <dcterms:modified xsi:type="dcterms:W3CDTF">2023-11-27T04:57:08Z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