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9"/>
  </p:notesMasterIdLst>
  <p:handoutMasterIdLst>
    <p:handoutMasterId r:id="rId10"/>
  </p:handoutMasterIdLst>
  <p:sldIdLst>
    <p:sldId id="256" r:id="rId2"/>
    <p:sldId id="265" r:id="rId3"/>
    <p:sldId id="258" r:id="rId4"/>
    <p:sldId id="259" r:id="rId5"/>
    <p:sldId id="277" r:id="rId6"/>
    <p:sldId id="283" r:id="rId7"/>
    <p:sldId id="274" r:id="rId8"/>
  </p:sldIdLst>
  <p:sldSz cx="9144000" cy="6858000" type="screen4x3"/>
  <p:notesSz cx="6759575" cy="98679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aldaevaey" initials="s" lastIdx="5" clrIdx="0"/>
  <p:cmAuthor id="1" name="Tsvetkovaem" initials="T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96" autoAdjust="0"/>
    <p:restoredTop sz="94660"/>
  </p:normalViewPr>
  <p:slideViewPr>
    <p:cSldViewPr>
      <p:cViewPr varScale="1">
        <p:scale>
          <a:sx n="110" d="100"/>
          <a:sy n="110" d="100"/>
        </p:scale>
        <p:origin x="1770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8"/>
    </mc:Choice>
    <mc:Fallback>
      <c:style val="38"/>
    </mc:Fallback>
  </mc:AlternateContent>
  <c:chart>
    <c:autoTitleDeleted val="1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435470557853757"/>
          <c:y val="4.3650806772502063E-2"/>
          <c:w val="0.81349828667250035"/>
          <c:h val="0.81626327959005129"/>
        </c:manualLayout>
      </c:layout>
      <c:line3D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L, мкм</c:v>
                </c:pt>
              </c:strCache>
            </c:strRef>
          </c:tx>
          <c:cat>
            <c:numRef>
              <c:f>Лист1!$A$2:$A$7</c:f>
              <c:numCache>
                <c:formatCode>General</c:formatCode>
                <c:ptCount val="6"/>
                <c:pt idx="0">
                  <c:v>100</c:v>
                </c:pt>
                <c:pt idx="1">
                  <c:v>200</c:v>
                </c:pt>
                <c:pt idx="2">
                  <c:v>300</c:v>
                </c:pt>
                <c:pt idx="3">
                  <c:v>400</c:v>
                </c:pt>
                <c:pt idx="4">
                  <c:v>500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55</c:v>
                </c:pt>
                <c:pt idx="1">
                  <c:v>79</c:v>
                </c:pt>
                <c:pt idx="2">
                  <c:v>66</c:v>
                </c:pt>
                <c:pt idx="3">
                  <c:v>35</c:v>
                </c:pt>
                <c:pt idx="4">
                  <c:v>47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C081-487C-9D40-931C95E456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6037960"/>
        <c:axId val="5137720"/>
        <c:axId val="136058072"/>
      </c:line3DChart>
      <c:catAx>
        <c:axId val="1360379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5137720"/>
        <c:crosses val="autoZero"/>
        <c:auto val="1"/>
        <c:lblAlgn val="ctr"/>
        <c:lblOffset val="100"/>
        <c:noMultiLvlLbl val="0"/>
      </c:catAx>
      <c:valAx>
        <c:axId val="51377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6037960"/>
        <c:crosses val="autoZero"/>
        <c:crossBetween val="between"/>
      </c:valAx>
      <c:serAx>
        <c:axId val="136058072"/>
        <c:scaling>
          <c:orientation val="minMax"/>
        </c:scaling>
        <c:delete val="1"/>
        <c:axPos val="b"/>
        <c:majorTickMark val="out"/>
        <c:minorTickMark val="none"/>
        <c:tickLblPos val="none"/>
        <c:crossAx val="5137720"/>
        <c:crosses val="autoZero"/>
      </c:ser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8"/>
    </mc:Choice>
    <mc:Fallback>
      <c:style val="38"/>
    </mc:Fallback>
  </mc:AlternateContent>
  <c:chart>
    <c:autoTitleDeleted val="1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514295373449325"/>
          <c:y val="4.3650633738292394E-2"/>
          <c:w val="0.81703995333916701"/>
          <c:h val="0.84007280339957724"/>
        </c:manualLayout>
      </c:layout>
      <c:line3D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L, мкм</c:v>
                </c:pt>
              </c:strCache>
            </c:strRef>
          </c:tx>
          <c:cat>
            <c:numRef>
              <c:f>Лист1!$A$2:$A$7</c:f>
              <c:numCache>
                <c:formatCode>General</c:formatCode>
                <c:ptCount val="6"/>
                <c:pt idx="0">
                  <c:v>100</c:v>
                </c:pt>
                <c:pt idx="1">
                  <c:v>200</c:v>
                </c:pt>
                <c:pt idx="2">
                  <c:v>300</c:v>
                </c:pt>
                <c:pt idx="3">
                  <c:v>400</c:v>
                </c:pt>
                <c:pt idx="4">
                  <c:v>500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95</c:v>
                </c:pt>
                <c:pt idx="1">
                  <c:v>65</c:v>
                </c:pt>
                <c:pt idx="2">
                  <c:v>40</c:v>
                </c:pt>
                <c:pt idx="3">
                  <c:v>47</c:v>
                </c:pt>
                <c:pt idx="4">
                  <c:v>47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801B-4D71-9154-8387F2BCFA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6663496"/>
        <c:axId val="136959304"/>
        <c:axId val="136058920"/>
      </c:line3DChart>
      <c:catAx>
        <c:axId val="1366634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36959304"/>
        <c:crosses val="autoZero"/>
        <c:auto val="1"/>
        <c:lblAlgn val="ctr"/>
        <c:lblOffset val="100"/>
        <c:noMultiLvlLbl val="0"/>
      </c:catAx>
      <c:valAx>
        <c:axId val="1369593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6663496"/>
        <c:crosses val="autoZero"/>
        <c:crossBetween val="between"/>
      </c:valAx>
      <c:serAx>
        <c:axId val="136058920"/>
        <c:scaling>
          <c:orientation val="minMax"/>
        </c:scaling>
        <c:delete val="1"/>
        <c:axPos val="b"/>
        <c:majorTickMark val="out"/>
        <c:minorTickMark val="none"/>
        <c:tickLblPos val="none"/>
        <c:crossAx val="136959304"/>
        <c:crosses val="autoZero"/>
      </c:serAx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149" cy="4933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8862" y="0"/>
            <a:ext cx="2929149" cy="4933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44293E-1BA1-448D-8AE3-4D6DC99B9368}" type="datetimeFigureOut">
              <a:rPr lang="ru-RU" smtClean="0"/>
              <a:pPr/>
              <a:t>31.10.2023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2792"/>
            <a:ext cx="2929149" cy="4933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8862" y="9372792"/>
            <a:ext cx="2929149" cy="4933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833E80-E47E-46A6-9472-5B184EA78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03480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149" cy="4933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8862" y="0"/>
            <a:ext cx="2929149" cy="4933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5262AE-DFC7-4768-BFE5-A556E7F7382B}" type="datetimeFigureOut">
              <a:rPr lang="ru-RU" smtClean="0"/>
              <a:pPr/>
              <a:t>31.10.2023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2813" y="739775"/>
            <a:ext cx="4933950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5958" y="4687253"/>
            <a:ext cx="5407660" cy="44405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2792"/>
            <a:ext cx="2929149" cy="4933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8862" y="9372792"/>
            <a:ext cx="2929149" cy="4933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635A43-FA46-4C18-AE71-834327FB1C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0384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635A43-FA46-4C18-AE71-834327FB1C8E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389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91A77-9C98-40ED-9F0A-5B623BA7238C}" type="datetime1">
              <a:rPr lang="ru-RU" smtClean="0"/>
              <a:pPr/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23E2-B442-433F-B2F4-0C01EB11BB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13D80-FE1A-45A2-B7F8-FD79F1D6E8F2}" type="datetime1">
              <a:rPr lang="ru-RU" smtClean="0"/>
              <a:pPr/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23E2-B442-433F-B2F4-0C01EB11BB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A64A9-4B2D-4412-BCDC-F7E2A3AB1160}" type="datetime1">
              <a:rPr lang="ru-RU" smtClean="0"/>
              <a:pPr/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23E2-B442-433F-B2F4-0C01EB11BB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56E79-C532-45DD-A717-57B50FE89254}" type="datetime1">
              <a:rPr lang="ru-RU" smtClean="0"/>
              <a:pPr/>
              <a:t>31.10.2023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23E2-B442-433F-B2F4-0C01EB11BB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4A179-A61E-4447-A483-940F75FCAE88}" type="datetime1">
              <a:rPr lang="ru-RU" smtClean="0"/>
              <a:pPr/>
              <a:t>31.10.2023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23E2-B442-433F-B2F4-0C01EB11BB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E058D-4E69-453A-926A-D790635C2106}" type="datetime1">
              <a:rPr lang="ru-RU" smtClean="0"/>
              <a:pPr/>
              <a:t>31.10.2023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23E2-B442-433F-B2F4-0C01EB11BB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64762-BF20-470D-B21B-6BD7A410B926}" type="datetime1">
              <a:rPr lang="ru-RU" smtClean="0"/>
              <a:pPr/>
              <a:t>31.10.2023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23E2-B442-433F-B2F4-0C01EB11BB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F2224-3F50-4F63-B442-7860AA0DD089}" type="datetime1">
              <a:rPr lang="ru-RU" smtClean="0"/>
              <a:pPr/>
              <a:t>31.10.2023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23E2-B442-433F-B2F4-0C01EB11BB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5C9AA-FAFB-46B1-ABBF-8347C08C8D83}" type="datetime1">
              <a:rPr lang="ru-RU" smtClean="0"/>
              <a:pPr/>
              <a:t>31.10.2023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23E2-B442-433F-B2F4-0C01EB11BB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1D90-8DFD-4BF4-992F-1DB333A3DABF}" type="datetime1">
              <a:rPr lang="ru-RU" smtClean="0"/>
              <a:pPr/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23E2-B442-433F-B2F4-0C01EB11BB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80378-2E90-4BE4-8F35-E062269BBCF3}" type="datetime1">
              <a:rPr lang="ru-RU" smtClean="0"/>
              <a:pPr/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23E2-B442-433F-B2F4-0C01EB11BB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C66A0-0853-44C6-8A92-139EF0C579B9}" type="datetime1">
              <a:rPr lang="ru-RU" smtClean="0"/>
              <a:pPr/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AC23E2-B442-433F-B2F4-0C01EB11BB4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1538" y="428604"/>
            <a:ext cx="7858180" cy="571504"/>
          </a:xfrm>
        </p:spPr>
        <p:txBody>
          <a:bodyPr>
            <a:normAutofit/>
          </a:bodyPr>
          <a:lstStyle/>
          <a:p>
            <a:r>
              <a:rPr lang="ru-RU" sz="2000" dirty="0"/>
              <a:t>Поволжский государственный технологический университет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57224" y="2643182"/>
            <a:ext cx="7858180" cy="175260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Устройство для объективной идентификации срубленного дерева </a:t>
            </a:r>
          </a:p>
          <a:p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14480" y="4929198"/>
            <a:ext cx="69294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Якупова Дина Расулевна ст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гр.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СМм-11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ИЛП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7290" y="6143644"/>
            <a:ext cx="69294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ПГТУ</a:t>
            </a:r>
          </a:p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2023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57290" y="285728"/>
            <a:ext cx="6408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Актуальность</a:t>
            </a:r>
          </a:p>
        </p:txBody>
      </p:sp>
      <p:pic>
        <p:nvPicPr>
          <p:cNvPr id="11" name="Содержимое 10" descr="28_07_le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38016" y="932059"/>
            <a:ext cx="3753060" cy="2502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198C7-E51A-45D4-9D8E-7DD7937165D2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571472" y="3000372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14546" y="4429132"/>
            <a:ext cx="240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 </a:t>
            </a:r>
          </a:p>
        </p:txBody>
      </p:sp>
      <p:pic>
        <p:nvPicPr>
          <p:cNvPr id="2052" name="Picture 4" descr="C:\Documents and Settings\saldaevaey\Рабочий стол\3fda0d78d51ca4f0e275150fe3b6f8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932059"/>
            <a:ext cx="3593887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1010075" y="4293096"/>
            <a:ext cx="710314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данным Министерства лесного хозяйства в Республике Марий Эл на 1 октября 2022 г. установлено: </a:t>
            </a: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94 случая незаконных рубок древесины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 1598 кубометров, последний случай -200 кубометров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ущерб 9млн 208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ewnc.info/files/images/IMG_77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3214686"/>
            <a:ext cx="7215238" cy="3500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214290"/>
            <a:ext cx="7498080" cy="939784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ПРЕДЛАГАЕМОЕ РЕШЕНИЕ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000108"/>
            <a:ext cx="7498080" cy="517685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Разработать устройство, позволяющее в оперативном режиме выполнить объективную идентификацию срубленных деревьев по отношению к сохранившимся пням для создания доказательной базы по факту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лесонарушения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23E2-B442-433F-B2F4-0C01EB11BB45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7" name="Picture 4" descr="C:\Users\Tsvetkovaem\Desktop\таня\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594233"/>
            <a:ext cx="3024336" cy="22378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Безымянный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3042" y="4357694"/>
            <a:ext cx="1194253" cy="16430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7742" y="169898"/>
            <a:ext cx="8534400" cy="62863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Times New Roman" pitchFamily="18" charset="0"/>
              </a:rPr>
              <a:t/>
            </a:r>
            <a:br>
              <a:rPr lang="ru-RU" b="1" i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Times New Roman" pitchFamily="18" charset="0"/>
              </a:rPr>
            </a:br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Существующие  методы</a:t>
            </a:r>
            <a:endParaRPr lang="ru-RU" sz="4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23E2-B442-433F-B2F4-0C01EB11BB45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428992" y="5267469"/>
            <a:ext cx="571500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u="sng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r>
              <a:rPr lang="ru-RU" sz="1400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НЕДОСТАТКИ:</a:t>
            </a:r>
          </a:p>
          <a:p>
            <a:pPr marL="180975" indent="-180975" algn="just"/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- высокая погрешность измерений; </a:t>
            </a:r>
          </a:p>
          <a:p>
            <a:pPr marL="180975" indent="-180975" algn="just"/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- отсутствие возможности создания единой базы данных, используемой в качестве доказательства по факту </a:t>
            </a:r>
            <a:r>
              <a:rPr lang="ru-RU" sz="14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лесонарушения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180975" indent="-180975" algn="just"/>
            <a:r>
              <a:rPr lang="ru-RU" sz="1400" u="sng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использование керна.</a:t>
            </a:r>
          </a:p>
          <a:p>
            <a:endParaRPr lang="ru-RU" sz="1400" u="sng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242" name="AutoShape 2" descr="https://im2-tub-ru.yandex.net/i?id=bdd6fc07334fa6feb4b3a951d7166eaf&amp;n=33&amp;h=190&amp;w=33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44" name="AutoShape 4" descr="https://im2-tub-ru.yandex.net/i?id=bdd6fc07334fa6feb4b3a951d7166eaf&amp;n=33&amp;h=190&amp;w=33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Рисунок 11" descr="http://www.medicalparktv.com/wp-content/uploads/2013/12/generisk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2071678"/>
            <a:ext cx="3643338" cy="185738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3" name="TextBox 12"/>
          <p:cNvSpPr txBox="1"/>
          <p:nvPr/>
        </p:nvSpPr>
        <p:spPr>
          <a:xfrm>
            <a:off x="1714480" y="1500174"/>
            <a:ext cx="2060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Визуальный метод</a:t>
            </a:r>
          </a:p>
        </p:txBody>
      </p:sp>
      <p:pic>
        <p:nvPicPr>
          <p:cNvPr id="10246" name="Picture 6" descr="http://www.niceimage.ru/large/201305/4256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4" y="1857365"/>
            <a:ext cx="2445549" cy="137497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Box 13"/>
          <p:cNvSpPr txBox="1"/>
          <p:nvPr/>
        </p:nvSpPr>
        <p:spPr>
          <a:xfrm>
            <a:off x="5253961" y="1500174"/>
            <a:ext cx="3890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При помощи генетических маркеров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29058" y="3613966"/>
            <a:ext cx="3786214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ПРОТОТИП</a:t>
            </a:r>
          </a:p>
          <a:p>
            <a:pPr algn="just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Патент РФ на изобретение № 2130611 «Способ диагностики и устройство для его осуществления» (Авторы: Федюков В.И., Веселов Л.Н., Веселов В.Л.).</a:t>
            </a:r>
          </a:p>
          <a:p>
            <a:endParaRPr lang="ru-RU" dirty="0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71670" y="3929066"/>
            <a:ext cx="1747827" cy="1364158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0"/>
            <a:ext cx="7498080" cy="85723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Процесс идентификации рисунок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23E2-B442-433F-B2F4-0C01EB11BB45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3078" name="Picture 6" descr="http://www.techpl.us/wp-content/uploads/2010/02/toshiba-portege-m780-tablet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68" y="3071810"/>
            <a:ext cx="2286016" cy="2145279"/>
          </a:xfrm>
          <a:prstGeom prst="rect">
            <a:avLst/>
          </a:prstGeom>
          <a:noFill/>
        </p:spPr>
      </p:pic>
      <p:graphicFrame>
        <p:nvGraphicFramePr>
          <p:cNvPr id="7" name="Диаграмма 6"/>
          <p:cNvGraphicFramePr/>
          <p:nvPr/>
        </p:nvGraphicFramePr>
        <p:xfrm>
          <a:off x="642910" y="1785926"/>
          <a:ext cx="3214710" cy="16430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Плюс 8"/>
          <p:cNvSpPr/>
          <p:nvPr/>
        </p:nvSpPr>
        <p:spPr>
          <a:xfrm>
            <a:off x="3571868" y="1000108"/>
            <a:ext cx="857256" cy="857256"/>
          </a:xfrm>
          <a:prstGeom prst="mathPl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5429256" y="1643050"/>
          <a:ext cx="2928958" cy="16430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Минус 10"/>
          <p:cNvSpPr/>
          <p:nvPr/>
        </p:nvSpPr>
        <p:spPr>
          <a:xfrm rot="17865951">
            <a:off x="3698019" y="1197631"/>
            <a:ext cx="1842639" cy="428628"/>
          </a:xfrm>
          <a:prstGeom prst="mathMinus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1" name="Минус 20"/>
          <p:cNvSpPr/>
          <p:nvPr/>
        </p:nvSpPr>
        <p:spPr>
          <a:xfrm>
            <a:off x="4786314" y="928670"/>
            <a:ext cx="1000132" cy="857256"/>
          </a:xfrm>
          <a:prstGeom prst="mathMinus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0246" name="Picture 6" descr="http://cs629316.vk.me/v629316475/1e278/ATw6QEq8anw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4214818"/>
            <a:ext cx="3333750" cy="24955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Стрелка вверх 14"/>
          <p:cNvSpPr/>
          <p:nvPr/>
        </p:nvSpPr>
        <p:spPr>
          <a:xfrm rot="3246538">
            <a:off x="1999286" y="3515355"/>
            <a:ext cx="578111" cy="1220164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48" name="Picture 8" descr="http://www.edu.fedpress.ru/sites/fedpress/files/mcggs/news/f05_re0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15008" y="4286256"/>
            <a:ext cx="3071834" cy="2303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Стрелка вверх 15"/>
          <p:cNvSpPr/>
          <p:nvPr/>
        </p:nvSpPr>
        <p:spPr>
          <a:xfrm rot="17638368">
            <a:off x="6437244" y="3528948"/>
            <a:ext cx="500066" cy="1292637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Схема сканера поверхности</a:t>
            </a:r>
          </a:p>
        </p:txBody>
      </p:sp>
      <p:sp>
        <p:nvSpPr>
          <p:cNvPr id="11" name="Содержимое 2"/>
          <p:cNvSpPr>
            <a:spLocks noGrp="1"/>
          </p:cNvSpPr>
          <p:nvPr>
            <p:ph idx="1"/>
          </p:nvPr>
        </p:nvSpPr>
        <p:spPr>
          <a:xfrm>
            <a:off x="6215074" y="1285860"/>
            <a:ext cx="2928926" cy="30003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1. Привод перемещения;</a:t>
            </a:r>
          </a:p>
          <a:p>
            <a:pPr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2.Измерительная головка;</a:t>
            </a:r>
          </a:p>
          <a:p>
            <a:pPr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3.Направляющая штанга</a:t>
            </a:r>
          </a:p>
          <a:p>
            <a:pPr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4.Винты крепления;</a:t>
            </a:r>
          </a:p>
          <a:p>
            <a:pPr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5.Блок обработки сигнала;</a:t>
            </a:r>
          </a:p>
          <a:p>
            <a:pPr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6. Шаговый электродвигатель ;</a:t>
            </a:r>
          </a:p>
          <a:p>
            <a:pPr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7.Привод подачи иглы;</a:t>
            </a:r>
          </a:p>
          <a:p>
            <a:pPr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8. Привод перемещения;</a:t>
            </a:r>
          </a:p>
          <a:p>
            <a:pPr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9. Игла;</a:t>
            </a:r>
          </a:p>
          <a:p>
            <a:pPr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10. Измерительный датчик;</a:t>
            </a:r>
          </a:p>
          <a:p>
            <a:pPr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11.  Блок питания;</a:t>
            </a:r>
          </a:p>
          <a:p>
            <a:pPr>
              <a:buNone/>
            </a:pPr>
            <a:endParaRPr lang="ru-RU" sz="20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23E2-B442-433F-B2F4-0C01EB11BB45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429256" y="4500570"/>
            <a:ext cx="371474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u="sng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Технические характеристики: </a:t>
            </a:r>
          </a:p>
          <a:p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Масса устройства – 2,5-3 кг. </a:t>
            </a:r>
            <a:endParaRPr lang="en-US" sz="14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Скорость подачи: 0,05 – 3 мм/с </a:t>
            </a:r>
            <a:endParaRPr lang="en-US" sz="14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Потребляемая мощность – 6 Вт </a:t>
            </a:r>
            <a:endParaRPr lang="en-US" sz="14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Габаритные размеры – 270х290х470 мм </a:t>
            </a:r>
            <a:endParaRPr lang="en-US" sz="14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Диапазон нагрузки, Н От 0,0196 до 4,9 </a:t>
            </a:r>
            <a:endParaRPr lang="en-US" sz="14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Диапазон нагрузки, КГС От 0,002 до 0,500 </a:t>
            </a:r>
            <a:endParaRPr lang="en-US" sz="14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Программное обеспечение на платформе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Java</a:t>
            </a:r>
            <a:endParaRPr lang="ru-RU" sz="14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D:\Док-ты\УМНИК\Умник-2015\Рукавишникова\Прибор\21-11-2015_10-28-28\Устройство1.JPG"/>
          <p:cNvPicPr/>
          <p:nvPr/>
        </p:nvPicPr>
        <p:blipFill>
          <a:blip r:embed="rId2" cstate="print">
            <a:lum contrast="40000"/>
          </a:blip>
          <a:srcRect l="10422" t="10507" r="16462" b="11241"/>
          <a:stretch>
            <a:fillRect/>
          </a:stretch>
        </p:blipFill>
        <p:spPr bwMode="auto">
          <a:xfrm>
            <a:off x="571472" y="1214422"/>
            <a:ext cx="4429156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 rot="16200000">
            <a:off x="2375729" y="1998310"/>
            <a:ext cx="9084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rgbClr val="FF0000"/>
                </a:solidFill>
              </a:rPr>
              <a:t>О</a:t>
            </a:r>
          </a:p>
        </p:txBody>
      </p:sp>
      <p:sp>
        <p:nvSpPr>
          <p:cNvPr id="9" name="Стрелка вверх 8"/>
          <p:cNvSpPr/>
          <p:nvPr/>
        </p:nvSpPr>
        <p:spPr>
          <a:xfrm rot="10800000">
            <a:off x="2669788" y="2733760"/>
            <a:ext cx="330576" cy="1104728"/>
          </a:xfrm>
          <a:prstGeom prst="up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одержимое 2"/>
          <p:cNvSpPr txBox="1">
            <a:spLocks/>
          </p:cNvSpPr>
          <p:nvPr/>
        </p:nvSpPr>
        <p:spPr>
          <a:xfrm>
            <a:off x="357158" y="3714728"/>
            <a:ext cx="2000264" cy="3572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Рис. 1. Схема устройства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2" name="Содержимое 2"/>
          <p:cNvSpPr txBox="1">
            <a:spLocks/>
          </p:cNvSpPr>
          <p:nvPr/>
        </p:nvSpPr>
        <p:spPr>
          <a:xfrm>
            <a:off x="285720" y="6500810"/>
            <a:ext cx="3000396" cy="3572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Рис. 2.Схема измерительной головки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cxnSp>
        <p:nvCxnSpPr>
          <p:cNvPr id="15" name="Прямая соединительная линия 14"/>
          <p:cNvCxnSpPr>
            <a:endCxn id="7" idx="3"/>
          </p:cNvCxnSpPr>
          <p:nvPr/>
        </p:nvCxnSpPr>
        <p:spPr>
          <a:xfrm>
            <a:off x="4357686" y="2143116"/>
            <a:ext cx="642942" cy="42862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endCxn id="7" idx="3"/>
          </p:cNvCxnSpPr>
          <p:nvPr/>
        </p:nvCxnSpPr>
        <p:spPr>
          <a:xfrm rot="5400000" flipH="1" flipV="1">
            <a:off x="4393405" y="2607463"/>
            <a:ext cx="642942" cy="5715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5000628" y="2571744"/>
            <a:ext cx="285752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072066" y="2285992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4</a:t>
            </a: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 rot="10800000">
            <a:off x="2000232" y="1857364"/>
            <a:ext cx="785818" cy="5715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714480" y="1621025"/>
            <a:ext cx="2760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1</a:t>
            </a: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 rot="10800000">
            <a:off x="1785918" y="1857364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rot="16200000" flipV="1">
            <a:off x="3725757" y="1868377"/>
            <a:ext cx="263727" cy="14287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500430" y="1571612"/>
            <a:ext cx="2760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3</a:t>
            </a: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 rot="10800000">
            <a:off x="3571868" y="1807951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 rot="16200000" flipV="1">
            <a:off x="2750331" y="1607331"/>
            <a:ext cx="214314" cy="14287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2500298" y="1335273"/>
            <a:ext cx="2760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2</a:t>
            </a:r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 rot="10800000">
            <a:off x="2571736" y="1571612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52" y="3929066"/>
            <a:ext cx="2791821" cy="2589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1" name="Прямая соединительная линия 50"/>
          <p:cNvCxnSpPr/>
          <p:nvPr/>
        </p:nvCxnSpPr>
        <p:spPr>
          <a:xfrm rot="16200000" flipV="1">
            <a:off x="1296865" y="4511583"/>
            <a:ext cx="263727" cy="14287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1071538" y="4214818"/>
            <a:ext cx="2760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5</a:t>
            </a:r>
          </a:p>
        </p:txBody>
      </p:sp>
      <p:cxnSp>
        <p:nvCxnSpPr>
          <p:cNvPr id="53" name="Прямая соединительная линия 52"/>
          <p:cNvCxnSpPr/>
          <p:nvPr/>
        </p:nvCxnSpPr>
        <p:spPr>
          <a:xfrm rot="10800000">
            <a:off x="1142976" y="4451157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 rot="10800000" flipV="1">
            <a:off x="1857358" y="5214952"/>
            <a:ext cx="500065" cy="37921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1571604" y="5357826"/>
            <a:ext cx="2760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7</a:t>
            </a:r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 rot="10800000">
            <a:off x="1643042" y="5594165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 rot="10800000">
            <a:off x="2214548" y="6308546"/>
            <a:ext cx="285751" cy="4941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1928794" y="6072206"/>
            <a:ext cx="2760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9</a:t>
            </a:r>
          </a:p>
        </p:txBody>
      </p:sp>
      <p:cxnSp>
        <p:nvCxnSpPr>
          <p:cNvPr id="64" name="Прямая соединительная линия 63"/>
          <p:cNvCxnSpPr/>
          <p:nvPr/>
        </p:nvCxnSpPr>
        <p:spPr>
          <a:xfrm rot="10800000">
            <a:off x="2000232" y="6308545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 flipV="1">
            <a:off x="2786050" y="6286520"/>
            <a:ext cx="428628" cy="12085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3143240" y="6050181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10</a:t>
            </a:r>
          </a:p>
        </p:txBody>
      </p:sp>
      <p:cxnSp>
        <p:nvCxnSpPr>
          <p:cNvPr id="67" name="Прямая соединительная линия 66"/>
          <p:cNvCxnSpPr/>
          <p:nvPr/>
        </p:nvCxnSpPr>
        <p:spPr>
          <a:xfrm rot="10800000">
            <a:off x="3214678" y="6286520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 flipV="1">
            <a:off x="3286116" y="5572140"/>
            <a:ext cx="571504" cy="12085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3929058" y="5357826"/>
            <a:ext cx="2760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8</a:t>
            </a:r>
          </a:p>
        </p:txBody>
      </p:sp>
      <p:cxnSp>
        <p:nvCxnSpPr>
          <p:cNvPr id="70" name="Прямая соединительная линия 69"/>
          <p:cNvCxnSpPr/>
          <p:nvPr/>
        </p:nvCxnSpPr>
        <p:spPr>
          <a:xfrm rot="10800000">
            <a:off x="3857620" y="5572140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/>
          <p:nvPr/>
        </p:nvCxnSpPr>
        <p:spPr>
          <a:xfrm>
            <a:off x="3786182" y="5214950"/>
            <a:ext cx="785818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/>
          <p:nvPr/>
        </p:nvCxnSpPr>
        <p:spPr>
          <a:xfrm flipV="1">
            <a:off x="3214678" y="4214818"/>
            <a:ext cx="928694" cy="3571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4071934" y="3929066"/>
            <a:ext cx="2760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6</a:t>
            </a:r>
          </a:p>
        </p:txBody>
      </p:sp>
      <p:cxnSp>
        <p:nvCxnSpPr>
          <p:cNvPr id="80" name="Прямая соединительная линия 79"/>
          <p:cNvCxnSpPr/>
          <p:nvPr/>
        </p:nvCxnSpPr>
        <p:spPr>
          <a:xfrm rot="10800000">
            <a:off x="4143372" y="4213229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4214810" y="4978611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40029762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Контактная информация</a:t>
            </a:r>
            <a:r>
              <a:rPr lang="ru-RU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/>
            </a:r>
            <a:br>
              <a:rPr lang="ru-RU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Якупова Дина Расулевна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E-mail: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dinaya12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@mail.ru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Тел. </a:t>
            </a:r>
            <a:r>
              <a:rPr lang="en-US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89877148234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студент 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54152" y="3810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300" b="1" i="0" u="none" strike="noStrike" kern="1200" cap="none" spc="0" normalizeH="0" baseline="0" noProof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1915</TotalTime>
  <Words>290</Words>
  <Application>Microsoft Office PowerPoint</Application>
  <PresentationFormat>Экран (4:3)</PresentationFormat>
  <Paragraphs>72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Times New Roman</vt:lpstr>
      <vt:lpstr>Wingdings</vt:lpstr>
      <vt:lpstr>Тема Office</vt:lpstr>
      <vt:lpstr>Поволжский государственный технологический университет</vt:lpstr>
      <vt:lpstr>Презентация PowerPoint</vt:lpstr>
      <vt:lpstr>ПРЕДЛАГАЕМОЕ РЕШЕНИЕ</vt:lpstr>
      <vt:lpstr> Существующие  методы</vt:lpstr>
      <vt:lpstr>Процесс идентификации рисунок</vt:lpstr>
      <vt:lpstr>Схема сканера поверхности</vt:lpstr>
      <vt:lpstr>Контактная информация </vt:lpstr>
    </vt:vector>
  </TitlesOfParts>
  <Company>INTERNET CAFE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Поволжский государственный технологический университет</dc:title>
  <dc:creator>KS</dc:creator>
  <cp:lastModifiedBy>Якупова Дина Расулевна</cp:lastModifiedBy>
  <cp:revision>179</cp:revision>
  <dcterms:created xsi:type="dcterms:W3CDTF">2014-04-03T03:41:09Z</dcterms:created>
  <dcterms:modified xsi:type="dcterms:W3CDTF">2023-10-31T06:26:16Z</dcterms:modified>
</cp:coreProperties>
</file>