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229214-AA16-3E3A-93D7-EC2726BE3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57103-5EFD-C8EF-3D29-8D42CC77F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3556"/>
            <a:ext cx="9144000" cy="238760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rgbClr val="23587F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E46BA3-E231-D7EE-A368-679CA7478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85521"/>
            <a:ext cx="9144000" cy="11731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FD9B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C0F775-FF7F-14E4-2FEB-49896EE04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5890C9-88B6-2F62-7852-98AC631B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0FF832-2FB0-3A84-39F7-E00789CD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797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B5D2D-3A39-ED68-0763-333DB374F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F400B7-4E93-420A-D1D9-263B29267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A00953-4C29-1679-6EAA-2FA95F1F1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408DA7-98C3-BACE-3551-09B36A12B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4B0ABB-9339-A695-6F7A-D24DCD262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96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8F55F4-0DCD-EAD8-2774-03DA674AA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A69FAF-9444-BB73-FA54-D6CC6E1F5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FB8838-FE93-F6D4-2359-6F2BE169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06B821-9CB5-AA5F-8CBB-6AB4546F8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2A14C6-9A8A-4D72-5F4F-B9AE3C6F4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69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3C115-7E46-8142-AE6B-6DF0DC18D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0E08A4-CCB0-E7A9-386B-8ED757591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DFB879-870A-E00F-E593-A86C9AAA5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13A7BD-0211-81F6-B155-4B62B2B9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94190D-F2BD-1BC0-C312-FBADD1E7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C2CAC7-49E4-4753-A48D-EF18700B0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56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B6D1B-DF89-C765-87D9-C407A9BE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DD71CF-E0DA-E566-A27C-480ED6786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8A6AE9-A152-7BC1-21A5-8BCA510C6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F926DE-6187-03F2-B1F4-D9774CDA4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748A083-AEA8-D51D-4F68-427FE1AB0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A44BEDC-D004-05A3-9DCC-970A83333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7565BF9-7B36-8B7A-563A-05E103BFD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BF449F-8BAC-F15F-AC9B-768E4F28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50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46B61-2840-D433-2EE5-1F5D62183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DB2501-4060-BBFA-498A-FE07F73E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9FDEA5F-387C-D591-EFB7-6338EFE2D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FBA196A-79F5-5A10-A89E-9C21C106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08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6A8054-CEA9-7432-9509-AD772BCA6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6809CC0-D761-D062-54DD-2E40EE285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BC007F-8CC0-4596-0E9A-386FF396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27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6C5E1-8C02-8CE1-022E-928A908C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DB930E-AF6F-3F39-0D45-A8802C707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8EA5CF-D3D7-F9FE-A236-1C12EBA11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11D279-A6F3-FFAB-0344-B31781CF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8C69B0-5118-9AD7-7E31-04A9771E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2CF7D6-4709-9A08-24ED-A90062FE4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56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C3DC9-4B57-450D-1474-3C6ECFF8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9B302D-7C9F-59F9-AD4A-A1B95ED662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1A0E8A-3625-BD96-B613-AF202E93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1CAB47-AAFB-2D14-CD4E-C7B6AC806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E98BD9-3D0E-405F-914C-30807D73D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617B96-C861-559A-3458-120C2C28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796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CAEA6-10FC-567E-D31B-F425CB61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3A78DE-2FA8-261B-E2DB-6EDD9F7F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2CB293-85D2-D9DE-B2CF-5B45D54B1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0E8526-B96A-F2AB-5026-B306AE865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08C758-DA23-68EE-564C-97FE3B00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73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03AE35-B0E3-32DD-BDC1-4C67155745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F3C78B-E505-A087-2D45-2F6125CDA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87DE2F-8125-8244-9585-B03B99C5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89D2E2-DEAF-3E0E-5393-2F9520EDB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FE205-518B-658E-C403-8899E66ED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246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99112C-C6E7-9186-04C9-F512848032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043"/>
            <a:ext cx="12191999" cy="684795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EEA81-3A8A-7928-69A5-FBFFC6C9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D6965F-986D-FFAD-B3C2-5F6D001E5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F57C58-8CF4-A6B2-8056-6A73F9A3B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2588F-1921-4748-AEFB-A84098ADE9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4FAB48-4A1E-C74B-E41B-ECBD68FD9E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A58883-2624-9C38-B1C2-EDF01D31B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E3B51-EBC1-435D-AE4E-FF56C1C78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54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358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A33420A-0463-4D11-8971-B25240E6C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51" y="0"/>
            <a:ext cx="10233498" cy="6854064"/>
          </a:xfrm>
        </p:spPr>
      </p:pic>
    </p:spTree>
    <p:extLst>
      <p:ext uri="{BB962C8B-B14F-4D97-AF65-F5344CB8AC3E}">
        <p14:creationId xmlns:p14="http://schemas.microsoft.com/office/powerpoint/2010/main" val="1157648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076C3E3-295D-44CF-9747-C9727F3EC157}"/>
              </a:ext>
            </a:extLst>
          </p:cNvPr>
          <p:cNvSpPr/>
          <p:nvPr/>
        </p:nvSpPr>
        <p:spPr>
          <a:xfrm>
            <a:off x="380144" y="5208998"/>
            <a:ext cx="9072081" cy="1263721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C7704-87CC-412B-A5A7-C74515C65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129" y="2847226"/>
            <a:ext cx="10041277" cy="1163548"/>
          </a:xfrm>
        </p:spPr>
        <p:txBody>
          <a:bodyPr>
            <a:noAutofit/>
          </a:bodyPr>
          <a:lstStyle/>
          <a:p>
            <a:pPr algn="l"/>
            <a:r>
              <a:rPr lang="ru-RU" sz="6000" dirty="0">
                <a:latin typeface="Corbel" panose="020B05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Индивидуальный коуч для студентов на базе ИИ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C5AF30E6-2F6A-4F9F-B6BD-04538F8D9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474" y="5446547"/>
            <a:ext cx="9144000" cy="796707"/>
          </a:xfrm>
        </p:spPr>
        <p:txBody>
          <a:bodyPr/>
          <a:lstStyle/>
          <a:p>
            <a:pPr algn="l"/>
            <a:r>
              <a:rPr lang="ru-RU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Булкина Дарина, </a:t>
            </a:r>
            <a:r>
              <a:rPr lang="ru-RU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Капчук</a:t>
            </a:r>
            <a:r>
              <a:rPr lang="ru-RU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Дарья, Мороз Екатерина, Морозова Алёна, Сафина Лина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650C277-2A00-4DE1-B188-14891D57B621}"/>
              </a:ext>
            </a:extLst>
          </p:cNvPr>
          <p:cNvSpPr txBox="1">
            <a:spLocks/>
          </p:cNvSpPr>
          <p:nvPr/>
        </p:nvSpPr>
        <p:spPr>
          <a:xfrm>
            <a:off x="561474" y="5440464"/>
            <a:ext cx="9144000" cy="796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6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rbel" panose="020B0503020204020204" pitchFamily="34" charset="0"/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F4B2B-2A27-4713-90B4-A80FD9B7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6713"/>
            <a:ext cx="10515600" cy="321330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Corbel Light" panose="020B0303020204020204" pitchFamily="34" charset="0"/>
              </a:rPr>
              <a:t>Согласно статистике 17-20% студентов высших учебных заведений отчисляются на первом курсе в связи с низкими показателями успеваемости. На последующих курсах, показатели увеличиваются</a:t>
            </a:r>
          </a:p>
          <a:p>
            <a:pPr marL="0" indent="0">
              <a:buNone/>
            </a:pPr>
            <a:endParaRPr lang="ru-RU" dirty="0">
              <a:latin typeface="Corbel Light" panose="020B0303020204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Corbel Light" panose="020B0303020204020204" pitchFamily="34" charset="0"/>
              </a:rPr>
              <a:t>Для решения этой проблемы мы предлагаем создание чат-бота в </a:t>
            </a:r>
            <a:r>
              <a:rPr lang="en-US" dirty="0">
                <a:latin typeface="Corbel Light" panose="020B0303020204020204" pitchFamily="34" charset="0"/>
              </a:rPr>
              <a:t>Telegram </a:t>
            </a:r>
            <a:r>
              <a:rPr lang="ru-RU" dirty="0">
                <a:latin typeface="Corbel Light" panose="020B0303020204020204" pitchFamily="34" charset="0"/>
              </a:rPr>
              <a:t>на базе ИИ, который поможет составить индивидуальный план обучения и закрепления материала</a:t>
            </a:r>
          </a:p>
        </p:txBody>
      </p:sp>
    </p:spTree>
    <p:extLst>
      <p:ext uri="{BB962C8B-B14F-4D97-AF65-F5344CB8AC3E}">
        <p14:creationId xmlns:p14="http://schemas.microsoft.com/office/powerpoint/2010/main" val="3395909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rbel" panose="020B0503020204020204" pitchFamily="34" charset="0"/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F4B2B-2A27-4713-90B4-A80FD9B7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915" y="1589288"/>
            <a:ext cx="5257800" cy="450289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600" dirty="0">
                <a:latin typeface="Corbel Light" panose="020B0303020204020204" pitchFamily="34" charset="0"/>
              </a:rPr>
              <a:t>Многие студенты сложно воспринимают информацию во время обучения в группах, так как не всем достаётся достаточно внимания от преподавателя. 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600" dirty="0">
              <a:latin typeface="Corbel Light" panose="020B0303020204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600" dirty="0">
                <a:latin typeface="Corbel Light" panose="020B0303020204020204" pitchFamily="34" charset="0"/>
              </a:rPr>
              <a:t>В связи с этим растёт популярность индивидуального обучения.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75F40F50-530C-41BD-A560-6B1D708015E6}"/>
              </a:ext>
            </a:extLst>
          </p:cNvPr>
          <p:cNvSpPr txBox="1">
            <a:spLocks/>
          </p:cNvSpPr>
          <p:nvPr/>
        </p:nvSpPr>
        <p:spPr>
          <a:xfrm>
            <a:off x="6407285" y="1589288"/>
            <a:ext cx="5257800" cy="4502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dirty="0">
                <a:latin typeface="Corbel Light" panose="020B0303020204020204" pitchFamily="34" charset="0"/>
              </a:rPr>
              <a:t>Однако, посещение репетиторов или покупка курсов, может обойтись очень дорого для студента (средняя стоимость – 1500 рублей/час).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dirty="0">
              <a:latin typeface="Corbel Light" panose="020B0303020204020204" pitchFamily="34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dirty="0">
                <a:latin typeface="Corbel Light" panose="020B0303020204020204" pitchFamily="34" charset="0"/>
              </a:rPr>
              <a:t>Также, важную роль играет человеческий фактор, а именно зависимость распорядка обучения от расписания преподавателя </a:t>
            </a:r>
          </a:p>
        </p:txBody>
      </p:sp>
    </p:spTree>
    <p:extLst>
      <p:ext uri="{BB962C8B-B14F-4D97-AF65-F5344CB8AC3E}">
        <p14:creationId xmlns:p14="http://schemas.microsoft.com/office/powerpoint/2010/main" val="4255720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rbel" panose="020B0503020204020204" pitchFamily="34" charset="0"/>
              </a:rPr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F4B2B-2A27-4713-90B4-A80FD9B7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57" y="1690689"/>
            <a:ext cx="10826885" cy="162401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600" dirty="0">
                <a:latin typeface="Corbel Light" panose="020B0303020204020204" pitchFamily="34" charset="0"/>
              </a:rPr>
              <a:t>Бот предоставляет материалы для повторения/изучения определенных тем по запросу, составляет индивидуальный план обучения в зависимости от указанного студентом графика и нагрузки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62F21FC5-9D09-4632-B257-681E1869399D}"/>
              </a:ext>
            </a:extLst>
          </p:cNvPr>
          <p:cNvSpPr txBox="1">
            <a:spLocks/>
          </p:cNvSpPr>
          <p:nvPr/>
        </p:nvSpPr>
        <p:spPr>
          <a:xfrm>
            <a:off x="682556" y="4622799"/>
            <a:ext cx="10826885" cy="125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dirty="0">
                <a:latin typeface="Corbel Light" panose="020B0303020204020204" pitchFamily="34" charset="0"/>
              </a:rPr>
              <a:t>При регистрации вводится вуз, программа, курс для более точного подбора материалов с подключением к базе данных вуза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600" dirty="0">
              <a:latin typeface="Corbel Light" panose="020B0303020204020204" pitchFamily="34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7D7E42FC-279E-4769-BBAA-E4B4BADB67F9}"/>
              </a:ext>
            </a:extLst>
          </p:cNvPr>
          <p:cNvSpPr txBox="1">
            <a:spLocks/>
          </p:cNvSpPr>
          <p:nvPr/>
        </p:nvSpPr>
        <p:spPr>
          <a:xfrm>
            <a:off x="682557" y="3429000"/>
            <a:ext cx="10826885" cy="107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dirty="0">
                <a:latin typeface="Corbel Light" panose="020B0303020204020204" pitchFamily="34" charset="0"/>
              </a:rPr>
              <a:t>Также в бот будет включена рассылка напоминаний об изучении материалов, выполнении заданий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11AB7D28-16DA-4BAE-B374-2426AC86A746}"/>
              </a:ext>
            </a:extLst>
          </p:cNvPr>
          <p:cNvCxnSpPr>
            <a:endCxn id="14" idx="0"/>
          </p:cNvCxnSpPr>
          <p:nvPr/>
        </p:nvCxnSpPr>
        <p:spPr>
          <a:xfrm>
            <a:off x="6095998" y="2971800"/>
            <a:ext cx="2" cy="457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743C20D6-B904-494E-BB4E-636CC99248AC}"/>
              </a:ext>
            </a:extLst>
          </p:cNvPr>
          <p:cNvCxnSpPr/>
          <p:nvPr/>
        </p:nvCxnSpPr>
        <p:spPr>
          <a:xfrm>
            <a:off x="6095996" y="4279900"/>
            <a:ext cx="2" cy="457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230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rbel" panose="020B0503020204020204" pitchFamily="34" charset="0"/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F4B2B-2A27-4713-90B4-A80FD9B7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57" y="1320819"/>
            <a:ext cx="10826885" cy="457392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600" dirty="0">
                <a:latin typeface="Corbel Light" panose="020B0303020204020204" pitchFamily="34" charset="0"/>
              </a:rPr>
              <a:t>На рынке не представлены прямые конкуренты, поскольку проект является уникальным в своей сфере.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600" dirty="0">
                <a:latin typeface="Corbel Light" panose="020B0303020204020204" pitchFamily="34" charset="0"/>
              </a:rPr>
              <a:t>Однако, есть ряд похожих приложений и ботов, предоставляющие образовательные услуги в интерактивном формате: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 </a:t>
            </a:r>
            <a:r>
              <a:rPr lang="en-US" sz="2600" b="1" dirty="0">
                <a:latin typeface="Corbel Light" panose="020B0303020204020204" pitchFamily="34" charset="0"/>
              </a:rPr>
              <a:t>Duolingo</a:t>
            </a:r>
            <a:r>
              <a:rPr lang="en-US" sz="2600" dirty="0">
                <a:latin typeface="Corbel Light" panose="020B0303020204020204" pitchFamily="34" charset="0"/>
              </a:rPr>
              <a:t> – </a:t>
            </a:r>
            <a:r>
              <a:rPr lang="ru-RU" sz="2600" dirty="0">
                <a:latin typeface="Corbel Light" panose="020B0303020204020204" pitchFamily="34" charset="0"/>
              </a:rPr>
              <a:t>интерактивная платформа по изучению иностранных языков с систематической рассылкой с напоминаниями</a:t>
            </a:r>
            <a:endParaRPr lang="en-US" sz="2600" dirty="0">
              <a:latin typeface="Corbel Light" panose="020B0303020204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600" dirty="0">
                <a:latin typeface="Corbel Light" panose="020B0303020204020204" pitchFamily="34" charset="0"/>
              </a:rPr>
              <a:t> </a:t>
            </a:r>
            <a:r>
              <a:rPr lang="ru-RU" sz="2600" b="1" dirty="0">
                <a:latin typeface="Corbel Light" panose="020B0303020204020204" pitchFamily="34" charset="0"/>
              </a:rPr>
              <a:t>Бот | Яндекс Реклама Обучение </a:t>
            </a:r>
            <a:r>
              <a:rPr lang="ru-RU" sz="2600" dirty="0">
                <a:latin typeface="Corbel Light" panose="020B0303020204020204" pitchFamily="34" charset="0"/>
              </a:rPr>
              <a:t>– </a:t>
            </a:r>
            <a:r>
              <a:rPr lang="en-US" sz="2600" dirty="0">
                <a:latin typeface="Corbel Light" panose="020B0303020204020204" pitchFamily="34" charset="0"/>
              </a:rPr>
              <a:t>Telegram-</a:t>
            </a:r>
            <a:r>
              <a:rPr lang="ru-RU" sz="2600" dirty="0">
                <a:latin typeface="Corbel Light" panose="020B0303020204020204" pitchFamily="34" charset="0"/>
              </a:rPr>
              <a:t>бот от Яндекс, приуроченный к курсу по рекламе и предоставляющий доступ ко всем необходимым материалам</a:t>
            </a:r>
            <a:endParaRPr lang="en-US" sz="2600" dirty="0">
              <a:latin typeface="Corbel Light" panose="020B0303020204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600" dirty="0">
                <a:latin typeface="Corbel Light" panose="020B0303020204020204" pitchFamily="34" charset="0"/>
              </a:rPr>
              <a:t> </a:t>
            </a:r>
            <a:r>
              <a:rPr lang="en-US" sz="2600" b="1" dirty="0" err="1">
                <a:latin typeface="Corbel Light" panose="020B0303020204020204" pitchFamily="34" charset="0"/>
              </a:rPr>
              <a:t>Learme</a:t>
            </a:r>
            <a:r>
              <a:rPr lang="ru-RU" sz="2600" dirty="0">
                <a:latin typeface="Corbel Light" panose="020B0303020204020204" pitchFamily="34" charset="0"/>
              </a:rPr>
              <a:t> - Онлайн-платформа, которая интегрировала чат-боты в процесс онлайн-обучения</a:t>
            </a:r>
          </a:p>
        </p:txBody>
      </p:sp>
    </p:spTree>
    <p:extLst>
      <p:ext uri="{BB962C8B-B14F-4D97-AF65-F5344CB8AC3E}">
        <p14:creationId xmlns:p14="http://schemas.microsoft.com/office/powerpoint/2010/main" val="2670118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rbel" panose="020B0503020204020204" pitchFamily="34" charset="0"/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F4B2B-2A27-4713-90B4-A80FD9B7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57" y="1248900"/>
            <a:ext cx="10826885" cy="45739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600" dirty="0">
                <a:latin typeface="Corbel Light" panose="020B0303020204020204" pitchFamily="34" charset="0"/>
              </a:rPr>
              <a:t>Основные преимущества в соответствии с трендами на рынке: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600" dirty="0">
              <a:latin typeface="Corbel Light" panose="020B0303020204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Помощь в решении рутинных задач и обработке документов/заданий/бланков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Оценка работ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Коучинг и профессиональное развитие учителей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Цифровые помощники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Индивидуальное обучение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Чат-боты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600" dirty="0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176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rbel" panose="020B0503020204020204" pitchFamily="34" charset="0"/>
              </a:rPr>
              <a:t>Технология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F4B2B-2A27-4713-90B4-A80FD9B7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954" y="1259174"/>
            <a:ext cx="5413443" cy="487200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2600" dirty="0">
                <a:latin typeface="Corbel Light" panose="020B0303020204020204" pitchFamily="34" charset="0"/>
              </a:rPr>
              <a:t>Запуск бота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2600" dirty="0">
                <a:latin typeface="Corbel Light" panose="020B0303020204020204" pitchFamily="34" charset="0"/>
              </a:rPr>
              <a:t>В разделе меню “Расписание” составить личный учебный план, когда будет удобно осваивать материал и в какое время бот может присылать уведомления с напоминаниями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2600" dirty="0">
                <a:latin typeface="Corbel Light" panose="020B0303020204020204" pitchFamily="34" charset="0"/>
              </a:rPr>
              <a:t>В разделе меню “Категории” выбрать темы, которые нужно изучить и получить материал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2600" dirty="0">
                <a:latin typeface="Corbel Light" panose="020B0303020204020204" pitchFamily="34" charset="0"/>
              </a:rPr>
              <a:t>Далее бот присылает расписание и начинается подготовка/изучение материала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600" dirty="0">
              <a:latin typeface="Corbel Light" panose="020B03030202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92BEE0-B024-40DB-A3C7-3E155EFD6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069" y="1488705"/>
            <a:ext cx="1791741" cy="388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C217621-7AC6-415F-9A45-C5CA0B289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702" y="2682104"/>
            <a:ext cx="1791741" cy="388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FE31829-A7F7-478D-AE27-A28F3E438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114" y="365125"/>
            <a:ext cx="1605105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273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rbel" panose="020B0503020204020204" pitchFamily="34" charset="0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F4B2B-2A27-4713-90B4-A80FD9B7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42" y="1376009"/>
            <a:ext cx="5913455" cy="49014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600" i="1" dirty="0">
                <a:latin typeface="Corbel Light" panose="020B0303020204020204" pitchFamily="34" charset="0"/>
              </a:rPr>
              <a:t>Необходимые затраты для реализации проекта: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Создание бота на базе ИИ: </a:t>
            </a:r>
            <a:r>
              <a:rPr lang="ru-RU" sz="2600" b="1" dirty="0">
                <a:latin typeface="Corbel Light" panose="020B0303020204020204" pitchFamily="34" charset="0"/>
              </a:rPr>
              <a:t>11 880 р/год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Подключение к электронным библиотекам: </a:t>
            </a:r>
            <a:r>
              <a:rPr lang="ru-RU" sz="2600" b="1" dirty="0">
                <a:latin typeface="Corbel Light" panose="020B0303020204020204" pitchFamily="34" charset="0"/>
              </a:rPr>
              <a:t>10 908 000 р/год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Техническая поддержка: </a:t>
            </a:r>
            <a:r>
              <a:rPr lang="ru-RU" sz="2600" b="1" dirty="0">
                <a:latin typeface="Corbel Light" panose="020B0303020204020204" pitchFamily="34" charset="0"/>
              </a:rPr>
              <a:t>288 000 р/год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Подключение к базам данных университетов: </a:t>
            </a:r>
            <a:r>
              <a:rPr lang="ru-RU" sz="2600" b="1" dirty="0">
                <a:latin typeface="Corbel Light" panose="020B0303020204020204" pitchFamily="34" charset="0"/>
              </a:rPr>
              <a:t>500 000 000 р/год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600" dirty="0">
              <a:latin typeface="Corbel Light" panose="020B0303020204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07EFC82D-F621-424F-918B-9C7E8AAEFFF1}"/>
              </a:ext>
            </a:extLst>
          </p:cNvPr>
          <p:cNvSpPr txBox="1">
            <a:spLocks/>
          </p:cNvSpPr>
          <p:nvPr/>
        </p:nvSpPr>
        <p:spPr>
          <a:xfrm>
            <a:off x="6096000" y="1376009"/>
            <a:ext cx="5913454" cy="4941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i="1" dirty="0">
                <a:latin typeface="Corbel Light" panose="020B0303020204020204" pitchFamily="34" charset="0"/>
              </a:rPr>
              <a:t>Потенциальная доходность: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ЦА: 20% от числа студентов 10 лучших вузов России (первоначально) – </a:t>
            </a:r>
            <a:r>
              <a:rPr lang="ru-RU" sz="2600" b="1" dirty="0">
                <a:latin typeface="Corbel Light" panose="020B0303020204020204" pitchFamily="34" charset="0"/>
              </a:rPr>
              <a:t>40 000 пользователей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latin typeface="Corbel Light" panose="020B0303020204020204" pitchFamily="34" charset="0"/>
              </a:rPr>
              <a:t>При средней рыночной стоимости подобных услуг – 6 500 р/месяц, мы решили установить более доступную стоимость – </a:t>
            </a:r>
            <a:r>
              <a:rPr lang="ru-RU" sz="2600" b="1" dirty="0">
                <a:latin typeface="Corbel Light" panose="020B0303020204020204" pitchFamily="34" charset="0"/>
              </a:rPr>
              <a:t>3 500 р/месяц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600" dirty="0">
              <a:latin typeface="Corbel Light" panose="020B0303020204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79356E5-35BC-454C-B808-15AEEF3E7B17}"/>
              </a:ext>
            </a:extLst>
          </p:cNvPr>
          <p:cNvSpPr/>
          <p:nvPr/>
        </p:nvSpPr>
        <p:spPr>
          <a:xfrm>
            <a:off x="4267198" y="5183882"/>
            <a:ext cx="2311400" cy="914400"/>
          </a:xfrm>
          <a:prstGeom prst="ellipse">
            <a:avLst/>
          </a:prstGeom>
          <a:ln w="952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rbel Light" panose="020B0303020204020204" pitchFamily="34" charset="0"/>
              </a:rPr>
              <a:t>2 556 074 400 р за 5 лет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15E76B35-660B-4DD1-9CC7-F6A63C8F5D3D}"/>
              </a:ext>
            </a:extLst>
          </p:cNvPr>
          <p:cNvSpPr/>
          <p:nvPr/>
        </p:nvSpPr>
        <p:spPr>
          <a:xfrm>
            <a:off x="9507554" y="5183882"/>
            <a:ext cx="2311400" cy="914400"/>
          </a:xfrm>
          <a:prstGeom prst="ellipse">
            <a:avLst/>
          </a:prstGeom>
          <a:ln w="952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rbel Light" panose="020B0303020204020204" pitchFamily="34" charset="0"/>
              </a:rPr>
              <a:t>8 379 000 000 р за 5 лет</a:t>
            </a:r>
            <a:r>
              <a:rPr lang="ru-RU" dirty="0">
                <a:latin typeface="Corbel Light" panose="020B03030202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8576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rbel" panose="020B0503020204020204" pitchFamily="34" charset="0"/>
              </a:rPr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F4B2B-2A27-4713-90B4-A80FD9B7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007" y="2059148"/>
            <a:ext cx="7204143" cy="54451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4000" b="1" dirty="0" err="1">
                <a:latin typeface="Corbel Light" panose="020B0303020204020204" pitchFamily="34" charset="0"/>
              </a:rPr>
              <a:t>Капчук</a:t>
            </a:r>
            <a:r>
              <a:rPr lang="ru-RU" sz="4000" b="1" dirty="0">
                <a:latin typeface="Corbel Light" panose="020B0303020204020204" pitchFamily="34" charset="0"/>
              </a:rPr>
              <a:t> Дарья</a:t>
            </a:r>
            <a:r>
              <a:rPr lang="en-US" sz="4000" b="1" dirty="0">
                <a:latin typeface="Corbel Light" panose="020B0303020204020204" pitchFamily="34" charset="0"/>
              </a:rPr>
              <a:t> - </a:t>
            </a:r>
            <a:r>
              <a:rPr lang="ru-RU" sz="4000" dirty="0">
                <a:latin typeface="Corbel Light" panose="020B0303020204020204" pitchFamily="34" charset="0"/>
              </a:rPr>
              <a:t>капитан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B17E0CF-38FD-46D0-8254-926A9B39D58F}"/>
              </a:ext>
            </a:extLst>
          </p:cNvPr>
          <p:cNvSpPr txBox="1">
            <a:spLocks/>
          </p:cNvSpPr>
          <p:nvPr/>
        </p:nvSpPr>
        <p:spPr>
          <a:xfrm>
            <a:off x="756007" y="4102260"/>
            <a:ext cx="2530543" cy="1001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b="1" dirty="0">
                <a:latin typeface="Corbel Light" panose="020B0303020204020204" pitchFamily="34" charset="0"/>
              </a:rPr>
              <a:t>Булкина Дарина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dirty="0">
                <a:latin typeface="Corbel Light" panose="020B0303020204020204" pitchFamily="34" charset="0"/>
              </a:rPr>
              <a:t>аналитик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FFBDD471-6680-4CB3-B1B1-68EFA882F003}"/>
              </a:ext>
            </a:extLst>
          </p:cNvPr>
          <p:cNvSpPr txBox="1">
            <a:spLocks/>
          </p:cNvSpPr>
          <p:nvPr/>
        </p:nvSpPr>
        <p:spPr>
          <a:xfrm>
            <a:off x="3508663" y="4102258"/>
            <a:ext cx="2632143" cy="1001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b="1" dirty="0">
                <a:latin typeface="Corbel Light" panose="020B0303020204020204" pitchFamily="34" charset="0"/>
              </a:rPr>
              <a:t>Мороз Екатерина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dirty="0">
                <a:latin typeface="Corbel Light" panose="020B0303020204020204" pitchFamily="34" charset="0"/>
              </a:rPr>
              <a:t>аналитик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76CEE95-54CF-4687-A770-DE8FB5F7600A}"/>
              </a:ext>
            </a:extLst>
          </p:cNvPr>
          <p:cNvSpPr txBox="1">
            <a:spLocks/>
          </p:cNvSpPr>
          <p:nvPr/>
        </p:nvSpPr>
        <p:spPr>
          <a:xfrm>
            <a:off x="6464521" y="4102259"/>
            <a:ext cx="2530543" cy="1001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b="1" dirty="0">
                <a:latin typeface="Corbel Light" panose="020B0303020204020204" pitchFamily="34" charset="0"/>
              </a:rPr>
              <a:t>Морозова Алёна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600" dirty="0">
                <a:latin typeface="Corbel Light" panose="020B0303020204020204" pitchFamily="34" charset="0"/>
              </a:rPr>
              <a:t>аналитик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600" dirty="0">
              <a:latin typeface="Corbel Light" panose="020B0303020204020204" pitchFamily="34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C40BBFF-2DFB-4404-9E0C-74E9E0225D5F}"/>
              </a:ext>
            </a:extLst>
          </p:cNvPr>
          <p:cNvSpPr txBox="1">
            <a:spLocks/>
          </p:cNvSpPr>
          <p:nvPr/>
        </p:nvSpPr>
        <p:spPr>
          <a:xfrm>
            <a:off x="8995064" y="4102259"/>
            <a:ext cx="2530543" cy="1001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b="1" dirty="0">
                <a:latin typeface="Corbel Light" panose="020B0303020204020204" pitchFamily="34" charset="0"/>
              </a:rPr>
              <a:t>Сафина Лина</a:t>
            </a:r>
            <a:endParaRPr lang="en-US" sz="2600" b="1" dirty="0">
              <a:latin typeface="Corbel Light" panose="020B0303020204020204" pitchFamily="34" charset="0"/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600" dirty="0">
                <a:latin typeface="Corbel Light" panose="020B0303020204020204" pitchFamily="34" charset="0"/>
              </a:rPr>
              <a:t>аналитик</a:t>
            </a:r>
          </a:p>
        </p:txBody>
      </p:sp>
    </p:spTree>
    <p:extLst>
      <p:ext uri="{BB962C8B-B14F-4D97-AF65-F5344CB8AC3E}">
        <p14:creationId xmlns:p14="http://schemas.microsoft.com/office/powerpoint/2010/main" val="2876000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C3E9F-CA0E-4EC3-AB2C-5E4A73CC3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Corbel" panose="020B0503020204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430884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base.com-1072">
  <a:themeElements>
    <a:clrScheme name="Custom 4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C6928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powerpointbase.com-1072</Template>
  <TotalTime>154</TotalTime>
  <Words>499</Words>
  <Application>Microsoft Office PowerPoint</Application>
  <PresentationFormat>Широкоэкранный</PresentationFormat>
  <Paragraphs>59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Corbel</vt:lpstr>
      <vt:lpstr>Corbel Light</vt:lpstr>
      <vt:lpstr>powerpointbase.com-1072</vt:lpstr>
      <vt:lpstr>Презентация PowerPoint</vt:lpstr>
      <vt:lpstr>Индивидуальный коуч для студентов на базе ИИ</vt:lpstr>
      <vt:lpstr>Актуальность проекта</vt:lpstr>
      <vt:lpstr>Проблема</vt:lpstr>
      <vt:lpstr>Решение</vt:lpstr>
      <vt:lpstr>Рынок</vt:lpstr>
      <vt:lpstr>Рынок</vt:lpstr>
      <vt:lpstr>Технология</vt:lpstr>
      <vt:lpstr>Бизнес-модель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Лина Сафина</dc:creator>
  <cp:lastModifiedBy>Лина Сафина</cp:lastModifiedBy>
  <cp:revision>3</cp:revision>
  <dcterms:created xsi:type="dcterms:W3CDTF">2023-11-24T07:09:56Z</dcterms:created>
  <dcterms:modified xsi:type="dcterms:W3CDTF">2023-11-24T12:45:25Z</dcterms:modified>
</cp:coreProperties>
</file>