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</p:sldIdLst>
  <p:sldSz cx="12192000" cy="6858000"/>
  <p:notesSz cx="12192000" cy="6858000"/>
  <p:defaultTextStyle>
    <a:def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</a:defRPr>
    </a:defPPr>
    <a:lvl1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1pPr>
    <a:lvl2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2pPr>
    <a:lvl3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3pPr>
    <a:lvl4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4pPr>
    <a:lvl5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5pPr>
    <a:lvl6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6pPr>
    <a:lvl7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7pPr>
    <a:lvl8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8pPr>
    <a:lvl9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93">
          <p15:clr>
            <a:srgbClr val="A4A3A4"/>
          </p15:clr>
        </p15:guide>
        <p15:guide id="3" orient="horz" pos="150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5940675A-B579-460E-94D1-54222C63F5DA}" styleName="Нет стиля, сетка таблицы">
    <a:wholeTbl>
      <a:tcTxStyle>
        <a:fontRef idx="minor">
          <a:srgbClr val="000000"/>
        </a:fontRef>
        <a:schemeClr val="tx1"/>
      </a:tcTxStyle>
      <a:tcStyle>
        <a:tcBdr>
          <a:left>
            <a:ln w="12700">
              <a:solidFill>
                <a:schemeClr val="tx1"/>
              </a:solidFill>
            </a:ln>
          </a:left>
          <a:right>
            <a:ln w="12700">
              <a:solidFill>
                <a:schemeClr val="tx1"/>
              </a:solidFill>
            </a:ln>
          </a:right>
          <a:top>
            <a:ln w="12700">
              <a:solidFill>
                <a:schemeClr val="tx1"/>
              </a:solidFill>
            </a:ln>
          </a:top>
          <a:bottom>
            <a:ln w="12700">
              <a:solidFill>
                <a:schemeClr val="tx1"/>
              </a:solidFill>
            </a:ln>
          </a:bottom>
          <a:insideH>
            <a:ln w="12700">
              <a:solidFill>
                <a:schemeClr val="tx1"/>
              </a:solidFill>
            </a:ln>
          </a:insideH>
          <a:insideV>
            <a:ln w="12700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/>
      </a:tcStyle>
    </a:lastCol>
    <a:firstCol>
      <a:tcStyle>
        <a:tcBdr/>
      </a:tcStyle>
    </a:firstCol>
    <a:lastRow>
      <a:tcStyle>
        <a:tcBdr/>
      </a:tcStyle>
    </a:lastRow>
    <a:seCell>
      <a:tcStyle>
        <a:tcBdr/>
      </a:tcStyle>
    </a:seCell>
    <a:swCell>
      <a:tcStyle>
        <a:tcBdr/>
      </a:tcStyle>
    </a:swCell>
    <a:firstRow>
      <a:tcStyle>
        <a:tcBdr/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 showGuides="1">
      <p:cViewPr varScale="1">
        <p:scale>
          <a:sx n="108" d="100"/>
          <a:sy n="108" d="100"/>
        </p:scale>
        <p:origin x="678" y="108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 bwMode="auto"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 bwMode="auto"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pPr>
              <a:defRPr/>
            </a:pPr>
            <a:r>
              <a:t>Уровень текста 1</a:t>
            </a:r>
          </a:p>
          <a:p>
            <a:pPr lvl="1">
              <a:defRPr/>
            </a:pPr>
            <a:r>
              <a:t>Уровень текста 2</a:t>
            </a:r>
          </a:p>
          <a:p>
            <a:pPr lvl="2">
              <a:defRPr/>
            </a:pPr>
            <a:r>
              <a:t>Уровень текста 3</a:t>
            </a:r>
          </a:p>
          <a:p>
            <a:pPr lvl="3">
              <a:defRPr/>
            </a:pPr>
            <a:r>
              <a:t>Уровень текста 4</a:t>
            </a:r>
          </a:p>
          <a:p>
            <a:pPr lvl="4">
              <a:defRPr/>
            </a:pPr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 bwMode="auto"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 bwMode="auto"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 bwMode="auto"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 bwMode="auto"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 bwMode="auto"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lvl1pPr>
            </a:lstStyle>
            <a:p>
              <a:pPr>
                <a:defRPr/>
              </a:pPr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 bwMode="auto">
          <a:xfrm>
            <a:off x="616790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defRPr/>
              </a:pPr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 bwMode="auto"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lvl1pPr>
            </a:lstStyle>
            <a:p>
              <a:pPr>
                <a:defRPr/>
              </a:pPr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 bwMode="auto"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 bwMode="auto"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 bwMode="auto"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 bwMode="auto"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 bwMode="auto"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 bwMode="auto"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 bwMode="auto"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lvl1pPr>
          </a:lstStyle>
          <a:p>
            <a:pPr>
              <a:defRPr/>
            </a:pPr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 bwMode="auto"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lvl1pPr>
          </a:lstStyle>
          <a:p>
            <a:pPr>
              <a:defRPr/>
            </a:pPr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 bwMode="auto"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lvl1pPr>
          </a:lstStyle>
          <a:p>
            <a:pPr>
              <a:defRPr/>
            </a:pPr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 bwMode="auto"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lvl1pPr>
          </a:lstStyle>
          <a:p>
            <a:pPr>
              <a:defRPr/>
            </a:pPr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 bwMode="auto">
          <a:xfrm>
            <a:off x="616790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defRPr/>
              </a:pPr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 bwMode="auto"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lvl1pPr>
            </a:lstStyle>
            <a:p>
              <a:pPr>
                <a:defRPr/>
              </a:pPr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 bwMode="auto"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 bwMode="auto"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 bwMode="auto">
          <a:xfrm rot="10800000" flipV="1">
            <a:off x="7298265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 bwMode="auto">
          <a:xfrm>
            <a:off x="7298265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 bwMode="auto"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 bwMode="auto"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>
            <a:graphicFrameLocks/>
          </p:cNvGraphicFramePr>
          <p:nvPr/>
        </p:nvGraphicFramePr>
        <p:xfrm>
          <a:off x="623887" y="1633919"/>
          <a:ext cx="10712586" cy="4389600"/>
        </p:xfrm>
        <a:graphic>
          <a:graphicData uri="http://schemas.openxmlformats.org/drawingml/2006/table">
            <a:tbl>
              <a:tblPr firstRow="1"/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R w="38100" algn="ctr">
                      <a:solidFill>
                        <a:srgbClr val="FFFFFF"/>
                      </a:solidFill>
                    </a:lnR>
                    <a:lnT w="12700" algn="ctr"/>
                    <a:lnB w="12700" algn="ctr"/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12700" algn="ctr"/>
                    <a:lnB w="12700" algn="ctr"/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12700" algn="ctr"/>
                    <a:lnB w="12700" algn="ctr"/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12700" algn="ctr"/>
                    <a:lnB w="12700" algn="ctr"/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12700" algn="ctr"/>
                    <a:lnB w="12700" algn="ctr"/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FFFF"/>
                      </a:solidFill>
                    </a:lnL>
                    <a:lnT w="12700" algn="ctr"/>
                    <a:lnB w="12700" algn="ctr"/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12700" algn="ctr"/>
                    <a:lnR w="38100" algn="ctr">
                      <a:solidFill>
                        <a:srgbClr val="FFAFC1"/>
                      </a:solidFill>
                    </a:lnR>
                    <a:lnT w="12700" algn="ctr"/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12700" algn="ctr"/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12700" algn="ctr"/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12700" algn="ctr"/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12700" algn="ctr"/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12700" algn="ctr"/>
                    <a:lnT w="12700" algn="ctr"/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12700" algn="ctr"/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12700" algn="ctr"/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12700" algn="ctr"/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12700" algn="ctr"/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12700" algn="ctr"/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12700" algn="ctr"/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12700" algn="ctr"/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12700" algn="ctr"/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12700" algn="ctr"/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12700" algn="ctr"/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12700" algn="ctr"/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12700" algn="ctr"/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12700" algn="ctr"/>
                    <a:lnT w="38100" algn="ctr">
                      <a:solidFill>
                        <a:srgbClr val="FFAFC1"/>
                      </a:solidFill>
                    </a:lnT>
                    <a:lnB w="12700" algn="ctr"/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 bwMode="auto"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 bwMode="auto"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lvl1pPr>
            </a:lstStyle>
            <a:p>
              <a:pPr>
                <a:defRPr/>
              </a:pPr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 bwMode="auto">
          <a:xfrm>
            <a:off x="616790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defRPr/>
              </a:pPr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 bwMode="auto"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lvl1pPr>
            </a:lstStyle>
            <a:p>
              <a:pPr>
                <a:defRPr/>
              </a:pPr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 bwMode="auto"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 bwMode="auto"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 bwMode="auto"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lvl1pPr>
            </a:lstStyle>
            <a:p>
              <a:pPr>
                <a:defRPr/>
              </a:pPr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 bwMode="auto">
          <a:xfrm>
            <a:off x="616790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defRPr/>
              </a:pPr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 bwMode="auto"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lvl1pPr>
            </a:lstStyle>
            <a:p>
              <a:pPr>
                <a:defRPr/>
              </a:pPr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 bwMode="auto"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/>
          </a:bodyPr>
          <a:lstStyle/>
          <a:p>
            <a:pPr>
              <a:defRPr/>
            </a:pPr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normAutofit/>
          </a:bodyPr>
          <a:lstStyle/>
          <a:p>
            <a:pPr>
              <a:defRPr/>
            </a:pPr>
            <a:r>
              <a:t>Уровень текста 1</a:t>
            </a:r>
          </a:p>
          <a:p>
            <a:pPr lvl="1">
              <a:defRPr/>
            </a:pPr>
            <a:r>
              <a:t>Уровень текста 2</a:t>
            </a:r>
          </a:p>
          <a:p>
            <a:pPr lvl="2">
              <a:defRPr/>
            </a:pPr>
            <a:r>
              <a:t>Уровень текста 3</a:t>
            </a:r>
          </a:p>
          <a:p>
            <a:pPr lvl="3">
              <a:defRPr/>
            </a:pPr>
            <a:r>
              <a:t>Уровень текста 4</a:t>
            </a:r>
          </a:p>
          <a:p>
            <a:pPr lvl="4">
              <a:defRPr/>
            </a:pPr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1pPr>
      <a:lvl2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2pPr>
      <a:lvl3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3pPr>
      <a:lvl4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4pPr>
      <a:lvl5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5pPr>
      <a:lvl6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6pPr>
      <a:lvl7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7pPr>
      <a:lvl8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8pPr>
      <a:lvl9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9pPr>
    </p:titleStyle>
    <p:bodyStyle>
      <a:lvl1pPr marL="228600" marR="0" indent="-2286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1pPr>
      <a:lvl2pPr marL="723900" marR="0" indent="-2667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2pPr>
      <a:lvl3pPr marL="1234438" marR="0" indent="-320038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3pPr>
      <a:lvl4pPr marL="1727199" marR="0" indent="-3556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4pPr>
      <a:lvl5pPr marL="2184400" marR="0" indent="-3556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5pPr>
      <a:lvl6pPr marL="2641600" marR="0" indent="-3556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6pPr>
      <a:lvl7pPr marL="3098800" marR="0" indent="-3556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7pPr>
      <a:lvl8pPr marL="3556000" marR="0" indent="-3556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8pPr>
      <a:lvl9pPr marL="4013200" marR="0" indent="-3556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9pPr>
    </p:bodyStyle>
    <p:otherStyle>
      <a:lvl1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1pPr>
      <a:lvl2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2pPr>
      <a:lvl3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3pPr>
      <a:lvl4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4pPr>
      <a:lvl5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5pPr>
      <a:lvl6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6pPr>
      <a:lvl7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7pPr>
      <a:lvl8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8pPr>
      <a:lvl9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hyperlink" Target="mailto:tihonvovka@yandex.ru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 bwMode="auto">
          <a:xfrm>
            <a:off x="6103137" y="2345380"/>
            <a:ext cx="6120000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</a:defRPr>
            </a:pPr>
            <a:endParaRPr>
              <a:solidFill>
                <a:srgbClr val="FCAF17"/>
              </a:solidFill>
              <a:latin typeface="Calibri"/>
              <a:ea typeface="+mj-ea"/>
              <a:cs typeface="+mj-cs"/>
            </a:endParaRPr>
          </a:p>
        </p:txBody>
      </p:sp>
      <p:sp>
        <p:nvSpPr>
          <p:cNvPr id="149" name="Прямоугольник 10"/>
          <p:cNvSpPr/>
          <p:nvPr/>
        </p:nvSpPr>
        <p:spPr bwMode="auto"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</a:defRPr>
            </a:pPr>
            <a:endParaRPr>
              <a:solidFill>
                <a:srgbClr val="8F00FF"/>
              </a:solidFill>
              <a:latin typeface="Calibri"/>
              <a:ea typeface="+mj-ea"/>
              <a:cs typeface="+mj-cs"/>
            </a:endParaRPr>
          </a:p>
        </p:txBody>
      </p:sp>
      <p:sp>
        <p:nvSpPr>
          <p:cNvPr id="150" name="Прямоугольник 13"/>
          <p:cNvSpPr/>
          <p:nvPr/>
        </p:nvSpPr>
        <p:spPr bwMode="auto">
          <a:xfrm>
            <a:off x="610313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</a:defRPr>
            </a:pPr>
            <a:endParaRPr>
              <a:solidFill>
                <a:srgbClr val="FD493D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52" name="Прямоугольник 9"/>
          <p:cNvSpPr/>
          <p:nvPr/>
        </p:nvSpPr>
        <p:spPr bwMode="auto"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</a:defRPr>
            </a:pPr>
            <a:endParaRPr>
              <a:solidFill>
                <a:srgbClr val="B5D8E1"/>
              </a:solidFill>
              <a:latin typeface="Calibri"/>
              <a:ea typeface="+mj-ea"/>
              <a:cs typeface="+mj-cs"/>
            </a:endParaRPr>
          </a:p>
        </p:txBody>
      </p:sp>
      <p:sp>
        <p:nvSpPr>
          <p:cNvPr id="9" name="Квадрат"/>
          <p:cNvSpPr/>
          <p:nvPr/>
        </p:nvSpPr>
        <p:spPr bwMode="auto">
          <a:xfrm>
            <a:off x="8820554" y="2380677"/>
            <a:ext cx="3404109" cy="4529333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>
              <a:solidFill>
                <a:srgbClr val="FBB3C1"/>
              </a:solidFill>
            </a:endParaRPr>
          </a:p>
        </p:txBody>
      </p:sp>
      <p:sp>
        <p:nvSpPr>
          <p:cNvPr id="15" name="Текст 2"/>
          <p:cNvSpPr txBox="1"/>
          <p:nvPr/>
        </p:nvSpPr>
        <p:spPr bwMode="auto">
          <a:xfrm>
            <a:off x="8912922" y="3781815"/>
            <a:ext cx="3270007" cy="186732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Autofit/>
          </a:bodyPr>
          <a:lstStyle/>
          <a:p>
            <a:pPr algn="ctr" defTabSz="877822">
              <a:lnSpc>
                <a:spcPts val="29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2200" b="1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Картинка проекта</a:t>
            </a:r>
            <a:endParaRPr/>
          </a:p>
          <a:p>
            <a:pPr algn="ctr" defTabSz="877822">
              <a:lnSpc>
                <a:spcPts val="29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2200" b="1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(при наличии)</a:t>
            </a:r>
            <a:endParaRPr/>
          </a:p>
        </p:txBody>
      </p:sp>
      <p:sp>
        <p:nvSpPr>
          <p:cNvPr id="3" name="Текст 2"/>
          <p:cNvSpPr txBox="1"/>
          <p:nvPr/>
        </p:nvSpPr>
        <p:spPr bwMode="auto">
          <a:xfrm>
            <a:off x="304650" y="830003"/>
            <a:ext cx="4831214" cy="4529333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/>
          </a:bodyPr>
          <a:lstStyle/>
          <a:p>
            <a:pPr defTabSz="877822">
              <a:defRPr sz="40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r>
              <a:rPr lang="ru-RU" sz="3200" dirty="0" err="1"/>
              <a:t>Плазмолифтинг</a:t>
            </a:r>
            <a:r>
              <a:rPr lang="ru-RU" sz="3200" dirty="0"/>
              <a:t> в стоматологии</a:t>
            </a:r>
            <a:endParaRPr sz="3200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endParaRPr lang="ru-RU" sz="2400" dirty="0">
              <a:solidFill>
                <a:schemeClr val="tx1"/>
              </a:solidFill>
            </a:endParaRPr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r>
              <a:rPr lang="ru-RU" sz="2400" dirty="0">
                <a:solidFill>
                  <a:schemeClr val="tx1"/>
                </a:solidFill>
              </a:rPr>
              <a:t>Тихонов Владимир Александрович</a:t>
            </a:r>
            <a:endParaRPr sz="2400" dirty="0">
              <a:solidFill>
                <a:schemeClr val="tx1"/>
              </a:solidFill>
            </a:endParaRPr>
          </a:p>
          <a:p>
            <a:pPr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2400" dirty="0">
                <a:solidFill>
                  <a:schemeClr val="tx1"/>
                </a:solidFill>
              </a:rPr>
              <a:t>Ульяновский Государственный Университет, 1, факультет: Стоматология.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665276" y="163040"/>
            <a:ext cx="1765300" cy="20193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56A8177-56AA-4555-81A7-D89A83ABAC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0556" y="2366313"/>
            <a:ext cx="3402581" cy="449168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0" name="Текст 2"/>
          <p:cNvSpPr txBox="1"/>
          <p:nvPr/>
        </p:nvSpPr>
        <p:spPr bwMode="auto">
          <a:xfrm>
            <a:off x="1314382" y="1166844"/>
            <a:ext cx="10372013" cy="4524311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rtl="0"/>
            <a:br>
              <a:rPr lang="ru-RU" dirty="0"/>
            </a:br>
            <a:r>
              <a:rPr lang="ru-RU" dirty="0" err="1"/>
              <a:t>Плазмолифтинг</a:t>
            </a:r>
            <a:r>
              <a:rPr lang="ru-RU" dirty="0"/>
              <a:t> – инновационный метод лечения в стоматологии, основанный на применении собственной плазмы крови пациента. Он отличается высокой эффективностью и безопасностью, обеспечивая комплексное оздоровление и восстановление тканей.</a:t>
            </a:r>
            <a:br>
              <a:rPr lang="ru-RU" dirty="0"/>
            </a:br>
            <a:endParaRPr dirty="0"/>
          </a:p>
        </p:txBody>
      </p:sp>
      <p:grpSp>
        <p:nvGrpSpPr>
          <p:cNvPr id="214" name="Прямоугольник 16"/>
          <p:cNvGrpSpPr/>
          <p:nvPr/>
        </p:nvGrpSpPr>
        <p:grpSpPr bwMode="auto"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 bwMode="auto"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 bwMode="auto">
            <a:xfrm>
              <a:off x="137236" y="148345"/>
              <a:ext cx="190700" cy="2456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fld id="{86CB4B4D-7CA3-9044-876B-883B54F8677D}" type="slidenum">
                <a:rPr/>
                <a:t>2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 bwMode="auto"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 bwMode="auto"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 bwMode="auto"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</a:defRPr>
              </a:lvl1pPr>
            </a:lstStyle>
            <a:p>
              <a:pPr algn="ctr">
                <a:defRPr/>
              </a:pPr>
              <a:r>
                <a:rPr lang="ru-RU"/>
                <a:t>Продукт</a:t>
              </a:r>
              <a:endParaRPr/>
            </a:p>
          </p:txBody>
        </p:sp>
      </p:grpSp>
      <p:sp>
        <p:nvSpPr>
          <p:cNvPr id="218" name="Прямоугольник 7"/>
          <p:cNvSpPr/>
          <p:nvPr/>
        </p:nvSpPr>
        <p:spPr bwMode="auto"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 bwMode="auto"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pP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487366" y="0"/>
            <a:ext cx="637691" cy="72944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 bwMode="auto"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 bwMode="auto"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 bwMode="auto">
            <a:xfrm>
              <a:off x="137236" y="148345"/>
              <a:ext cx="190700" cy="2456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fld id="{86CB4B4D-7CA3-9044-876B-883B54F8677D}" type="slidenum">
                <a:rPr/>
                <a:t>3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 bwMode="auto"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 bwMode="auto"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 bwMode="auto"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</a:defRPr>
              </a:lvl1pPr>
            </a:lstStyle>
            <a:p>
              <a:pPr algn="ctr">
                <a:defRPr/>
              </a:pPr>
              <a:r>
                <a:rPr lang="ru-RU"/>
                <a:t>Проблема</a:t>
              </a:r>
              <a:endParaRPr/>
            </a:p>
          </p:txBody>
        </p:sp>
      </p:grpSp>
      <p:sp>
        <p:nvSpPr>
          <p:cNvPr id="218" name="Прямоугольник 7"/>
          <p:cNvSpPr/>
          <p:nvPr/>
        </p:nvSpPr>
        <p:spPr bwMode="auto"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 bwMode="auto"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pP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487366" y="0"/>
            <a:ext cx="637691" cy="729446"/>
          </a:xfrm>
          <a:prstGeom prst="rect">
            <a:avLst/>
          </a:prstGeom>
        </p:spPr>
      </p:pic>
      <p:sp>
        <p:nvSpPr>
          <p:cNvPr id="6" name="Текст 2"/>
          <p:cNvSpPr txBox="1"/>
          <p:nvPr/>
        </p:nvSpPr>
        <p:spPr bwMode="auto">
          <a:xfrm>
            <a:off x="789313" y="526450"/>
            <a:ext cx="10372013" cy="5201420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ctr">
              <a:defRPr/>
            </a:pPr>
            <a:r>
              <a:rPr lang="ru-RU" dirty="0"/>
              <a:t>Проблема:</a:t>
            </a:r>
            <a:br>
              <a:rPr lang="ru-RU" dirty="0"/>
            </a:br>
            <a:br>
              <a:rPr lang="ru-RU" dirty="0"/>
            </a:br>
            <a:r>
              <a:rPr lang="ru-RU" sz="2000" dirty="0"/>
              <a:t>Современные стоматологические клиники сталкиваются с рядом проблем, включая:</a:t>
            </a:r>
            <a:br>
              <a:rPr lang="ru-RU" dirty="0"/>
            </a:br>
            <a:r>
              <a:rPr lang="ru-RU" dirty="0"/>
              <a:t>-</a:t>
            </a:r>
            <a:r>
              <a:rPr lang="ru-RU" sz="2000" dirty="0"/>
              <a:t>Недостаток инновационных методов лечения: Существующие процедуры часто не обеспечивают желаемых результатов или требуют длительного восстановления.</a:t>
            </a:r>
            <a:br>
              <a:rPr lang="ru-RU" sz="2000" dirty="0"/>
            </a:br>
            <a:br>
              <a:rPr lang="ru-RU" sz="2000" dirty="0"/>
            </a:br>
            <a:r>
              <a:rPr lang="ru-RU" sz="2000" dirty="0"/>
              <a:t>-Повышенные ожидания пациентов: Пациенты ищут более эффективные и безопасные методы лечения, которые минимизируют дискомфорт и время восстановления.</a:t>
            </a:r>
          </a:p>
          <a:p>
            <a:pPr algn="ctr">
              <a:defRPr/>
            </a:pPr>
            <a:endParaRPr lang="ru-RU" sz="2000" dirty="0"/>
          </a:p>
          <a:p>
            <a:pPr algn="ctr">
              <a:defRPr/>
            </a:pPr>
            <a:r>
              <a:rPr lang="ru-RU" sz="2400" dirty="0"/>
              <a:t>Медицинские учреждения:</a:t>
            </a:r>
          </a:p>
          <a:p>
            <a:pPr algn="ctr">
              <a:defRPr/>
            </a:pPr>
            <a:r>
              <a:rPr lang="ru-RU" sz="2000" dirty="0"/>
              <a:t>-Установление сотрудничества с медицинскими учреждениями для внедрения </a:t>
            </a:r>
            <a:r>
              <a:rPr lang="ru-RU" sz="2000" dirty="0" err="1"/>
              <a:t>плазмолифтинга</a:t>
            </a:r>
            <a:r>
              <a:rPr lang="ru-RU" sz="2000" dirty="0"/>
              <a:t> в их практику.</a:t>
            </a:r>
            <a:br>
              <a:rPr lang="ru-RU" sz="2000" dirty="0"/>
            </a:br>
            <a:br>
              <a:rPr lang="ru-RU" sz="2000" dirty="0"/>
            </a:br>
            <a:endParaRPr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 bwMode="auto"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 bwMode="auto"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 bwMode="auto">
            <a:xfrm>
              <a:off x="137236" y="148345"/>
              <a:ext cx="190700" cy="2456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fld id="{86CB4B4D-7CA3-9044-876B-883B54F8677D}" type="slidenum">
                <a:rPr/>
                <a:t>4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 bwMode="auto"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 bwMode="auto"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 bwMode="auto"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</a:defRPr>
              </a:lvl1pPr>
            </a:lstStyle>
            <a:p>
              <a:pPr algn="ctr">
                <a:defRPr/>
              </a:pPr>
              <a:r>
                <a:rPr lang="ru-RU"/>
                <a:t>Решение</a:t>
              </a:r>
              <a:endParaRPr/>
            </a:p>
          </p:txBody>
        </p:sp>
      </p:grpSp>
      <p:sp>
        <p:nvSpPr>
          <p:cNvPr id="218" name="Прямоугольник 7"/>
          <p:cNvSpPr/>
          <p:nvPr/>
        </p:nvSpPr>
        <p:spPr bwMode="auto"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 bwMode="auto"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pP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487366" y="0"/>
            <a:ext cx="637691" cy="729446"/>
          </a:xfrm>
          <a:prstGeom prst="rect">
            <a:avLst/>
          </a:prstGeom>
        </p:spPr>
      </p:pic>
      <p:sp>
        <p:nvSpPr>
          <p:cNvPr id="3" name="Текст 2"/>
          <p:cNvSpPr txBox="1"/>
          <p:nvPr/>
        </p:nvSpPr>
        <p:spPr bwMode="auto">
          <a:xfrm>
            <a:off x="1073398" y="2090173"/>
            <a:ext cx="10372013" cy="2677652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ctr">
              <a:defRPr/>
            </a:pPr>
            <a:r>
              <a:rPr lang="ru-RU" sz="2400" dirty="0"/>
              <a:t>Технологии: </a:t>
            </a:r>
            <a:r>
              <a:rPr lang="ru-RU" sz="2400" dirty="0" err="1"/>
              <a:t>Плазмолифтинг</a:t>
            </a:r>
            <a:r>
              <a:rPr lang="ru-RU" sz="2400" dirty="0"/>
              <a:t> представляет собой инновационную и эффективную технологию, способствующую улучшению процессов заживления и регенерации тканей. Его применение в стоматологии позволяет повысить качество лечения и удовлетворенность пациентов, а также расширить спектр предлагаемых услуг клиники.</a:t>
            </a:r>
            <a:br>
              <a:rPr lang="ru-RU" sz="3200" dirty="0"/>
            </a:br>
            <a:r>
              <a:rPr lang="ru-RU" sz="2400" dirty="0"/>
              <a:t>База данных: приложение будет использовать базу данных для хранения информации о состоянии полости рта пользователей.</a:t>
            </a:r>
            <a:endParaRPr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 bwMode="auto"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 bwMode="auto"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 bwMode="auto">
            <a:xfrm>
              <a:off x="137236" y="148345"/>
              <a:ext cx="190700" cy="2456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fld id="{86CB4B4D-7CA3-9044-876B-883B54F8677D}" type="slidenum">
                <a:rPr/>
                <a:t>5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 bwMode="auto"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 bwMode="auto"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 bwMode="auto"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</a:defRPr>
              </a:lvl1pPr>
            </a:lstStyle>
            <a:p>
              <a:pPr algn="ctr">
                <a:defRPr/>
              </a:pPr>
              <a:r>
                <a:rPr lang="ru-RU"/>
                <a:t>Рынок</a:t>
              </a:r>
              <a:endParaRPr/>
            </a:p>
          </p:txBody>
        </p:sp>
      </p:grpSp>
      <p:sp>
        <p:nvSpPr>
          <p:cNvPr id="218" name="Прямоугольник 7"/>
          <p:cNvSpPr/>
          <p:nvPr/>
        </p:nvSpPr>
        <p:spPr bwMode="auto"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 bwMode="auto"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pP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487366" y="0"/>
            <a:ext cx="637691" cy="729446"/>
          </a:xfrm>
          <a:prstGeom prst="rect">
            <a:avLst/>
          </a:prstGeom>
        </p:spPr>
      </p:pic>
      <p:sp>
        <p:nvSpPr>
          <p:cNvPr id="4" name="Текст 2"/>
          <p:cNvSpPr txBox="1"/>
          <p:nvPr/>
        </p:nvSpPr>
        <p:spPr bwMode="auto">
          <a:xfrm>
            <a:off x="993679" y="2845528"/>
            <a:ext cx="10372013" cy="1200325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ctr">
              <a:defRPr/>
            </a:pPr>
            <a:r>
              <a:rPr lang="ru-RU"/>
              <a:t>Оценка потенциала «рынка» (</a:t>
            </a:r>
            <a:r>
              <a:rPr lang="en-US"/>
              <a:t>TAM/SAM/SOM)</a:t>
            </a:r>
            <a:r>
              <a:rPr lang="ru-RU"/>
              <a:t> и рентабельности бизнеса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 bwMode="auto"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 bwMode="auto"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 bwMode="auto">
            <a:xfrm>
              <a:off x="137236" y="148345"/>
              <a:ext cx="190700" cy="2456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fld id="{86CB4B4D-7CA3-9044-876B-883B54F8677D}" type="slidenum">
                <a:rPr/>
                <a:t>6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 bwMode="auto"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 bwMode="auto"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 bwMode="auto"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</a:defRPr>
              </a:lvl1pPr>
            </a:lstStyle>
            <a:p>
              <a:pPr algn="ctr">
                <a:defRPr/>
              </a:pPr>
              <a:r>
                <a:rPr lang="ru-RU"/>
                <a:t>Бизнес-модель</a:t>
              </a:r>
              <a:endParaRPr/>
            </a:p>
          </p:txBody>
        </p:sp>
      </p:grpSp>
      <p:sp>
        <p:nvSpPr>
          <p:cNvPr id="218" name="Прямоугольник 7"/>
          <p:cNvSpPr/>
          <p:nvPr/>
        </p:nvSpPr>
        <p:spPr bwMode="auto"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 bwMode="auto"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pP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487366" y="0"/>
            <a:ext cx="637691" cy="729446"/>
          </a:xfrm>
          <a:prstGeom prst="rect">
            <a:avLst/>
          </a:prstGeom>
        </p:spPr>
      </p:pic>
      <p:graphicFrame>
        <p:nvGraphicFramePr>
          <p:cNvPr id="3" name="Google Shape;101;p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3719560"/>
              </p:ext>
            </p:extLst>
          </p:nvPr>
        </p:nvGraphicFramePr>
        <p:xfrm>
          <a:off x="165457" y="979323"/>
          <a:ext cx="11807467" cy="5286476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2538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24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03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563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300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02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62582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1" i="0" u="none" strike="noStrike" cap="none" spc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Ключевые партнеры</a:t>
                      </a:r>
                      <a:endParaRPr/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200" b="1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Ключевые виды деятельности</a:t>
                      </a:r>
                      <a:endParaRPr/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1" i="0" u="none" strike="noStrike" cap="none" spc="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Ценностное предложение</a:t>
                      </a:r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200" b="1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Взаимоотношения с клиентом</a:t>
                      </a:r>
                      <a:endParaRPr/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200" b="1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Потребительские сегменты</a:t>
                      </a:r>
                      <a:endParaRPr/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75993">
                <a:tc rowSpan="3">
                  <a:txBody>
                    <a:bodyPr/>
                    <a:lstStyle/>
                    <a:p>
                      <a:pPr marL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Стоматологические</a:t>
                      </a:r>
                      <a:r>
                        <a:rPr lang="ru-RU" sz="1200" baseline="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 клиники.</a:t>
                      </a:r>
                      <a:endParaRPr sz="120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Интеграция с медицинскими</a:t>
                      </a:r>
                      <a:r>
                        <a:rPr lang="ru-RU" sz="1200" baseline="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 учреждениями; Визуализация данных о состоянии полости рта; Квалифицированная  поддержка от медицинских экспертов; Маркетинг и продвижение; Анализ и улучшение продукта.</a:t>
                      </a:r>
                      <a:endParaRPr lang="ru-RU" sz="120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 rowSpan="3" gridSpan="2">
                  <a:txBody>
                    <a:bodyPr/>
                    <a:lstStyle/>
                    <a:p>
                      <a:pPr algn="l"/>
                      <a:r>
                        <a:rPr lang="ru-RU" sz="1200" b="0" i="0" u="none" strike="noStrike" cap="none" spc="0" dirty="0" err="1">
                          <a:solidFill>
                            <a:schemeClr val="tx1"/>
                          </a:solidFill>
                          <a:effectLst/>
                          <a:highlight>
                            <a:schemeClr val="lt1"/>
                          </a:highlight>
                          <a:latin typeface="+mn-lt"/>
                          <a:ea typeface="+mn-ea"/>
                          <a:cs typeface="+mn-cs"/>
                        </a:rPr>
                        <a:t>Плазмолифтинг</a:t>
                      </a:r>
                      <a:r>
                        <a:rPr lang="ru-RU" sz="1200" b="0" i="0" u="none" strike="noStrike" cap="none" spc="0" dirty="0">
                          <a:solidFill>
                            <a:schemeClr val="tx1"/>
                          </a:solidFill>
                          <a:effectLst/>
                          <a:highlight>
                            <a:schemeClr val="lt1"/>
                          </a:highlight>
                          <a:latin typeface="+mn-lt"/>
                          <a:ea typeface="+mn-ea"/>
                          <a:cs typeface="+mn-cs"/>
                        </a:rPr>
                        <a:t> представляет собой инновационную и эффективную технологию, способствующую улучшению процессов заживления и регенерации тканей. Его применение в стоматологии позволяет повысить качество лечения и удовлетворенность пациентов, а также расширить спектр предлагаемых услуг клиники.</a:t>
                      </a:r>
                      <a:br>
                        <a:rPr lang="ru-RU" dirty="0">
                          <a:highlight>
                            <a:schemeClr val="lt1"/>
                          </a:highlight>
                        </a:rPr>
                      </a:br>
                      <a:endParaRPr sz="1200" b="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Поддержка пользователе</a:t>
                      </a:r>
                      <a:r>
                        <a:rPr lang="ru-RU" sz="1200" baseline="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й через электронную почту или телефон. Обратная связь. Сбор данных от пользователей для улучшения нашего приложения.  </a:t>
                      </a:r>
                      <a:endParaRPr sz="120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US" sz="120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B2C</a:t>
                      </a:r>
                      <a:r>
                        <a:rPr lang="en-US" sz="1200" baseline="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baseline="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люди всех возрастов</a:t>
                      </a:r>
                    </a:p>
                    <a:p>
                      <a:pPr marL="0" marR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200" baseline="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В2В медицинские учреждения </a:t>
                      </a:r>
                      <a:endParaRPr sz="120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2582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200" b="1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Ключевые ресурсы </a:t>
                      </a:r>
                      <a:endParaRPr sz="1200" b="1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200" b="1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Каналы сбыта</a:t>
                      </a:r>
                      <a:endParaRPr sz="1200" b="1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18587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Команда-разработчиков;</a:t>
                      </a:r>
                      <a:r>
                        <a:rPr lang="ru-RU" sz="1200" baseline="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 Серверы и оборудования; Партнерство со стоматологическими клиниками.</a:t>
                      </a:r>
                      <a:endParaRPr lang="ru-RU" sz="120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Социальные сети;</a:t>
                      </a:r>
                      <a:r>
                        <a:rPr lang="ru-RU" sz="1200" baseline="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 Мессенджеры, Веб-сайт;</a:t>
                      </a:r>
                      <a:endParaRPr sz="120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2582">
                <a:tc gridSpan="3">
                  <a:txBody>
                    <a:bodyPr/>
                    <a:lstStyle/>
                    <a:p>
                      <a:pPr marL="0" marR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200" b="1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Структура затрат</a:t>
                      </a:r>
                      <a:endParaRPr sz="1200" b="1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200" b="1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Потоки поступления дохода</a:t>
                      </a:r>
                      <a:endParaRPr sz="1200" b="1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04150">
                <a:tc gridSpan="3">
                  <a:txBody>
                    <a:bodyPr/>
                    <a:lstStyle/>
                    <a:p>
                      <a:pPr marL="0" marR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200" baseline="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Разработка мобильного приложения: разработка приложения; тестирование и отладка; поддержка обновления; квалифицированная поддержка от медицинских экспертов; Разработка и обновление в системе безопасности; маркетинг и продвижение и анализ улучшения.  </a:t>
                      </a:r>
                      <a:endParaRPr lang="ru-RU" sz="120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Подписки приложения; Реклама в приложении и на веб-сайте;</a:t>
                      </a:r>
                      <a:r>
                        <a:rPr lang="ru-RU" sz="1200" baseline="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  <a:endParaRPr sz="120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 bwMode="auto"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 bwMode="auto"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 bwMode="auto">
            <a:xfrm>
              <a:off x="137236" y="148345"/>
              <a:ext cx="190700" cy="2456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fld id="{86CB4B4D-7CA3-9044-876B-883B54F8677D}" type="slidenum">
                <a:rPr/>
                <a:t>7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 bwMode="auto"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 bwMode="auto"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 bwMode="auto"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</a:defRPr>
              </a:lvl1pPr>
            </a:lstStyle>
            <a:p>
              <a:pPr algn="ctr">
                <a:defRPr/>
              </a:pPr>
              <a:r>
                <a:rPr lang="ru-RU"/>
                <a:t>Конкуренты</a:t>
              </a:r>
              <a:endParaRPr/>
            </a:p>
          </p:txBody>
        </p:sp>
      </p:grpSp>
      <p:sp>
        <p:nvSpPr>
          <p:cNvPr id="218" name="Прямоугольник 7"/>
          <p:cNvSpPr/>
          <p:nvPr/>
        </p:nvSpPr>
        <p:spPr bwMode="auto"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 bwMode="auto"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pP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487366" y="0"/>
            <a:ext cx="637691" cy="729446"/>
          </a:xfrm>
          <a:prstGeom prst="rect">
            <a:avLst/>
          </a:prstGeom>
        </p:spPr>
      </p:pic>
      <p:sp>
        <p:nvSpPr>
          <p:cNvPr id="4" name="Текст 2"/>
          <p:cNvSpPr txBox="1"/>
          <p:nvPr/>
        </p:nvSpPr>
        <p:spPr bwMode="auto">
          <a:xfrm>
            <a:off x="1115353" y="497308"/>
            <a:ext cx="10372013" cy="1200325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ctr">
              <a:defRPr/>
            </a:pPr>
            <a:r>
              <a:rPr lang="ru-RU"/>
              <a:t>Анализ конкурентов, основные конкурентные преимущества</a:t>
            </a:r>
            <a:endParaRPr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0852947"/>
              </p:ext>
            </p:extLst>
          </p:nvPr>
        </p:nvGraphicFramePr>
        <p:xfrm>
          <a:off x="225807" y="1710634"/>
          <a:ext cx="11870378" cy="274591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8468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0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99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5309">
                  <a:extLst>
                    <a:ext uri="{9D8B030D-6E8A-4147-A177-3AD203B41FA5}">
                      <a16:colId xmlns:a16="http://schemas.microsoft.com/office/drawing/2014/main" val="3378123205"/>
                    </a:ext>
                  </a:extLst>
                </a:gridCol>
                <a:gridCol w="1690823">
                  <a:extLst>
                    <a:ext uri="{9D8B030D-6E8A-4147-A177-3AD203B41FA5}">
                      <a16:colId xmlns:a16="http://schemas.microsoft.com/office/drawing/2014/main" val="2386351358"/>
                    </a:ext>
                  </a:extLst>
                </a:gridCol>
                <a:gridCol w="239664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algn="ctr" defTabSz="914400">
                        <a:lnSpc>
                          <a:spcPct val="100000"/>
                        </a:lnSpc>
                        <a:defRPr/>
                      </a:pPr>
                      <a:r>
                        <a:rPr lang="ru-RU" sz="1600" b="1" i="0" u="none" strike="noStrike" cap="none" spc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Times New Roman"/>
                        </a:rPr>
                        <a:t>Ключевые</a:t>
                      </a:r>
                      <a:r>
                        <a:rPr lang="ru-RU" sz="1600" b="1" i="0" u="none" strike="noStrike" cap="none" spc="0" baseline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Times New Roman"/>
                        </a:rPr>
                        <a:t> характеристики </a:t>
                      </a:r>
                      <a:endParaRPr b="1" dirty="0"/>
                    </a:p>
                  </a:txBody>
                  <a:tcPr anchor="ctr">
                    <a:lnL w="12700" algn="ctr">
                      <a:noFill/>
                    </a:lnL>
                    <a:lnR w="28575" algn="ctr">
                      <a:solidFill>
                        <a:srgbClr val="B5D8E1"/>
                      </a:solidFill>
                    </a:lnR>
                    <a:lnT w="12700" algn="ctr">
                      <a:noFill/>
                    </a:lnT>
                    <a:lnB w="28575" algn="ctr">
                      <a:solidFill>
                        <a:schemeClr val="bg1"/>
                      </a:solidFill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600" b="1" i="0" u="none" strike="noStrike" cap="none" spc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Times New Roman"/>
                        </a:rPr>
                        <a:t> </a:t>
                      </a:r>
                      <a:r>
                        <a:rPr lang="en-US" sz="12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Dental Scope</a:t>
                      </a:r>
                      <a:endParaRPr dirty="0"/>
                    </a:p>
                  </a:txBody>
                  <a:tcPr anchor="ctr">
                    <a:lnL w="28575" algn="ctr">
                      <a:solidFill>
                        <a:srgbClr val="B5D8E1"/>
                      </a:solidFill>
                    </a:lnL>
                    <a:lnR w="28575" algn="ctr">
                      <a:solidFill>
                        <a:srgbClr val="B5D8E1"/>
                      </a:solidFill>
                    </a:lnR>
                    <a:lnT w="12700" algn="ctr">
                      <a:noFill/>
                    </a:lnT>
                    <a:lnB w="28575" algn="ctr">
                      <a:solidFill>
                        <a:srgbClr val="B5D8E1"/>
                      </a:solidFill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1" i="0" u="none" strike="noStrike" cap="none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Times New Roman"/>
                        </a:rPr>
                        <a:t> </a:t>
                      </a:r>
                      <a:r>
                        <a:rPr lang="en-US" sz="12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Philips </a:t>
                      </a:r>
                      <a:r>
                        <a:rPr lang="en-US" sz="1200" b="0" i="0" u="none" strike="noStrike" cap="none" spc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Sonicare</a:t>
                      </a:r>
                      <a:endParaRPr dirty="0"/>
                    </a:p>
                  </a:txBody>
                  <a:tcPr anchor="ctr">
                    <a:lnL w="28575" algn="ctr">
                      <a:solidFill>
                        <a:srgbClr val="B5D8E1"/>
                      </a:solidFill>
                    </a:lnL>
                    <a:lnR w="28575" algn="ctr">
                      <a:solidFill>
                        <a:srgbClr val="B5D8E1"/>
                      </a:solidFill>
                    </a:lnR>
                    <a:lnT w="12700" algn="ctr">
                      <a:noFill/>
                    </a:lnT>
                    <a:lnB w="28575" algn="ctr">
                      <a:solidFill>
                        <a:srgbClr val="B5D8E1"/>
                      </a:solidFill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1" i="0" u="none" strike="noStrike" cap="none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Times New Roman"/>
                        </a:rPr>
                        <a:t> </a:t>
                      </a:r>
                      <a:r>
                        <a:rPr lang="en-US" sz="1200" b="0" i="0" u="none" strike="noStrike" cap="none" spc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iSmile</a:t>
                      </a:r>
                      <a:r>
                        <a:rPr lang="en-US" sz="12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Studio</a:t>
                      </a:r>
                      <a:endParaRPr dirty="0"/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algn="ctr">
                      <a:noFill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dirty="0" err="1"/>
                        <a:t>iSmile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Teledentistry</a:t>
                      </a:r>
                      <a:endParaRPr dirty="0"/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algn="ctr">
                      <a:solidFill>
                        <a:srgbClr val="B5D8E1"/>
                      </a:solidFill>
                    </a:lnR>
                    <a:lnT w="12700" algn="ctr">
                      <a:noFill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1" i="0" dirty="0" err="1">
                          <a:solidFill>
                            <a:schemeClr val="bg1"/>
                          </a:solidFill>
                          <a:latin typeface="+mj-lt"/>
                          <a:cs typeface="Times New Roman"/>
                        </a:rPr>
                        <a:t>Плазмолифтинг</a:t>
                      </a:r>
                      <a:endParaRPr lang="de-DE" sz="1600" b="1" i="0" dirty="0">
                        <a:solidFill>
                          <a:schemeClr val="bg1"/>
                        </a:solidFill>
                        <a:latin typeface="+mj-lt"/>
                        <a:cs typeface="Times New Roman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9431">
                <a:tc>
                  <a:txBody>
                    <a:bodyPr/>
                    <a:lstStyle/>
                    <a:p>
                      <a:pPr marL="0" algn="l" defTabSz="914400">
                        <a:lnSpc>
                          <a:spcPct val="100000"/>
                        </a:lnSpc>
                        <a:defRPr/>
                      </a:pPr>
                      <a:r>
                        <a:rPr lang="ru-RU" sz="16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Персонализированные рекомендации</a:t>
                      </a:r>
                      <a:endParaRPr sz="1600" b="0" dirty="0"/>
                    </a:p>
                  </a:txBody>
                  <a:tcPr anchor="ctr">
                    <a:lnL w="12700" algn="ctr">
                      <a:noFill/>
                    </a:lnL>
                    <a:lnR w="28575" algn="ctr">
                      <a:solidFill>
                        <a:srgbClr val="B5D8E1"/>
                      </a:solidFill>
                    </a:lnR>
                    <a:lnT w="28575" algn="ctr">
                      <a:solidFill>
                        <a:schemeClr val="bg1"/>
                      </a:solidFill>
                    </a:lnT>
                    <a:lnB w="28575" algn="ctr">
                      <a:solidFill>
                        <a:schemeClr val="bg1"/>
                      </a:solidFill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2000" b="0" i="0" dirty="0">
                          <a:latin typeface="+mj-lt"/>
                          <a:cs typeface="Times New Roman"/>
                        </a:rPr>
                        <a:t>-</a:t>
                      </a:r>
                    </a:p>
                  </a:txBody>
                  <a:tcPr anchor="ctr">
                    <a:lnL w="28575" algn="ctr">
                      <a:solidFill>
                        <a:srgbClr val="B5D8E1"/>
                      </a:solidFill>
                    </a:lnL>
                    <a:lnR w="28575" algn="ctr">
                      <a:solidFill>
                        <a:srgbClr val="B5D8E1"/>
                      </a:solidFill>
                    </a:lnR>
                    <a:lnT w="28575" algn="ctr">
                      <a:solidFill>
                        <a:srgbClr val="B5D8E1"/>
                      </a:solidFill>
                    </a:lnT>
                    <a:lnB w="28575" algn="ctr">
                      <a:solidFill>
                        <a:srgbClr val="B5D8E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2000" b="0" i="0" dirty="0">
                          <a:latin typeface="+mj-lt"/>
                          <a:cs typeface="Times New Roman"/>
                        </a:rPr>
                        <a:t>-</a:t>
                      </a:r>
                    </a:p>
                  </a:txBody>
                  <a:tcPr anchor="ctr">
                    <a:lnL w="28575" algn="ctr">
                      <a:solidFill>
                        <a:srgbClr val="B5D8E1"/>
                      </a:solidFill>
                    </a:lnL>
                    <a:lnR w="28575" algn="ctr">
                      <a:solidFill>
                        <a:srgbClr val="B5D8E1"/>
                      </a:solidFill>
                    </a:lnR>
                    <a:lnT w="28575" algn="ctr">
                      <a:solidFill>
                        <a:srgbClr val="B5D8E1"/>
                      </a:solidFill>
                    </a:lnT>
                    <a:lnB w="28575" algn="ctr">
                      <a:solidFill>
                        <a:srgbClr val="B5D8E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-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2000" b="0" i="0" dirty="0">
                          <a:latin typeface="+mj-lt"/>
                          <a:cs typeface="Times New Roman"/>
                        </a:rPr>
                        <a:t>-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algn="ctr">
                      <a:solidFill>
                        <a:srgbClr val="B5D8E1"/>
                      </a:solidFill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2000" b="0" i="0" dirty="0">
                          <a:solidFill>
                            <a:srgbClr val="FF0000"/>
                          </a:solidFill>
                          <a:latin typeface="+mj-lt"/>
                          <a:cs typeface="Times New Roman"/>
                        </a:rPr>
                        <a:t>+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algn="ctr">
                      <a:noFill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8E1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i="0" u="none" strike="noStrike" cap="none" spc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Times New Roman"/>
                        </a:rPr>
                        <a:t>Интуитивно</a:t>
                      </a:r>
                      <a:r>
                        <a:rPr lang="ru-RU" sz="1600" b="0" i="0" u="none" strike="noStrike" cap="none" spc="0" baseline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Times New Roman"/>
                        </a:rPr>
                        <a:t> простой интерфейс</a:t>
                      </a:r>
                      <a:endParaRPr b="0" dirty="0"/>
                    </a:p>
                  </a:txBody>
                  <a:tcPr anchor="ctr">
                    <a:lnL w="12700" algn="ctr">
                      <a:noFill/>
                    </a:lnL>
                    <a:lnR w="28575" algn="ctr">
                      <a:solidFill>
                        <a:srgbClr val="B5D8E1"/>
                      </a:solidFill>
                    </a:lnR>
                    <a:lnT w="28575" algn="ctr">
                      <a:solidFill>
                        <a:schemeClr val="bg1"/>
                      </a:solidFill>
                    </a:lnT>
                    <a:lnB w="28575" algn="ctr">
                      <a:solidFill>
                        <a:schemeClr val="bg1"/>
                      </a:solidFill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2000" b="0" i="0" u="none" strike="noStrike" cap="none" spc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Times New Roman"/>
                        </a:rPr>
                        <a:t>-</a:t>
                      </a:r>
                    </a:p>
                  </a:txBody>
                  <a:tcPr anchor="ctr">
                    <a:lnL w="28575" algn="ctr">
                      <a:solidFill>
                        <a:srgbClr val="B5D8E1"/>
                      </a:solidFill>
                    </a:lnL>
                    <a:lnR w="28575" algn="ctr">
                      <a:solidFill>
                        <a:srgbClr val="B5D8E1"/>
                      </a:solidFill>
                    </a:lnR>
                    <a:lnT w="28575" algn="ctr">
                      <a:solidFill>
                        <a:srgbClr val="B5D8E1"/>
                      </a:solidFill>
                    </a:lnT>
                    <a:lnB w="28575" algn="ctr">
                      <a:solidFill>
                        <a:srgbClr val="B5D8E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2000" b="0" i="0" u="none" strike="noStrike" cap="none" spc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Times New Roman"/>
                        </a:rPr>
                        <a:t>-</a:t>
                      </a:r>
                    </a:p>
                  </a:txBody>
                  <a:tcPr anchor="ctr">
                    <a:lnL w="28575" algn="ctr">
                      <a:solidFill>
                        <a:srgbClr val="B5D8E1"/>
                      </a:solidFill>
                    </a:lnL>
                    <a:lnR w="28575" algn="ctr">
                      <a:solidFill>
                        <a:srgbClr val="B5D8E1"/>
                      </a:solidFill>
                    </a:lnR>
                    <a:lnT w="28575" algn="ctr">
                      <a:solidFill>
                        <a:srgbClr val="B5D8E1"/>
                      </a:solidFill>
                    </a:lnT>
                    <a:lnB w="28575" algn="ctr">
                      <a:solidFill>
                        <a:srgbClr val="B5D8E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-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2000" b="0" i="0" u="none" strike="noStrike" cap="none" spc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Times New Roman"/>
                        </a:rPr>
                        <a:t>-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algn="ctr">
                      <a:solidFill>
                        <a:srgbClr val="B5D8E1"/>
                      </a:solidFill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2000" i="0" dirty="0">
                          <a:solidFill>
                            <a:srgbClr val="FF0000"/>
                          </a:solidFill>
                          <a:latin typeface="+mj-lt"/>
                          <a:cs typeface="Times New Roman"/>
                        </a:rPr>
                        <a:t>+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algn="ctr">
                      <a:noFill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8E1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i="0" u="none" strike="noStrike" cap="none" spc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Times New Roman"/>
                        </a:rPr>
                        <a:t>Кросс</a:t>
                      </a:r>
                      <a:r>
                        <a:rPr lang="ru-RU" sz="1600" b="0" i="0" u="none" strike="noStrike" cap="none" spc="0" baseline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Times New Roman"/>
                        </a:rPr>
                        <a:t>платформенность</a:t>
                      </a:r>
                      <a:endParaRPr b="0" i="0" dirty="0"/>
                    </a:p>
                  </a:txBody>
                  <a:tcPr anchor="ctr">
                    <a:lnL w="12700" algn="ctr">
                      <a:noFill/>
                    </a:lnL>
                    <a:lnR w="28575" algn="ctr">
                      <a:solidFill>
                        <a:srgbClr val="B5D8E1"/>
                      </a:solidFill>
                    </a:lnR>
                    <a:lnT w="28575" algn="ctr">
                      <a:solidFill>
                        <a:schemeClr val="bg1"/>
                      </a:solidFill>
                    </a:lnT>
                    <a:lnB w="28575" algn="ctr">
                      <a:solidFill>
                        <a:schemeClr val="bg1"/>
                      </a:solidFill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2000" dirty="0">
                          <a:latin typeface="+mj-lt"/>
                          <a:cs typeface="Times New Roman"/>
                        </a:rPr>
                        <a:t>-</a:t>
                      </a:r>
                      <a:endParaRPr lang="ru-RU" sz="2000" dirty="0">
                        <a:latin typeface="+mj-lt"/>
                        <a:cs typeface="Times New Roman"/>
                      </a:endParaRPr>
                    </a:p>
                  </a:txBody>
                  <a:tcPr anchor="ctr">
                    <a:lnL w="28575" algn="ctr">
                      <a:solidFill>
                        <a:srgbClr val="B5D8E1"/>
                      </a:solidFill>
                    </a:lnL>
                    <a:lnR w="28575" algn="ctr">
                      <a:solidFill>
                        <a:srgbClr val="B5D8E1"/>
                      </a:solidFill>
                    </a:lnR>
                    <a:lnT w="28575" algn="ctr">
                      <a:solidFill>
                        <a:srgbClr val="B5D8E1"/>
                      </a:solidFill>
                    </a:lnT>
                    <a:lnB w="28575" algn="ctr">
                      <a:solidFill>
                        <a:srgbClr val="B5D8E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600" dirty="0">
                          <a:latin typeface="+mj-lt"/>
                          <a:cs typeface="Times New Roman"/>
                        </a:rPr>
                        <a:t>IOS</a:t>
                      </a:r>
                      <a:r>
                        <a:rPr lang="ru-RU" sz="1600" dirty="0">
                          <a:latin typeface="+mj-lt"/>
                          <a:cs typeface="Times New Roman"/>
                        </a:rPr>
                        <a:t>;</a:t>
                      </a:r>
                      <a:r>
                        <a:rPr lang="en-US" sz="1600" dirty="0">
                          <a:latin typeface="+mj-lt"/>
                          <a:cs typeface="Times New Roman"/>
                        </a:rPr>
                        <a:t> Android</a:t>
                      </a:r>
                      <a:endParaRPr lang="ru-RU" sz="1600" dirty="0">
                        <a:latin typeface="+mj-lt"/>
                        <a:cs typeface="Times New Roman"/>
                      </a:endParaRPr>
                    </a:p>
                  </a:txBody>
                  <a:tcPr anchor="ctr">
                    <a:lnL w="28575" algn="ctr">
                      <a:solidFill>
                        <a:srgbClr val="B5D8E1"/>
                      </a:solidFill>
                    </a:lnL>
                    <a:lnR w="28575" algn="ctr">
                      <a:solidFill>
                        <a:srgbClr val="B5D8E1"/>
                      </a:solidFill>
                    </a:lnR>
                    <a:lnT w="28575" algn="ctr">
                      <a:solidFill>
                        <a:srgbClr val="B5D8E1"/>
                      </a:solidFill>
                    </a:lnT>
                    <a:lnB w="28575" algn="ctr">
                      <a:solidFill>
                        <a:srgbClr val="B5D8E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-</a:t>
                      </a:r>
                      <a:endParaRPr lang="ru-RU" sz="2000" dirty="0"/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600" dirty="0">
                          <a:latin typeface="+mj-lt"/>
                          <a:cs typeface="Times New Roman"/>
                        </a:rPr>
                        <a:t>Android</a:t>
                      </a:r>
                      <a:endParaRPr lang="ru-RU" sz="1600" dirty="0">
                        <a:latin typeface="+mj-lt"/>
                        <a:cs typeface="Times New Roman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algn="ctr">
                      <a:solidFill>
                        <a:srgbClr val="B5D8E1"/>
                      </a:solidFill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600" b="0" dirty="0">
                          <a:solidFill>
                            <a:srgbClr val="FF0000"/>
                          </a:solidFill>
                          <a:latin typeface="+mj-lt"/>
                          <a:cs typeface="Times New Roman"/>
                        </a:rPr>
                        <a:t>IOS</a:t>
                      </a:r>
                      <a:r>
                        <a:rPr lang="ru-RU" sz="1600" b="0" dirty="0">
                          <a:solidFill>
                            <a:srgbClr val="FF0000"/>
                          </a:solidFill>
                          <a:latin typeface="+mj-lt"/>
                          <a:cs typeface="Times New Roman"/>
                        </a:rPr>
                        <a:t>;</a:t>
                      </a:r>
                      <a:r>
                        <a:rPr lang="en-US" sz="1600" b="0" dirty="0">
                          <a:solidFill>
                            <a:srgbClr val="FF0000"/>
                          </a:solidFill>
                          <a:latin typeface="+mj-lt"/>
                          <a:cs typeface="Times New Roman"/>
                        </a:rPr>
                        <a:t> Android</a:t>
                      </a:r>
                      <a:endParaRPr lang="ru-RU" sz="1600" b="0" dirty="0">
                        <a:solidFill>
                          <a:srgbClr val="FF0000"/>
                        </a:solidFill>
                        <a:latin typeface="+mj-lt"/>
                        <a:cs typeface="Times New Roman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algn="ctr">
                      <a:noFill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8E1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i="0" u="none" strike="noStrike" cap="none" spc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Times New Roman"/>
                        </a:rPr>
                        <a:t>Отсутствие</a:t>
                      </a:r>
                      <a:r>
                        <a:rPr lang="ru-RU" sz="1600" b="0" i="0" u="none" strike="noStrike" cap="none" spc="0" baseline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Times New Roman"/>
                        </a:rPr>
                        <a:t> диагностики полости рта</a:t>
                      </a:r>
                      <a:endParaRPr b="0" i="0" dirty="0"/>
                    </a:p>
                  </a:txBody>
                  <a:tcPr anchor="ctr">
                    <a:lnL w="12700" algn="ctr">
                      <a:noFill/>
                    </a:lnL>
                    <a:lnR w="28575" algn="ctr">
                      <a:solidFill>
                        <a:srgbClr val="B5D8E1"/>
                      </a:solidFill>
                    </a:lnR>
                    <a:lnT w="28575" algn="ctr">
                      <a:solidFill>
                        <a:schemeClr val="bg1"/>
                      </a:solidFill>
                    </a:lnT>
                    <a:lnB w="28575" algn="ctr">
                      <a:solidFill>
                        <a:schemeClr val="bg1"/>
                      </a:solidFill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2000" dirty="0">
                          <a:latin typeface="+mj-lt"/>
                          <a:cs typeface="Times New Roman"/>
                        </a:rPr>
                        <a:t>-</a:t>
                      </a:r>
                    </a:p>
                  </a:txBody>
                  <a:tcPr anchor="ctr">
                    <a:lnL w="28575" algn="ctr">
                      <a:solidFill>
                        <a:srgbClr val="B5D8E1"/>
                      </a:solidFill>
                    </a:lnL>
                    <a:lnR w="28575" algn="ctr">
                      <a:solidFill>
                        <a:srgbClr val="B5D8E1"/>
                      </a:solidFill>
                    </a:lnR>
                    <a:lnT w="28575" algn="ctr">
                      <a:solidFill>
                        <a:srgbClr val="B5D8E1"/>
                      </a:solidFill>
                    </a:lnT>
                    <a:lnB w="28575" algn="ctr">
                      <a:solidFill>
                        <a:srgbClr val="B5D8E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2000" dirty="0">
                          <a:latin typeface="+mj-lt"/>
                          <a:cs typeface="Times New Roman"/>
                        </a:rPr>
                        <a:t>-</a:t>
                      </a:r>
                    </a:p>
                  </a:txBody>
                  <a:tcPr anchor="ctr">
                    <a:lnL w="28575" algn="ctr">
                      <a:solidFill>
                        <a:srgbClr val="B5D8E1"/>
                      </a:solidFill>
                    </a:lnL>
                    <a:lnR w="28575" algn="ctr">
                      <a:solidFill>
                        <a:srgbClr val="B5D8E1"/>
                      </a:solidFill>
                    </a:lnR>
                    <a:lnT w="28575" algn="ctr">
                      <a:solidFill>
                        <a:srgbClr val="B5D8E1"/>
                      </a:solidFill>
                    </a:lnT>
                    <a:lnB w="28575" algn="ctr">
                      <a:solidFill>
                        <a:srgbClr val="B5D8E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-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2000" dirty="0">
                          <a:latin typeface="+mj-lt"/>
                          <a:cs typeface="Times New Roman"/>
                        </a:rPr>
                        <a:t>-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algn="ctr">
                      <a:solidFill>
                        <a:srgbClr val="B5D8E1"/>
                      </a:solidFill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2000" dirty="0">
                          <a:solidFill>
                            <a:srgbClr val="FF0000"/>
                          </a:solidFill>
                          <a:latin typeface="+mj-lt"/>
                          <a:cs typeface="Times New Roman"/>
                        </a:rPr>
                        <a:t>+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algn="ctr">
                      <a:noFill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8E1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600" b="0" i="0" u="none" strike="noStrike" cap="none" spc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Times New Roman"/>
                        </a:rPr>
                        <a:t>Online</a:t>
                      </a:r>
                      <a:r>
                        <a:rPr lang="ru-RU" sz="1600" b="0" i="0" u="none" strike="noStrike" cap="none" spc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Times New Roman"/>
                        </a:rPr>
                        <a:t>-запись</a:t>
                      </a:r>
                      <a:r>
                        <a:rPr lang="ru-RU" sz="1600" b="0" i="0" u="none" strike="noStrike" cap="none" spc="0" baseline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Times New Roman"/>
                        </a:rPr>
                        <a:t> на прием к стоматологу </a:t>
                      </a:r>
                      <a:endParaRPr b="0" dirty="0"/>
                    </a:p>
                  </a:txBody>
                  <a:tcPr anchor="ctr">
                    <a:lnL w="12700" algn="ctr">
                      <a:noFill/>
                    </a:lnL>
                    <a:lnR w="28575" algn="ctr">
                      <a:solidFill>
                        <a:srgbClr val="B5D8E1"/>
                      </a:solidFill>
                    </a:lnR>
                    <a:lnT w="28575" algn="ctr">
                      <a:solidFill>
                        <a:schemeClr val="bg1"/>
                      </a:solidFill>
                    </a:lnT>
                    <a:lnB w="28575" algn="ctr">
                      <a:solidFill>
                        <a:schemeClr val="bg1"/>
                      </a:solidFill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2000" dirty="0">
                          <a:latin typeface="+mj-lt"/>
                          <a:cs typeface="Times New Roman"/>
                        </a:rPr>
                        <a:t>-</a:t>
                      </a:r>
                    </a:p>
                  </a:txBody>
                  <a:tcPr anchor="ctr">
                    <a:lnL w="28575" algn="ctr">
                      <a:solidFill>
                        <a:srgbClr val="B5D8E1"/>
                      </a:solidFill>
                    </a:lnL>
                    <a:lnR w="28575" algn="ctr">
                      <a:solidFill>
                        <a:srgbClr val="B5D8E1"/>
                      </a:solidFill>
                    </a:lnR>
                    <a:lnT w="28575" algn="ctr">
                      <a:solidFill>
                        <a:srgbClr val="B5D8E1"/>
                      </a:solidFill>
                    </a:lnT>
                    <a:lnB w="28575" algn="ctr">
                      <a:solidFill>
                        <a:srgbClr val="B5D8E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2000" b="0" i="0" u="none" strike="noStrike" cap="none" spc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Times New Roman"/>
                        </a:rPr>
                        <a:t>-</a:t>
                      </a:r>
                    </a:p>
                  </a:txBody>
                  <a:tcPr anchor="ctr">
                    <a:lnL w="28575" algn="ctr">
                      <a:solidFill>
                        <a:srgbClr val="B5D8E1"/>
                      </a:solidFill>
                    </a:lnL>
                    <a:lnR w="28575" algn="ctr">
                      <a:solidFill>
                        <a:srgbClr val="B5D8E1"/>
                      </a:solidFill>
                    </a:lnR>
                    <a:lnT w="28575" algn="ctr">
                      <a:solidFill>
                        <a:srgbClr val="B5D8E1"/>
                      </a:solidFill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-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2000" b="0" i="0" u="none" strike="noStrike" cap="none" spc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Times New Roman"/>
                        </a:rPr>
                        <a:t>-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algn="ctr">
                      <a:solidFill>
                        <a:srgbClr val="B5D8E1"/>
                      </a:solidFill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2000" b="0" dirty="0">
                          <a:solidFill>
                            <a:srgbClr val="FF0000"/>
                          </a:solidFill>
                          <a:latin typeface="+mj-lt"/>
                          <a:cs typeface="Times New Roman"/>
                        </a:rPr>
                        <a:t>+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algn="ctr">
                      <a:noFill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8E1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i="0" u="none" strike="noStrike" cap="none" spc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Times New Roman"/>
                        </a:rPr>
                        <a:t>Техническая</a:t>
                      </a:r>
                      <a:r>
                        <a:rPr lang="ru-RU" sz="1600" b="0" i="0" u="none" strike="noStrike" cap="none" spc="0" baseline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Times New Roman"/>
                        </a:rPr>
                        <a:t> поддержка</a:t>
                      </a:r>
                      <a:endParaRPr b="0" dirty="0"/>
                    </a:p>
                  </a:txBody>
                  <a:tcPr anchor="ctr">
                    <a:lnL w="12700" algn="ctr">
                      <a:noFill/>
                    </a:lnL>
                    <a:lnR w="28575" algn="ctr">
                      <a:solidFill>
                        <a:srgbClr val="B5D8E1"/>
                      </a:solidFill>
                    </a:lnR>
                    <a:lnT w="28575" algn="ctr">
                      <a:solidFill>
                        <a:schemeClr val="bg1"/>
                      </a:solidFill>
                    </a:lnT>
                    <a:lnB w="28575" algn="ctr">
                      <a:solidFill>
                        <a:srgbClr val="B5D8E1"/>
                      </a:solidFill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2000" b="0" i="0" u="none" strike="noStrike" cap="none" spc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Times New Roman"/>
                        </a:rPr>
                        <a:t>-</a:t>
                      </a:r>
                    </a:p>
                  </a:txBody>
                  <a:tcPr anchor="ctr">
                    <a:lnL w="28575" algn="ctr">
                      <a:solidFill>
                        <a:srgbClr val="B5D8E1"/>
                      </a:solidFill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algn="ctr">
                      <a:solidFill>
                        <a:srgbClr val="B5D8E1"/>
                      </a:solidFill>
                    </a:lnT>
                    <a:lnB w="28575" algn="ctr">
                      <a:solidFill>
                        <a:srgbClr val="B5D8E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-</a:t>
                      </a:r>
                      <a:endParaRPr sz="2000" dirty="0"/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2000" b="0" i="0" u="none" strike="noStrike" cap="none" spc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Times New Roman"/>
                        </a:rPr>
                        <a:t>-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-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algn="ctr">
                      <a:solidFill>
                        <a:srgbClr val="B5D8E1"/>
                      </a:solidFill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2000" dirty="0">
                          <a:solidFill>
                            <a:srgbClr val="FF0000"/>
                          </a:solidFill>
                          <a:latin typeface="+mj-lt"/>
                        </a:rPr>
                        <a:t>+</a:t>
                      </a:r>
                      <a:endParaRPr sz="2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algn="ctr">
                      <a:noFill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algn="ctr">
                      <a:solidFill>
                        <a:srgbClr val="B5D8E1"/>
                      </a:solidFill>
                    </a:lnB>
                    <a:solidFill>
                      <a:srgbClr val="B5D8E1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 bwMode="auto">
          <a:xfrm>
            <a:off x="247652" y="4848952"/>
            <a:ext cx="6172198" cy="10772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ru-RU" sz="1600" b="1" dirty="0">
                <a:latin typeface="+mj-lt"/>
              </a:rPr>
              <a:t>ПРЕИМУЩЕСТВА ПРОДУКТА</a:t>
            </a:r>
            <a:r>
              <a:rPr lang="en-US" sz="1600" b="1" dirty="0">
                <a:latin typeface="+mj-lt"/>
              </a:rPr>
              <a:t>:</a:t>
            </a:r>
            <a:r>
              <a:rPr lang="ru-RU" sz="1600" b="1" dirty="0">
                <a:latin typeface="+mj-lt"/>
              </a:rPr>
              <a:t> </a:t>
            </a:r>
            <a:endParaRPr lang="ru-RU" sz="1600" dirty="0">
              <a:latin typeface="+mj-lt"/>
            </a:endParaRPr>
          </a:p>
          <a:p>
            <a:pPr>
              <a:defRPr/>
            </a:pPr>
            <a:r>
              <a:rPr lang="ru-RU" sz="1600" dirty="0">
                <a:latin typeface="+mj-lt"/>
              </a:rPr>
              <a:t>Персонализированные рекомендации, интуитивно простой интерфейс, диагностики полости рта, </a:t>
            </a:r>
            <a:r>
              <a:rPr lang="en-US" sz="1600" dirty="0">
                <a:latin typeface="+mj-lt"/>
              </a:rPr>
              <a:t>online-</a:t>
            </a:r>
            <a:r>
              <a:rPr lang="ru-RU" sz="1600" dirty="0">
                <a:latin typeface="+mj-lt"/>
              </a:rPr>
              <a:t>запись на прием к стоматологу, оперативная техническая поддержка.</a:t>
            </a:r>
            <a:endParaRPr dirty="0"/>
          </a:p>
        </p:txBody>
      </p:sp>
      <p:sp>
        <p:nvSpPr>
          <p:cNvPr id="7" name="TextBox 6"/>
          <p:cNvSpPr txBox="1"/>
          <p:nvPr/>
        </p:nvSpPr>
        <p:spPr bwMode="auto">
          <a:xfrm>
            <a:off x="6684390" y="4832951"/>
            <a:ext cx="5174233" cy="830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ru-RU" sz="1600" b="1" dirty="0">
                <a:latin typeface="+mj-lt"/>
              </a:rPr>
              <a:t>НИША ПРОДУКТА</a:t>
            </a:r>
            <a:r>
              <a:rPr lang="en-US" sz="1600" b="1" dirty="0">
                <a:latin typeface="+mj-lt"/>
              </a:rPr>
              <a:t>:</a:t>
            </a:r>
            <a:r>
              <a:rPr lang="ru-RU" sz="1600" b="1" dirty="0">
                <a:latin typeface="+mj-lt"/>
              </a:rPr>
              <a:t> </a:t>
            </a:r>
            <a:endParaRPr dirty="0"/>
          </a:p>
          <a:p>
            <a:pPr>
              <a:defRPr/>
            </a:pPr>
            <a:r>
              <a:rPr lang="ru-RU" sz="1600" dirty="0">
                <a:solidFill>
                  <a:schemeClr val="tx1"/>
                </a:solidFill>
                <a:latin typeface="+mj-lt"/>
              </a:rPr>
              <a:t>Рынок мобильных приложений для здоровья и фитнеса, специализирующихся на уходе за полостью рта.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 bwMode="auto"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 bwMode="auto"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 bwMode="auto">
            <a:xfrm>
              <a:off x="137236" y="148345"/>
              <a:ext cx="190700" cy="2456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fld id="{86CB4B4D-7CA3-9044-876B-883B54F8677D}" type="slidenum">
                <a:rPr/>
                <a:t>8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 bwMode="auto"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 bwMode="auto"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 bwMode="auto"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</a:defRPr>
              </a:lvl1pPr>
            </a:lstStyle>
            <a:p>
              <a:pPr algn="ctr">
                <a:defRPr/>
              </a:pPr>
              <a:r>
                <a:rPr lang="ru-RU"/>
                <a:t>План развития проекта</a:t>
              </a:r>
              <a:endParaRPr/>
            </a:p>
          </p:txBody>
        </p:sp>
      </p:grpSp>
      <p:sp>
        <p:nvSpPr>
          <p:cNvPr id="218" name="Прямоугольник 7"/>
          <p:cNvSpPr/>
          <p:nvPr/>
        </p:nvSpPr>
        <p:spPr bwMode="auto"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 bwMode="auto"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pP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487366" y="0"/>
            <a:ext cx="637691" cy="729446"/>
          </a:xfrm>
          <a:prstGeom prst="rect">
            <a:avLst/>
          </a:prstGeom>
        </p:spPr>
      </p:pic>
      <p:grpSp>
        <p:nvGrpSpPr>
          <p:cNvPr id="5" name="Группа 4"/>
          <p:cNvGrpSpPr/>
          <p:nvPr/>
        </p:nvGrpSpPr>
        <p:grpSpPr bwMode="auto">
          <a:xfrm>
            <a:off x="539803" y="1199227"/>
            <a:ext cx="8853075" cy="1044000"/>
            <a:chOff x="539803" y="1123027"/>
            <a:chExt cx="8853075" cy="1044000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539803" y="1123027"/>
              <a:ext cx="1118293" cy="1044000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no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j-lt"/>
                <a:ea typeface="+mn-ea"/>
                <a:cs typeface="+mn-cs"/>
              </a:endParaRPr>
            </a:p>
          </p:txBody>
        </p:sp>
        <p:sp>
          <p:nvSpPr>
            <p:cNvPr id="7" name="Пятиугольник 6"/>
            <p:cNvSpPr/>
            <p:nvPr/>
          </p:nvSpPr>
          <p:spPr bwMode="auto">
            <a:xfrm>
              <a:off x="556716" y="1123027"/>
              <a:ext cx="5580000" cy="1044000"/>
            </a:xfrm>
            <a:prstGeom prst="homePlate">
              <a:avLst>
                <a:gd name="adj" fmla="val 36538"/>
              </a:avLst>
            </a:prstGeom>
            <a:noFill/>
            <a:ln w="38100">
              <a:solidFill>
                <a:srgbClr val="FBB3C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08000" tIns="46800" rIns="108000" rtlCol="0" anchor="ctr" anchorCtr="0"/>
            <a:lstStyle/>
            <a:p>
              <a:pPr marL="625475" indent="-625475">
                <a:defRPr/>
              </a:pPr>
              <a:r>
                <a:rPr lang="ru-RU" sz="2200" b="1" dirty="0">
                  <a:solidFill>
                    <a:srgbClr val="0D0D0D"/>
                  </a:solidFill>
                  <a:latin typeface="+mj-lt"/>
                </a:rPr>
                <a:t>Этап </a:t>
              </a:r>
              <a:r>
                <a:rPr lang="en-US" sz="2200" b="1" dirty="0">
                  <a:solidFill>
                    <a:srgbClr val="0D0D0D"/>
                  </a:solidFill>
                  <a:latin typeface="+mj-lt"/>
                </a:rPr>
                <a:t>0</a:t>
              </a:r>
              <a:endParaRPr lang="ru-RU" sz="2200" b="1" dirty="0">
                <a:solidFill>
                  <a:srgbClr val="0D0D0D"/>
                </a:solidFill>
                <a:latin typeface="+mj-lt"/>
              </a:endParaRPr>
            </a:p>
            <a:p>
              <a:pPr marL="625475" indent="-625475">
                <a:defRPr/>
              </a:pPr>
              <a:r>
                <a:rPr lang="ru-RU" dirty="0">
                  <a:solidFill>
                    <a:srgbClr val="0D0D0D"/>
                  </a:solidFill>
                  <a:latin typeface="+mj-lt"/>
                </a:rPr>
                <a:t>(2 </a:t>
              </a:r>
              <a:r>
                <a:rPr lang="ru-RU" dirty="0" err="1">
                  <a:solidFill>
                    <a:srgbClr val="0D0D0D"/>
                  </a:solidFill>
                  <a:latin typeface="+mj-lt"/>
                </a:rPr>
                <a:t>мес</a:t>
              </a:r>
              <a:r>
                <a:rPr lang="ru-RU" dirty="0">
                  <a:solidFill>
                    <a:srgbClr val="0D0D0D"/>
                  </a:solidFill>
                  <a:latin typeface="+mj-lt"/>
                </a:rPr>
                <a:t>)</a:t>
              </a:r>
              <a:r>
                <a:rPr lang="ru-RU" sz="2400" dirty="0">
                  <a:solidFill>
                    <a:srgbClr val="0D0D0D"/>
                  </a:solidFill>
                  <a:latin typeface="+mj-lt"/>
                </a:rPr>
                <a:t> </a:t>
              </a:r>
              <a:endParaRPr dirty="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1704513" y="1167974"/>
              <a:ext cx="4305230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1400" b="1" dirty="0">
                  <a:solidFill>
                    <a:srgbClr val="0D0D0D"/>
                  </a:solidFill>
                  <a:latin typeface="+mj-lt"/>
                </a:rPr>
                <a:t>Разработка прототипа продукта. Проведение </a:t>
              </a:r>
              <a:r>
                <a:rPr lang="en-US" sz="1400" b="1" dirty="0">
                  <a:solidFill>
                    <a:srgbClr val="0D0D0D"/>
                  </a:solidFill>
                  <a:latin typeface="+mj-lt"/>
                </a:rPr>
                <a:t>CUSTDEV</a:t>
              </a:r>
              <a:r>
                <a:rPr lang="ru-RU" sz="1400" b="1" dirty="0">
                  <a:solidFill>
                    <a:srgbClr val="0D0D0D"/>
                  </a:solidFill>
                  <a:latin typeface="+mj-lt"/>
                </a:rPr>
                <a:t> продукта. Поиск заинтересованных пользователей.</a:t>
              </a:r>
              <a:endParaRPr dirty="0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6311491" y="1379246"/>
              <a:ext cx="308138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2800" b="1" dirty="0">
                  <a:solidFill>
                    <a:srgbClr val="ED3833"/>
                  </a:solidFill>
                  <a:latin typeface="+mj-lt"/>
                </a:rPr>
                <a:t>0 руб.</a:t>
              </a:r>
              <a:endParaRPr dirty="0"/>
            </a:p>
          </p:txBody>
        </p:sp>
      </p:grpSp>
      <p:grpSp>
        <p:nvGrpSpPr>
          <p:cNvPr id="10" name="Группа 9"/>
          <p:cNvGrpSpPr/>
          <p:nvPr/>
        </p:nvGrpSpPr>
        <p:grpSpPr bwMode="auto">
          <a:xfrm>
            <a:off x="1456945" y="2412579"/>
            <a:ext cx="8864434" cy="1044000"/>
            <a:chOff x="539803" y="1123027"/>
            <a:chExt cx="8864434" cy="1044000"/>
          </a:xfrm>
        </p:grpSpPr>
        <p:sp>
          <p:nvSpPr>
            <p:cNvPr id="11" name="Прямоугольник 10"/>
            <p:cNvSpPr/>
            <p:nvPr/>
          </p:nvSpPr>
          <p:spPr bwMode="auto">
            <a:xfrm>
              <a:off x="539803" y="1123027"/>
              <a:ext cx="1118293" cy="1044000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no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2" name="Пятиугольник 11"/>
            <p:cNvSpPr/>
            <p:nvPr/>
          </p:nvSpPr>
          <p:spPr bwMode="auto">
            <a:xfrm>
              <a:off x="556716" y="1123027"/>
              <a:ext cx="5580000" cy="1044000"/>
            </a:xfrm>
            <a:prstGeom prst="homePlate">
              <a:avLst>
                <a:gd name="adj" fmla="val 36538"/>
              </a:avLst>
            </a:prstGeom>
            <a:noFill/>
            <a:ln w="38100">
              <a:solidFill>
                <a:srgbClr val="B5D8E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08000" tIns="46800" rIns="108000" rtlCol="0" anchor="ctr" anchorCtr="0"/>
            <a:lstStyle/>
            <a:p>
              <a:pPr marL="625475" indent="-625475">
                <a:defRPr/>
              </a:pPr>
              <a:r>
                <a:rPr lang="ru-RU" sz="2200" b="1" dirty="0">
                  <a:solidFill>
                    <a:srgbClr val="0D0D0D"/>
                  </a:solidFill>
                  <a:latin typeface="+mj-lt"/>
                </a:rPr>
                <a:t>Этап 1</a:t>
              </a:r>
              <a:endParaRPr dirty="0"/>
            </a:p>
            <a:p>
              <a:pPr marL="625475" indent="-625475">
                <a:defRPr/>
              </a:pPr>
              <a:r>
                <a:rPr lang="ru-RU" dirty="0">
                  <a:solidFill>
                    <a:srgbClr val="0D0D0D"/>
                  </a:solidFill>
                  <a:latin typeface="+mj-lt"/>
                </a:rPr>
                <a:t>(5 </a:t>
              </a:r>
              <a:r>
                <a:rPr lang="ru-RU" dirty="0" err="1">
                  <a:solidFill>
                    <a:srgbClr val="0D0D0D"/>
                  </a:solidFill>
                  <a:latin typeface="+mj-lt"/>
                </a:rPr>
                <a:t>мес</a:t>
              </a:r>
              <a:r>
                <a:rPr lang="ru-RU" dirty="0">
                  <a:solidFill>
                    <a:srgbClr val="0D0D0D"/>
                  </a:solidFill>
                  <a:latin typeface="+mj-lt"/>
                </a:rPr>
                <a:t>)</a:t>
              </a:r>
              <a:r>
                <a:rPr lang="ru-RU" sz="2400" dirty="0">
                  <a:solidFill>
                    <a:srgbClr val="0D0D0D"/>
                  </a:solidFill>
                  <a:latin typeface="+mj-lt"/>
                </a:rPr>
                <a:t> </a:t>
              </a:r>
              <a:endParaRPr dirty="0"/>
            </a:p>
          </p:txBody>
        </p:sp>
        <p:sp>
          <p:nvSpPr>
            <p:cNvPr id="13" name="Прямоугольник 12"/>
            <p:cNvSpPr/>
            <p:nvPr/>
          </p:nvSpPr>
          <p:spPr bwMode="auto">
            <a:xfrm>
              <a:off x="1704513" y="1167974"/>
              <a:ext cx="4305230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1400" b="1">
                  <a:solidFill>
                    <a:srgbClr val="0D0D0D"/>
                  </a:solidFill>
                  <a:latin typeface="+mj-lt"/>
                </a:rPr>
                <a:t>Испытание разработанного продукта… по функциональным свойствам и технико-экономическим характеристикам в условиях…</a:t>
              </a:r>
              <a:endParaRPr lang="ru-RU" sz="1400" b="1" i="1">
                <a:solidFill>
                  <a:srgbClr val="0D0D0D"/>
                </a:solidFill>
                <a:latin typeface="+mj-lt"/>
              </a:endParaRPr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6322850" y="1379473"/>
              <a:ext cx="308138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2800" b="1" dirty="0">
                  <a:solidFill>
                    <a:srgbClr val="ED3833"/>
                  </a:solidFill>
                </a:rPr>
                <a:t>25000 руб.</a:t>
              </a:r>
              <a:endParaRPr dirty="0"/>
            </a:p>
          </p:txBody>
        </p:sp>
      </p:grpSp>
      <p:grpSp>
        <p:nvGrpSpPr>
          <p:cNvPr id="15" name="Группа 14"/>
          <p:cNvGrpSpPr/>
          <p:nvPr/>
        </p:nvGrpSpPr>
        <p:grpSpPr bwMode="auto">
          <a:xfrm>
            <a:off x="2374086" y="3625931"/>
            <a:ext cx="8853076" cy="864108"/>
            <a:chOff x="2374086" y="3513048"/>
            <a:chExt cx="8853076" cy="864108"/>
          </a:xfrm>
        </p:grpSpPr>
        <p:sp>
          <p:nvSpPr>
            <p:cNvPr id="16" name="Прямоугольник 15"/>
            <p:cNvSpPr/>
            <p:nvPr/>
          </p:nvSpPr>
          <p:spPr bwMode="auto">
            <a:xfrm>
              <a:off x="2374086" y="3513048"/>
              <a:ext cx="1118293" cy="864108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no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7" name="Пятиугольник 16"/>
            <p:cNvSpPr/>
            <p:nvPr/>
          </p:nvSpPr>
          <p:spPr bwMode="auto">
            <a:xfrm>
              <a:off x="2391000" y="3513048"/>
              <a:ext cx="5580000" cy="864108"/>
            </a:xfrm>
            <a:prstGeom prst="homePlate">
              <a:avLst>
                <a:gd name="adj" fmla="val 36538"/>
              </a:avLst>
            </a:prstGeom>
            <a:noFill/>
            <a:ln w="38100">
              <a:solidFill>
                <a:srgbClr val="B5D8E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08000" tIns="46800" rIns="108000" rtlCol="0" anchor="ctr" anchorCtr="0"/>
            <a:lstStyle/>
            <a:p>
              <a:pPr marL="625475" indent="-625475">
                <a:defRPr/>
              </a:pPr>
              <a:r>
                <a:rPr lang="ru-RU" sz="2200" b="1" dirty="0">
                  <a:solidFill>
                    <a:srgbClr val="0D0D0D"/>
                  </a:solidFill>
                  <a:latin typeface="+mj-lt"/>
                </a:rPr>
                <a:t>Этап 2</a:t>
              </a:r>
              <a:endParaRPr dirty="0"/>
            </a:p>
            <a:p>
              <a:pPr marL="625475" indent="-625475">
                <a:defRPr/>
              </a:pPr>
              <a:r>
                <a:rPr lang="ru-RU" dirty="0">
                  <a:solidFill>
                    <a:srgbClr val="0D0D0D"/>
                  </a:solidFill>
                  <a:latin typeface="+mj-lt"/>
                </a:rPr>
                <a:t>(8 </a:t>
              </a:r>
              <a:r>
                <a:rPr lang="ru-RU" dirty="0" err="1">
                  <a:solidFill>
                    <a:srgbClr val="0D0D0D"/>
                  </a:solidFill>
                  <a:latin typeface="+mj-lt"/>
                </a:rPr>
                <a:t>мес</a:t>
              </a:r>
              <a:r>
                <a:rPr lang="ru-RU" dirty="0">
                  <a:solidFill>
                    <a:srgbClr val="0D0D0D"/>
                  </a:solidFill>
                  <a:latin typeface="+mj-lt"/>
                </a:rPr>
                <a:t>)</a:t>
              </a:r>
              <a:r>
                <a:rPr lang="ru-RU" sz="2400" dirty="0">
                  <a:solidFill>
                    <a:srgbClr val="0D0D0D"/>
                  </a:solidFill>
                  <a:latin typeface="+mj-lt"/>
                </a:rPr>
                <a:t> </a:t>
              </a:r>
              <a:endParaRPr dirty="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3538797" y="3575770"/>
              <a:ext cx="4305230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1400" b="1" dirty="0">
                  <a:solidFill>
                    <a:srgbClr val="0D0D0D"/>
                  </a:solidFill>
                  <a:latin typeface="+mj-lt"/>
                </a:rPr>
                <a:t>Сертификация продукта...</a:t>
              </a:r>
              <a:endParaRPr dirty="0"/>
            </a:p>
            <a:p>
              <a:pPr>
                <a:defRPr/>
              </a:pPr>
              <a:r>
                <a:rPr lang="ru-RU" sz="1400" b="1" dirty="0">
                  <a:solidFill>
                    <a:srgbClr val="0D0D0D"/>
                  </a:solidFill>
                  <a:latin typeface="+mj-lt"/>
                </a:rPr>
                <a:t>Производство: контрактное. </a:t>
              </a:r>
              <a:endParaRPr dirty="0"/>
            </a:p>
            <a:p>
              <a:pPr>
                <a:defRPr/>
              </a:pPr>
              <a:r>
                <a:rPr lang="ru-RU" sz="1400" b="1" dirty="0">
                  <a:solidFill>
                    <a:srgbClr val="0D0D0D"/>
                  </a:solidFill>
                  <a:latin typeface="+mj-lt"/>
                </a:rPr>
                <a:t>Вывод продукта на рынок.</a:t>
              </a:r>
              <a:endParaRPr dirty="0"/>
            </a:p>
          </p:txBody>
        </p:sp>
        <p:sp>
          <p:nvSpPr>
            <p:cNvPr id="19" name="Прямоугольник 18"/>
            <p:cNvSpPr/>
            <p:nvPr/>
          </p:nvSpPr>
          <p:spPr bwMode="auto">
            <a:xfrm>
              <a:off x="8145776" y="3673522"/>
              <a:ext cx="308138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2800" b="1" dirty="0">
                  <a:solidFill>
                    <a:srgbClr val="ED3833"/>
                  </a:solidFill>
                </a:rPr>
                <a:t>150000 руб.</a:t>
              </a:r>
              <a:endParaRPr dirty="0"/>
            </a:p>
          </p:txBody>
        </p:sp>
      </p:grpSp>
      <p:grpSp>
        <p:nvGrpSpPr>
          <p:cNvPr id="20" name="Группа 19"/>
          <p:cNvGrpSpPr/>
          <p:nvPr/>
        </p:nvGrpSpPr>
        <p:grpSpPr bwMode="auto">
          <a:xfrm>
            <a:off x="3346716" y="4659391"/>
            <a:ext cx="8853076" cy="864108"/>
            <a:chOff x="2374086" y="3513048"/>
            <a:chExt cx="8853076" cy="864108"/>
          </a:xfrm>
        </p:grpSpPr>
        <p:sp>
          <p:nvSpPr>
            <p:cNvPr id="21" name="Прямоугольник 20"/>
            <p:cNvSpPr/>
            <p:nvPr/>
          </p:nvSpPr>
          <p:spPr bwMode="auto">
            <a:xfrm>
              <a:off x="2374086" y="3513048"/>
              <a:ext cx="1118293" cy="864108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no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j-lt"/>
                <a:ea typeface="+mn-ea"/>
                <a:cs typeface="+mn-cs"/>
              </a:endParaRPr>
            </a:p>
          </p:txBody>
        </p:sp>
        <p:sp>
          <p:nvSpPr>
            <p:cNvPr id="22" name="Пятиугольник 21"/>
            <p:cNvSpPr/>
            <p:nvPr/>
          </p:nvSpPr>
          <p:spPr bwMode="auto">
            <a:xfrm>
              <a:off x="2391000" y="3513048"/>
              <a:ext cx="5580000" cy="864108"/>
            </a:xfrm>
            <a:prstGeom prst="homePlate">
              <a:avLst>
                <a:gd name="adj" fmla="val 36538"/>
              </a:avLst>
            </a:prstGeom>
            <a:noFill/>
            <a:ln w="38100">
              <a:solidFill>
                <a:srgbClr val="B5D8E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08000" tIns="46800" rIns="108000" rtlCol="0" anchor="ctr" anchorCtr="0"/>
            <a:lstStyle/>
            <a:p>
              <a:pPr marL="625475" indent="-625475">
                <a:defRPr/>
              </a:pPr>
              <a:r>
                <a:rPr lang="ru-RU" sz="2200" b="1" dirty="0">
                  <a:solidFill>
                    <a:srgbClr val="0D0D0D"/>
                  </a:solidFill>
                  <a:latin typeface="+mj-lt"/>
                </a:rPr>
                <a:t>Этап </a:t>
              </a:r>
              <a:r>
                <a:rPr lang="en-US" sz="2200" b="1" dirty="0">
                  <a:solidFill>
                    <a:srgbClr val="0D0D0D"/>
                  </a:solidFill>
                  <a:latin typeface="+mj-lt"/>
                </a:rPr>
                <a:t>3</a:t>
              </a:r>
              <a:endParaRPr lang="ru-RU" sz="2200" b="1" dirty="0">
                <a:solidFill>
                  <a:srgbClr val="0D0D0D"/>
                </a:solidFill>
                <a:latin typeface="+mj-lt"/>
              </a:endParaRPr>
            </a:p>
            <a:p>
              <a:pPr marL="625475" indent="-625475">
                <a:defRPr/>
              </a:pPr>
              <a:r>
                <a:rPr lang="ru-RU" dirty="0">
                  <a:solidFill>
                    <a:srgbClr val="0D0D0D"/>
                  </a:solidFill>
                  <a:latin typeface="+mj-lt"/>
                </a:rPr>
                <a:t>(12 </a:t>
              </a:r>
              <a:r>
                <a:rPr lang="ru-RU" dirty="0" err="1">
                  <a:solidFill>
                    <a:srgbClr val="0D0D0D"/>
                  </a:solidFill>
                  <a:latin typeface="+mj-lt"/>
                </a:rPr>
                <a:t>мес</a:t>
              </a:r>
              <a:r>
                <a:rPr lang="ru-RU" dirty="0">
                  <a:solidFill>
                    <a:srgbClr val="0D0D0D"/>
                  </a:solidFill>
                  <a:latin typeface="+mj-lt"/>
                </a:rPr>
                <a:t>)</a:t>
              </a:r>
              <a:r>
                <a:rPr lang="ru-RU" sz="2400" dirty="0">
                  <a:solidFill>
                    <a:srgbClr val="0D0D0D"/>
                  </a:solidFill>
                  <a:latin typeface="+mj-lt"/>
                </a:rPr>
                <a:t> </a:t>
              </a:r>
              <a:endParaRPr dirty="0"/>
            </a:p>
          </p:txBody>
        </p:sp>
        <p:sp>
          <p:nvSpPr>
            <p:cNvPr id="23" name="Прямоугольник 22"/>
            <p:cNvSpPr/>
            <p:nvPr/>
          </p:nvSpPr>
          <p:spPr bwMode="auto">
            <a:xfrm>
              <a:off x="3538797" y="3689073"/>
              <a:ext cx="430523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1400" b="1">
                  <a:solidFill>
                    <a:srgbClr val="0D0D0D"/>
                  </a:solidFill>
                  <a:latin typeface="+mj-lt"/>
                </a:rPr>
                <a:t>Увеличение продаж продукта.</a:t>
              </a:r>
              <a:endParaRPr/>
            </a:p>
            <a:p>
              <a:pPr>
                <a:defRPr/>
              </a:pPr>
              <a:r>
                <a:rPr lang="ru-RU" sz="1400" b="1">
                  <a:solidFill>
                    <a:srgbClr val="0D0D0D"/>
                  </a:solidFill>
                  <a:latin typeface="+mj-lt"/>
                </a:rPr>
                <a:t>Производство: контрактное/собственное. </a:t>
              </a:r>
              <a:endParaRPr/>
            </a:p>
          </p:txBody>
        </p:sp>
        <p:sp>
          <p:nvSpPr>
            <p:cNvPr id="24" name="Прямоугольник 23"/>
            <p:cNvSpPr/>
            <p:nvPr/>
          </p:nvSpPr>
          <p:spPr bwMode="auto">
            <a:xfrm>
              <a:off x="8145776" y="3683492"/>
              <a:ext cx="308138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2800" b="1" dirty="0">
                  <a:solidFill>
                    <a:srgbClr val="ED3833"/>
                  </a:solidFill>
                </a:rPr>
                <a:t>100000 руб.</a:t>
              </a:r>
              <a:endParaRPr dirty="0"/>
            </a:p>
          </p:txBody>
        </p:sp>
      </p:grpSp>
      <p:grpSp>
        <p:nvGrpSpPr>
          <p:cNvPr id="25" name="Группа 24"/>
          <p:cNvGrpSpPr/>
          <p:nvPr/>
        </p:nvGrpSpPr>
        <p:grpSpPr bwMode="auto">
          <a:xfrm>
            <a:off x="5367018" y="5692850"/>
            <a:ext cx="6284982" cy="615553"/>
            <a:chOff x="5367018" y="5680150"/>
            <a:chExt cx="6284982" cy="615553"/>
          </a:xfrm>
        </p:grpSpPr>
        <p:sp>
          <p:nvSpPr>
            <p:cNvPr id="26" name="Прямоугольник 25"/>
            <p:cNvSpPr/>
            <p:nvPr/>
          </p:nvSpPr>
          <p:spPr bwMode="auto">
            <a:xfrm>
              <a:off x="5367018" y="5680150"/>
              <a:ext cx="6284982" cy="615553"/>
            </a:xfrm>
            <a:prstGeom prst="rect">
              <a:avLst/>
            </a:prstGeom>
            <a:solidFill>
              <a:srgbClr val="ED3833"/>
            </a:solidFill>
          </p:spPr>
          <p:txBody>
            <a:bodyPr wrap="square">
              <a:spAutoFit/>
            </a:bodyPr>
            <a:lstStyle/>
            <a:p>
              <a:pPr marL="177800">
                <a:defRPr/>
              </a:pPr>
              <a:r>
                <a:rPr lang="ru-RU" sz="2000" b="1">
                  <a:solidFill>
                    <a:schemeClr val="bg1"/>
                  </a:solidFill>
                  <a:latin typeface="+mj-lt"/>
                </a:rPr>
                <a:t>ИТОГО</a:t>
              </a:r>
              <a:endParaRPr lang="en-US" sz="2000" b="1">
                <a:solidFill>
                  <a:schemeClr val="bg1"/>
                </a:solidFill>
                <a:latin typeface="+mj-lt"/>
              </a:endParaRPr>
            </a:p>
            <a:p>
              <a:pPr marL="177800">
                <a:defRPr/>
              </a:pPr>
              <a:r>
                <a:rPr lang="ru-RU" sz="1400" b="1">
                  <a:solidFill>
                    <a:schemeClr val="bg1"/>
                  </a:solidFill>
                  <a:latin typeface="+mj-lt"/>
                </a:rPr>
                <a:t>бюджет проекта:</a:t>
              </a:r>
              <a:endParaRPr/>
            </a:p>
          </p:txBody>
        </p:sp>
        <p:sp>
          <p:nvSpPr>
            <p:cNvPr id="27" name="Прямоугольник 26"/>
            <p:cNvSpPr/>
            <p:nvPr/>
          </p:nvSpPr>
          <p:spPr bwMode="auto">
            <a:xfrm>
              <a:off x="9363848" y="5772482"/>
              <a:ext cx="1614545" cy="430887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2200" b="1" dirty="0">
                  <a:solidFill>
                    <a:schemeClr val="bg1"/>
                  </a:solidFill>
                  <a:latin typeface="+mj-lt"/>
                </a:rPr>
                <a:t>275000 руб.</a:t>
              </a:r>
              <a:endParaRPr dirty="0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 bwMode="auto"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 bwMode="auto"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 bwMode="auto">
            <a:xfrm>
              <a:off x="137236" y="148345"/>
              <a:ext cx="190700" cy="2456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fld id="{86CB4B4D-7CA3-9044-876B-883B54F8677D}" type="slidenum">
                <a:rPr/>
                <a:t>9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 bwMode="auto"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 bwMode="auto"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 bwMode="auto"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</a:defRPr>
              </a:lvl1pPr>
            </a:lstStyle>
            <a:p>
              <a:pPr algn="ctr">
                <a:defRPr/>
              </a:pPr>
              <a:r>
                <a:rPr lang="ru-RU"/>
                <a:t>Команда проекта</a:t>
              </a:r>
              <a:endParaRPr/>
            </a:p>
          </p:txBody>
        </p:sp>
      </p:grpSp>
      <p:sp>
        <p:nvSpPr>
          <p:cNvPr id="218" name="Прямоугольник 7"/>
          <p:cNvSpPr/>
          <p:nvPr/>
        </p:nvSpPr>
        <p:spPr bwMode="auto"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 bwMode="auto"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pP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487366" y="0"/>
            <a:ext cx="637691" cy="729446"/>
          </a:xfrm>
          <a:prstGeom prst="rect">
            <a:avLst/>
          </a:prstGeom>
        </p:spPr>
      </p:pic>
      <p:graphicFrame>
        <p:nvGraphicFramePr>
          <p:cNvPr id="31" name="Таблица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3966843"/>
              </p:ext>
            </p:extLst>
          </p:nvPr>
        </p:nvGraphicFramePr>
        <p:xfrm>
          <a:off x="4715600" y="4108470"/>
          <a:ext cx="2548452" cy="199941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484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31139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2000" b="1" dirty="0">
                          <a:solidFill>
                            <a:schemeClr val="accent1"/>
                          </a:solidFill>
                          <a:latin typeface="+mj-lt"/>
                        </a:rPr>
                        <a:t>CEO</a:t>
                      </a:r>
                      <a:endParaRPr lang="ru-RU" sz="2000" b="1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  <a:p>
                      <a:pPr algn="ctr">
                        <a:defRPr/>
                      </a:pPr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УПРАВЛЕНИЕ ПРОЕКТОМ</a:t>
                      </a:r>
                      <a:endParaRPr dirty="0"/>
                    </a:p>
                  </a:txBody>
                  <a:tcPr anchor="ctr">
                    <a:lnL w="28575" algn="ctr">
                      <a:noFill/>
                    </a:lnL>
                    <a:lnR w="28575" algn="ctr">
                      <a:noFill/>
                    </a:lnR>
                    <a:lnT w="12700" algn="ctr">
                      <a:noFill/>
                    </a:lnT>
                    <a:lnB w="28575" algn="ctr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38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spc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Times New Roman"/>
                        </a:rPr>
                        <a:t>Тихонов Владимир Александрович</a:t>
                      </a:r>
                    </a:p>
                  </a:txBody>
                  <a:tcPr anchor="ctr">
                    <a:lnL w="28575" algn="ctr">
                      <a:noFill/>
                    </a:lnL>
                    <a:lnR w="28575" algn="ctr">
                      <a:noFill/>
                    </a:lnR>
                    <a:lnT w="28575" algn="ctr">
                      <a:noFill/>
                    </a:lnT>
                    <a:lnB w="28575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921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1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+mj-lt"/>
                        </a:rPr>
                        <a:t>Студент 1-го курса </a:t>
                      </a:r>
                      <a:r>
                        <a:rPr lang="ru-RU" sz="1200" b="1" i="1" dirty="0">
                          <a:solidFill>
                            <a:srgbClr val="FD493D"/>
                          </a:solidFill>
                          <a:latin typeface="+mj-lt"/>
                        </a:rPr>
                        <a:t> </a:t>
                      </a:r>
                      <a:r>
                        <a:rPr lang="ru-RU" sz="1200" b="1" i="1" dirty="0" err="1">
                          <a:solidFill>
                            <a:srgbClr val="FD493D"/>
                          </a:solidFill>
                          <a:latin typeface="+mj-lt"/>
                        </a:rPr>
                        <a:t>УлГУ</a:t>
                      </a:r>
                      <a:endParaRPr dirty="0"/>
                    </a:p>
                  </a:txBody>
                  <a:tcPr anchor="ctr">
                    <a:lnL w="28575" algn="ctr">
                      <a:noFill/>
                    </a:lnL>
                    <a:lnR w="28575" algn="ctr">
                      <a:noFill/>
                    </a:lnR>
                    <a:lnT w="28575" algn="ctr">
                      <a:noFill/>
                    </a:lnT>
                    <a:lnB w="28575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868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anchor="ctr">
                    <a:lnL w="28575" algn="ctr">
                      <a:noFill/>
                    </a:lnL>
                    <a:lnR w="28575" algn="ctr">
                      <a:noFill/>
                    </a:lnR>
                    <a:lnT w="28575" algn="ctr">
                      <a:noFill/>
                    </a:lnT>
                    <a:lnB w="28575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B8B4157-1B3B-4D21-B64C-6F191D4FCF8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1507" y="15059"/>
            <a:ext cx="3125125" cy="416683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930843733" name="Прямоугольник 16"/>
          <p:cNvGrpSpPr/>
          <p:nvPr/>
        </p:nvGrpSpPr>
        <p:grpSpPr bwMode="auto">
          <a:xfrm>
            <a:off x="-6778" y="6365336"/>
            <a:ext cx="542262" cy="506844"/>
            <a:chOff x="0" y="0"/>
            <a:chExt cx="542261" cy="506841"/>
          </a:xfrm>
        </p:grpSpPr>
        <p:sp>
          <p:nvSpPr>
            <p:cNvPr id="1824284633" name="Прямоугольник"/>
            <p:cNvSpPr/>
            <p:nvPr/>
          </p:nvSpPr>
          <p:spPr bwMode="auto">
            <a:xfrm>
              <a:off x="0" y="0"/>
              <a:ext cx="542262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7" tIns="45717" rIns="45717" bIns="45717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pPr>
              <a:endParaRPr/>
            </a:p>
          </p:txBody>
        </p:sp>
        <p:sp>
          <p:nvSpPr>
            <p:cNvPr id="2002410341" name="Текст"/>
            <p:cNvSpPr txBox="1"/>
            <p:nvPr/>
          </p:nvSpPr>
          <p:spPr bwMode="auto">
            <a:xfrm>
              <a:off x="137235" y="148344"/>
              <a:ext cx="190699" cy="2456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7" tIns="45717" rIns="45717" bIns="45717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fld id="{2873BF59-2EB9-1FEF-C98D-18302F468AFD}" type="slidenum">
                <a:rPr/>
                <a:t>10</a:t>
              </a:fld>
              <a:endParaRPr/>
            </a:p>
          </p:txBody>
        </p:sp>
      </p:grpSp>
      <p:grpSp>
        <p:nvGrpSpPr>
          <p:cNvPr id="244605712" name="Прямоугольник 17"/>
          <p:cNvGrpSpPr/>
          <p:nvPr/>
        </p:nvGrpSpPr>
        <p:grpSpPr bwMode="auto">
          <a:xfrm>
            <a:off x="-18522" y="-7365"/>
            <a:ext cx="2024403" cy="506844"/>
            <a:chOff x="0" y="0"/>
            <a:chExt cx="2024403" cy="506844"/>
          </a:xfrm>
        </p:grpSpPr>
        <p:sp>
          <p:nvSpPr>
            <p:cNvPr id="399383092" name="Прямоугольник"/>
            <p:cNvSpPr/>
            <p:nvPr/>
          </p:nvSpPr>
          <p:spPr bwMode="auto">
            <a:xfrm>
              <a:off x="0" y="0"/>
              <a:ext cx="2024403" cy="506844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7" tIns="45717" rIns="45717" bIns="45717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1253693170" name="НАЗВАНИЕ РАЗДЕЛА"/>
            <p:cNvSpPr/>
            <p:nvPr/>
          </p:nvSpPr>
          <p:spPr bwMode="auto">
            <a:xfrm>
              <a:off x="151230" y="117520"/>
              <a:ext cx="1694605" cy="2746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45717" tIns="45717" rIns="45717" bIns="45717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</a:defRPr>
              </a:lvl1pPr>
            </a:lstStyle>
            <a:p>
              <a:pPr algn="ctr">
                <a:defRPr/>
              </a:pPr>
              <a:r>
                <a:rPr lang="ru-RU"/>
                <a:t>Динамика</a:t>
              </a:r>
              <a:endParaRPr/>
            </a:p>
          </p:txBody>
        </p:sp>
      </p:grpSp>
      <p:sp>
        <p:nvSpPr>
          <p:cNvPr id="764990454" name="Прямоугольник 7"/>
          <p:cNvSpPr/>
          <p:nvPr/>
        </p:nvSpPr>
        <p:spPr bwMode="auto">
          <a:xfrm>
            <a:off x="11408469" y="0"/>
            <a:ext cx="783529" cy="813956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7" tIns="45717" rIns="45717" bIns="45717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90684091" name="TextBox 17"/>
          <p:cNvSpPr txBox="1"/>
          <p:nvPr/>
        </p:nvSpPr>
        <p:spPr bwMode="auto">
          <a:xfrm>
            <a:off x="10083816" y="3791"/>
            <a:ext cx="3205158" cy="276994"/>
          </a:xfrm>
          <a:prstGeom prst="rect">
            <a:avLst/>
          </a:prstGeom>
          <a:ln w="12700">
            <a:miter lim="400000"/>
          </a:ln>
        </p:spPr>
        <p:txBody>
          <a:bodyPr lIns="45717" tIns="45717" rIns="45717" bIns="45717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pPr>
            <a:endParaRPr/>
          </a:p>
        </p:txBody>
      </p:sp>
      <p:pic>
        <p:nvPicPr>
          <p:cNvPr id="453525203" name="Рисунок 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487366" y="0"/>
            <a:ext cx="637691" cy="729445"/>
          </a:xfrm>
          <a:prstGeom prst="rect">
            <a:avLst/>
          </a:prstGeom>
        </p:spPr>
      </p:pic>
      <p:sp>
        <p:nvSpPr>
          <p:cNvPr id="563994253" name="Текст 2"/>
          <p:cNvSpPr txBox="1"/>
          <p:nvPr/>
        </p:nvSpPr>
        <p:spPr bwMode="auto">
          <a:xfrm>
            <a:off x="993678" y="688268"/>
            <a:ext cx="10522852" cy="5632305"/>
          </a:xfrm>
          <a:prstGeom prst="rect">
            <a:avLst/>
          </a:prstGeom>
          <a:ln w="12700">
            <a:miter lim="400000"/>
          </a:ln>
        </p:spPr>
        <p:txBody>
          <a:bodyPr wrap="square" lIns="45717" tIns="45717" rIns="45717" bIns="45717" anchor="ctr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ctr">
              <a:defRPr/>
            </a:pPr>
            <a:r>
              <a:rPr lang="ru-RU" dirty="0"/>
              <a:t>Сгенерирована  бизнес-идея. Проведен </a:t>
            </a:r>
            <a:r>
              <a:rPr lang="en-US" dirty="0"/>
              <a:t>CUSTDEV</a:t>
            </a:r>
            <a:r>
              <a:rPr lang="ru-RU" dirty="0"/>
              <a:t>. Установлена проблема клиента и предложено ее решение. Выявление желания  и потребностей целевой аудитории использовать наш продукт. Проведен анализ конкурентов, выявлены сильные и слабые стороны. Сформулированы конкурентные преимущества. Провели оценку динамики рынка. Разрабатываем прототип мобильного приложения.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56" name="Прямоугольник 7"/>
          <p:cNvSpPr/>
          <p:nvPr/>
        </p:nvSpPr>
        <p:spPr bwMode="auto">
          <a:xfrm>
            <a:off x="6103137" y="1742787"/>
            <a:ext cx="6121525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n-lt"/>
                <a:ea typeface="+mn-ea"/>
                <a:cs typeface="+mn-cs"/>
              </a:defRPr>
            </a:pPr>
            <a:endParaRPr/>
          </a:p>
        </p:txBody>
      </p:sp>
      <p:sp>
        <p:nvSpPr>
          <p:cNvPr id="357" name="Прямоугольник 10"/>
          <p:cNvSpPr/>
          <p:nvPr/>
        </p:nvSpPr>
        <p:spPr bwMode="auto">
          <a:xfrm>
            <a:off x="6103137" y="-6261"/>
            <a:ext cx="6121527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</a:defRPr>
            </a:pPr>
            <a:endParaRPr/>
          </a:p>
        </p:txBody>
      </p:sp>
      <p:sp>
        <p:nvSpPr>
          <p:cNvPr id="358" name="Прямоугольник 13"/>
          <p:cNvSpPr/>
          <p:nvPr/>
        </p:nvSpPr>
        <p:spPr bwMode="auto">
          <a:xfrm>
            <a:off x="6102381" y="5347906"/>
            <a:ext cx="2372738" cy="151588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endParaRPr/>
          </a:p>
        </p:txBody>
      </p:sp>
      <p:sp>
        <p:nvSpPr>
          <p:cNvPr id="359" name="Прямоугольник 9"/>
          <p:cNvSpPr/>
          <p:nvPr/>
        </p:nvSpPr>
        <p:spPr bwMode="auto">
          <a:xfrm>
            <a:off x="8355782" y="-12041"/>
            <a:ext cx="3868879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n-lt"/>
                <a:ea typeface="+mn-ea"/>
                <a:cs typeface="+mn-cs"/>
              </a:defRPr>
            </a:pPr>
            <a:endParaRPr/>
          </a:p>
        </p:txBody>
      </p:sp>
      <p:sp>
        <p:nvSpPr>
          <p:cNvPr id="362" name="Текст 2"/>
          <p:cNvSpPr txBox="1"/>
          <p:nvPr/>
        </p:nvSpPr>
        <p:spPr bwMode="auto">
          <a:xfrm>
            <a:off x="532008" y="995119"/>
            <a:ext cx="4831214" cy="4529333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/>
          </a:bodyPr>
          <a:lstStyle/>
          <a:p>
            <a:pPr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r>
              <a:rPr dirty="0"/>
              <a:t>СПАСИБО</a:t>
            </a:r>
            <a:r>
              <a:rPr sz="7200" dirty="0"/>
              <a:t>!</a:t>
            </a:r>
            <a:endParaRPr dirty="0"/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endParaRPr sz="7200" dirty="0"/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dirty="0"/>
              <a:t>Тихонов Владимир Александрович</a:t>
            </a: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dirty="0"/>
              <a:t>8</a:t>
            </a:r>
            <a:r>
              <a:rPr lang="ru-RU" dirty="0"/>
              <a:t>9084766614</a:t>
            </a: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en" dirty="0"/>
              <a:t>E</a:t>
            </a:r>
            <a:r>
              <a:rPr dirty="0"/>
              <a:t>mail</a:t>
            </a:r>
            <a:r>
              <a:rPr lang="ru-RU" dirty="0"/>
              <a:t>: </a:t>
            </a:r>
            <a:r>
              <a:rPr lang="en-US" dirty="0">
                <a:hlinkClick r:id="rId2"/>
              </a:rPr>
              <a:t>tihonvovka@yandex.ru</a:t>
            </a:r>
            <a:endParaRPr lang="en-US" dirty="0"/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dirty="0"/>
              <a:t>Сайт проекта (на стадии разработки)</a:t>
            </a:r>
            <a:endParaRPr dirty="0"/>
          </a:p>
        </p:txBody>
      </p:sp>
      <p:grpSp>
        <p:nvGrpSpPr>
          <p:cNvPr id="2" name="Прямоугольник 16"/>
          <p:cNvGrpSpPr/>
          <p:nvPr/>
        </p:nvGrpSpPr>
        <p:grpSpPr bwMode="auto"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3" name="Прямоугольник"/>
            <p:cNvSpPr/>
            <p:nvPr/>
          </p:nvSpPr>
          <p:spPr bwMode="auto"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pPr>
              <a:endParaRPr/>
            </a:p>
          </p:txBody>
        </p:sp>
        <p:sp>
          <p:nvSpPr>
            <p:cNvPr id="4" name="Текст"/>
            <p:cNvSpPr txBox="1"/>
            <p:nvPr/>
          </p:nvSpPr>
          <p:spPr bwMode="auto">
            <a:xfrm>
              <a:off x="137236" y="148345"/>
              <a:ext cx="190700" cy="2456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fld id="{86CB4B4D-7CA3-9044-876B-883B54F8677D}" type="slidenum">
                <a:rPr/>
                <a:t>11</a:t>
              </a:fld>
              <a:endParaRPr/>
            </a:p>
          </p:txBody>
        </p:sp>
      </p:grp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401165B-2928-4300-8ECD-D77585B672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5119" y="1805625"/>
            <a:ext cx="3789282" cy="505237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>
    <a:spDef>
      <a:spPr bwMode="auto">
        <a:prstGeom prst="rect">
          <a:avLst/>
        </a:prstGeom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</a:spPr>
      <a:bodyPr/>
      <a:lstStyle/>
      <a:style>
        <a:lnRef idx="0">
          <a:srgbClr val="000000"/>
        </a:lnRef>
        <a:fillRef idx="0">
          <a:srgbClr val="000000"/>
        </a:fillRef>
        <a:effectRef idx="0">
          <a:srgbClr val="000000"/>
        </a:effectRef>
        <a:fontRef idx="none"/>
      </a:style>
    </a:spDef>
    <a:lnDef>
      <a:spPr bwMode="auto">
        <a:prstGeom prst="rect">
          <a:avLst/>
        </a:prstGeom>
        <a:noFill/>
        <a:ln w="25400" cap="flat">
          <a:solidFill>
            <a:schemeClr val="accent1"/>
          </a:solidFill>
          <a:prstDash val="solid"/>
          <a:round/>
        </a:ln>
      </a:spPr>
      <a:bodyPr/>
      <a:lstStyle/>
      <a:style>
        <a:lnRef idx="0">
          <a:srgbClr val="000000"/>
        </a:lnRef>
        <a:fillRef idx="0">
          <a:srgbClr val="000000"/>
        </a:fillRef>
        <a:effectRef idx="0">
          <a:srgbClr val="000000"/>
        </a:effectRef>
        <a:fontRef idx="none"/>
      </a:style>
    </a:lnDef>
    <a:txDef>
      <a:spPr bwMode="auto">
        <a:prstGeom prst="rect">
          <a:avLst/>
        </a:prstGeom>
        <a:noFill/>
        <a:ln w="12700" cap="flat">
          <a:noFill/>
          <a:miter lim="400000"/>
        </a:ln>
      </a:spPr>
      <a:bodyPr/>
      <a:lstStyle/>
      <a:style>
        <a:lnRef idx="0">
          <a:srgbClr val="000000"/>
        </a:lnRef>
        <a:fillRef idx="0">
          <a:srgbClr val="000000"/>
        </a:fillRef>
        <a:effectRef idx="0">
          <a:srgbClr val="00000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287</TotalTime>
  <Words>683</Words>
  <Application>Microsoft Office PowerPoint</Application>
  <DocSecurity>0</DocSecurity>
  <PresentationFormat>Широкоэкранный</PresentationFormat>
  <Paragraphs>131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1" baseType="lpstr">
      <vt:lpstr>Arial</vt:lpstr>
      <vt:lpstr>Calibri</vt:lpstr>
      <vt:lpstr>Calibri Light</vt:lpstr>
      <vt:lpstr>Gilroy-Bold</vt:lpstr>
      <vt:lpstr>Gilroy-ExtraBold</vt:lpstr>
      <vt:lpstr>Gilroy-Light</vt:lpstr>
      <vt:lpstr>Gilroy-Medium</vt:lpstr>
      <vt:lpstr>Helvetica</vt:lpstr>
      <vt:lpstr>Helvetica Neue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Виктория Бокарева</dc:creator>
  <cp:keywords/>
  <dc:description/>
  <cp:lastModifiedBy>Пользователь</cp:lastModifiedBy>
  <cp:revision>144</cp:revision>
  <dcterms:modified xsi:type="dcterms:W3CDTF">2024-12-20T08:48:27Z</dcterms:modified>
  <cp:category/>
  <dc:identifier/>
  <cp:contentStatus/>
  <dc:language/>
  <cp:version/>
</cp:coreProperties>
</file>