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6" r:id="rId3"/>
    <p:sldId id="281" r:id="rId4"/>
    <p:sldId id="291" r:id="rId5"/>
    <p:sldId id="307" r:id="rId6"/>
    <p:sldId id="296" r:id="rId7"/>
    <p:sldId id="310" r:id="rId8"/>
    <p:sldId id="308" r:id="rId9"/>
    <p:sldId id="306" r:id="rId10"/>
    <p:sldId id="309" r:id="rId11"/>
    <p:sldId id="26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9F00FF"/>
    <a:srgbClr val="FCAF17"/>
    <a:srgbClr val="FBB3C1"/>
    <a:srgbClr val="FF2F2D"/>
    <a:srgbClr val="B5D8E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28DFB-918F-4915-B7E4-EDD3FECFF115}" v="223" dt="2023-11-27T13:49:48.381"/>
    <p1510:client id="{165B1FD0-2B17-41CD-96B7-34B570ED2FAE}" v="2055" dt="2023-11-27T15:22:00.396"/>
    <p1510:client id="{5E8C0B83-CB96-4324-9954-EC6D6C5C5871}" v="65" dt="2023-11-26T12:52:08.644"/>
    <p1510:client id="{C1AEFA43-75B5-4042-8D6A-628433F45E12}" v="106" dt="2023-11-26T22:48:09.596"/>
    <p1510:client id="{C78EEBA8-0575-493F-8ADC-9B14EEF44DC4}" v="96" dt="2023-11-27T02:39:32.854"/>
    <p1510:client id="{D81247E3-28F9-48A1-848D-D028AD1B04E1}" v="2" dt="2023-11-27T13:33:57.816"/>
    <p1510:client id="{DFE92CBD-9EE7-400E-9C81-2B1C0C0F4485}" v="5" dt="2023-11-27T14:05:31.8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93"/>
        <p:guide orient="horz" pos="150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7920" y="1230069"/>
            <a:ext cx="534636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300" cap="all" dirty="0">
                <a:solidFill>
                  <a:srgbClr val="173277"/>
                </a:solidFill>
                <a:latin typeface="Segoe UI"/>
                <a:cs typeface="Segoe UI"/>
              </a:rPr>
              <a:t>Программа «Акселератор КИУ - 2023»</a:t>
            </a:r>
            <a:br>
              <a:rPr lang="ru-RU" sz="4300" cap="all" dirty="0">
                <a:solidFill>
                  <a:srgbClr val="173277"/>
                </a:solidFill>
                <a:latin typeface="Segoe UI"/>
                <a:cs typeface="Segoe UI"/>
              </a:rPr>
            </a:br>
            <a:endParaRPr lang="ru-RU" sz="4300" cap="all" dirty="0">
              <a:solidFill>
                <a:srgbClr val="173277"/>
              </a:solidFill>
              <a:latin typeface="Segoe UI"/>
              <a:cs typeface="Segoe UI"/>
            </a:endParaRP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b="1" cap="all" dirty="0">
                <a:solidFill>
                  <a:srgbClr val="173277"/>
                </a:solidFill>
                <a:latin typeface="Segoe UI"/>
                <a:cs typeface="Segoe UI"/>
              </a:rPr>
              <a:t>КАЗАНСКИЙ ИННОВАЦИОННЫЙ </a:t>
            </a:r>
            <a:endParaRPr lang="en-US" sz="2600" cap="all" dirty="0">
              <a:solidFill>
                <a:srgbClr val="173277"/>
              </a:solidFill>
              <a:latin typeface="Segoe UI"/>
              <a:cs typeface="Segoe UI"/>
            </a:endParaRP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b="1" cap="all" dirty="0">
                <a:solidFill>
                  <a:srgbClr val="173277"/>
                </a:solidFill>
                <a:latin typeface="Segoe UI"/>
                <a:cs typeface="Segoe UI"/>
              </a:rPr>
              <a:t>УНИВЕРСИТЕТ</a:t>
            </a:r>
            <a:endParaRPr lang="en-US" sz="2600" cap="all" dirty="0">
              <a:solidFill>
                <a:srgbClr val="173277"/>
              </a:solidFill>
              <a:latin typeface="Segoe UI"/>
              <a:cs typeface="Segoe UI"/>
            </a:endParaRPr>
          </a:p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cap="all" dirty="0">
                <a:solidFill>
                  <a:srgbClr val="173277"/>
                </a:solidFill>
                <a:latin typeface="Segoe UI"/>
                <a:cs typeface="Segoe UI"/>
              </a:rPr>
              <a:t>имени В.Г. ТИМИРЯСОВА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6000" b="1" cap="all" dirty="0">
              <a:solidFill>
                <a:srgbClr val="1A3260"/>
              </a:solidFill>
              <a:latin typeface="Corbel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b="1" cap="all" dirty="0">
                <a:solidFill>
                  <a:srgbClr val="1A3260"/>
                </a:solidFill>
                <a:latin typeface="Corbel"/>
              </a:rPr>
              <a:t>МОБИЛЬНОЕ ПРИЛОЖЕНИЕ «</a:t>
            </a:r>
            <a:r>
              <a:rPr lang="en-US" sz="6000" b="1" cap="all" dirty="0">
                <a:solidFill>
                  <a:srgbClr val="1A3260"/>
                </a:solidFill>
                <a:latin typeface="Gill Sans MT"/>
              </a:rPr>
              <a:t>BLUE CAPS</a:t>
            </a:r>
            <a:r>
              <a:rPr lang="ru-RU" sz="6000" b="1" cap="all" dirty="0">
                <a:solidFill>
                  <a:srgbClr val="1A3260"/>
                </a:solidFill>
                <a:latin typeface="Corbel"/>
              </a:rPr>
              <a:t>»</a:t>
            </a:r>
            <a:endParaRPr lang="en-US" sz="6000" dirty="0">
              <a:solidFill>
                <a:srgbClr val="1A3260"/>
              </a:solidFill>
              <a:latin typeface="Corbel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/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700" b="1" cap="all" dirty="0">
                <a:solidFill>
                  <a:srgbClr val="4590B8"/>
                </a:solidFill>
                <a:latin typeface="Corbel"/>
              </a:rPr>
              <a:t>ВЫПОЛНИЛИ : МАРЬЕВСКИЙ НИКИТА</a:t>
            </a:r>
            <a:r>
              <a:rPr lang="en-US" sz="1700" b="1" cap="all" dirty="0">
                <a:solidFill>
                  <a:srgbClr val="4590B8"/>
                </a:solidFill>
                <a:latin typeface="Gill Sans MT"/>
              </a:rPr>
              <a:t>,</a:t>
            </a:r>
            <a:r>
              <a:rPr lang="ru-RU" sz="1700" b="1" cap="all" dirty="0">
                <a:solidFill>
                  <a:srgbClr val="4590B8"/>
                </a:solidFill>
                <a:latin typeface="Corbel"/>
              </a:rPr>
              <a:t> ХИСМАТОВ ДИЛЬШАТ</a:t>
            </a:r>
            <a:r>
              <a:rPr lang="en-US" sz="1700" b="1" cap="all" dirty="0">
                <a:solidFill>
                  <a:srgbClr val="4590B8"/>
                </a:solidFill>
                <a:latin typeface="Gill Sans MT"/>
              </a:rPr>
              <a:t>,</a:t>
            </a:r>
            <a:r>
              <a:rPr lang="ru-RU" sz="1700" b="1" cap="all" dirty="0">
                <a:solidFill>
                  <a:srgbClr val="4590B8"/>
                </a:solidFill>
                <a:latin typeface="Corbel"/>
              </a:rPr>
              <a:t> ЛАТЫПОВ ДАЯН</a:t>
            </a:r>
            <a:r>
              <a:rPr lang="en-US" sz="1700" b="1" cap="all" dirty="0">
                <a:solidFill>
                  <a:srgbClr val="4590B8"/>
                </a:solidFill>
                <a:latin typeface="Gill Sans MT"/>
              </a:rPr>
              <a:t>,</a:t>
            </a:r>
            <a:r>
              <a:rPr lang="ru-RU" sz="1700" b="1" cap="all" dirty="0">
                <a:solidFill>
                  <a:srgbClr val="4590B8"/>
                </a:solidFill>
                <a:latin typeface="Corbel"/>
              </a:rPr>
              <a:t> АМИРХАНЯН ОЛЬГА И АЛЯКСИН СЕРГЕЙ</a:t>
            </a:r>
            <a:endParaRPr lang="en-US" sz="1700" dirty="0">
              <a:solidFill>
                <a:srgbClr val="4590B8"/>
              </a:solidFill>
              <a:latin typeface="Corbel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>
              <a:solidFill>
                <a:srgbClr val="8F00FF"/>
              </a:solidFill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350" y="-45233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 descr="C:\Users\gabidullin\Downloads\logo_KIU.png">
            <a:extLst>
              <a:ext uri="{FF2B5EF4-FFF2-40B4-BE49-F238E27FC236}">
                <a16:creationId xmlns:a16="http://schemas.microsoft.com/office/drawing/2014/main" id="{A2A7D2E7-DD36-D218-93F9-E4B58A722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3506" y="5455443"/>
            <a:ext cx="1935956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2</a:t>
              </a:r>
              <a:endParaRPr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343979" y="846262"/>
            <a:ext cx="5440472" cy="5598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SzPct val="100000"/>
              <a:buFont typeface="Wingdings,Sans-Serif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b="1" dirty="0">
                <a:solidFill>
                  <a:srgbClr val="9F00FF"/>
                </a:solidFill>
                <a:latin typeface="Arial"/>
                <a:cs typeface="Arial"/>
              </a:rPr>
              <a:t>Технологический прогресс в сфере социальной помощи: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 проект представляет передовые технологии в области социальных приложений, где технология служит средством для облегчения повседневной жизни и поддержки.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SzPct val="100000"/>
              <a:buFont typeface="Wingdings,Sans-Serif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b="1" dirty="0">
                <a:solidFill>
                  <a:srgbClr val="9F00FF"/>
                </a:solidFill>
                <a:latin typeface="Arial"/>
                <a:cs typeface="Arial"/>
              </a:rPr>
              <a:t>Совместное использование и взаимодействие с сообществом: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 возможность делиться своими стилями и находить вдохновение в сообществе. Пользователи «Blue </a:t>
            </a:r>
            <a:r>
              <a:rPr lang="ru-RU" err="1">
                <a:solidFill>
                  <a:schemeClr val="tx1"/>
                </a:solidFill>
                <a:latin typeface="Arial"/>
                <a:cs typeface="Arial"/>
              </a:rPr>
              <a:t>Caps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» могут поддерживать друг друга, обмениваться советами и создавать позитивное сообщество.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Wingdings,Sans-Serif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b="1" dirty="0">
                <a:solidFill>
                  <a:srgbClr val="9F00FF"/>
                </a:solidFill>
                <a:latin typeface="Arial"/>
                <a:cs typeface="Arial"/>
              </a:rPr>
              <a:t>Персонализированный опыт:</a:t>
            </a:r>
            <a:r>
              <a:rPr lang="ru-RU" b="1" dirty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приложение адаптируется к индивидуальным предпочтениям пользователей, учитывая их стиль, цветовую гамму и предпочтения брендов.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>
              <a:solidFill>
                <a:srgbClr val="1B1B1B"/>
              </a:solidFill>
              <a:latin typeface="Aria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SzPct val="100000"/>
              <a:buFont typeface="Wingdings,Sans-Serif"/>
              <a:buChar char="Ø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L="285750" lvl="8" indent="-285750"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>
              <a:solidFill>
                <a:srgbClr val="1B1B1B"/>
              </a:solidFill>
              <a:latin typeface="Segoe UI"/>
              <a:cs typeface="Segoe UI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716475" y="2329794"/>
            <a:ext cx="5043451" cy="2923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>
                <a:solidFill>
                  <a:schemeClr val="tx1"/>
                </a:solidFill>
                <a:latin typeface="Arial"/>
                <a:cs typeface="Arial"/>
              </a:rPr>
              <a:t>Это уникальное приложение, разработанное с целью облегчения жизни людей, сталкивающихся с трудностями в самостоятельном выборе одежды в зависимости от погодных условий. 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988987" y="1033481"/>
            <a:ext cx="4232932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5400"/>
              <a:t>"Blue </a:t>
            </a:r>
            <a:r>
              <a:rPr lang="ru-RU" sz="5400" err="1"/>
              <a:t>Caps</a:t>
            </a:r>
            <a:r>
              <a:rPr lang="ru-RU" sz="540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2591" y="126678"/>
            <a:ext cx="6518934" cy="461661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Мобильное приложение «Blue </a:t>
            </a:r>
            <a:r>
              <a:rPr lang="ru-RU" sz="2400" b="1" err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Caps</a:t>
            </a:r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»</a:t>
            </a:r>
            <a:endParaRPr lang="ru-RU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45987" y="1716204"/>
            <a:ext cx="10838941" cy="3874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Современные изменения в климате и перепады погоды могут создавать вызовы для людей в выборе подходящей одежды. Неожиданные изменения температуры, ветров и осадков могут сделать трудным правильное подбор одежды, что ведет к дискомфорту и неудовлетворенности в повседневной жизни.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Люди сталкиваются с ситуациями, когда они выходят на улицу в теплой одежде, и внезапно погода становится холодной, или наоборот. Это может вызвать замерзание, перегрев или общее недовольство. Сложность выбора одежды поддается влиянию факторов, таких как внезапные изменения погоды, сезонные переходы и другие факторы, которые затрагивают всех, независимо от физического состояния.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Bef>
                <a:spcPct val="20000"/>
              </a:spcBef>
              <a:spcAft>
                <a:spcPts val="600"/>
              </a:spcAf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Bef>
                <a:spcPct val="20000"/>
              </a:spcBef>
              <a:spcAft>
                <a:spcPts val="600"/>
              </a:spcAf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Bef>
                <a:spcPct val="20000"/>
              </a:spcBef>
              <a:spcAft>
                <a:spcPts val="600"/>
              </a:spcAft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>
              <a:latin typeface="Arial"/>
              <a:cs typeface="Arial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58519" y="175332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3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5321" y="30028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B591A97-6C3A-EA96-8298-F3CB51009B6E}"/>
              </a:ext>
            </a:extLst>
          </p:cNvPr>
          <p:cNvSpPr txBox="1"/>
          <p:nvPr/>
        </p:nvSpPr>
        <p:spPr>
          <a:xfrm>
            <a:off x="45076" y="807077"/>
            <a:ext cx="27432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cap="all">
                <a:solidFill>
                  <a:srgbClr val="9F00FF"/>
                </a:solidFill>
                <a:latin typeface="Corbel"/>
              </a:rPr>
              <a:t>ПРОБЛЕМА</a:t>
            </a:r>
            <a:endParaRPr lang="ru-RU">
              <a:solidFill>
                <a:srgbClr val="9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56054" y="981796"/>
            <a:ext cx="195766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>
                <a:solidFill>
                  <a:srgbClr val="9F00FF"/>
                </a:solidFill>
              </a:rPr>
              <a:t>Решения</a:t>
            </a:r>
            <a:endParaRPr sz="1600" cap="all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1718" y="767628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12ADAE-571A-44E6-59FC-5751F308E961}"/>
              </a:ext>
            </a:extLst>
          </p:cNvPr>
          <p:cNvSpPr/>
          <p:nvPr/>
        </p:nvSpPr>
        <p:spPr>
          <a:xfrm>
            <a:off x="540914" y="1732821"/>
            <a:ext cx="10992116" cy="440120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 algn="just">
              <a:buFont typeface="Courier New"/>
              <a:buChar char="o"/>
            </a:pPr>
            <a:r>
              <a:rPr lang="ru-RU" sz="2000" b="1" baseline="0">
                <a:solidFill>
                  <a:srgbClr val="FF2F2D"/>
                </a:solidFill>
                <a:latin typeface="Söhne"/>
                <a:ea typeface="Arial"/>
                <a:cs typeface="Arial"/>
              </a:rPr>
              <a:t>Проект «Blue </a:t>
            </a:r>
            <a:r>
              <a:rPr lang="ru-RU" sz="2000" b="1" baseline="0" err="1">
                <a:solidFill>
                  <a:srgbClr val="FF2F2D"/>
                </a:solidFill>
                <a:latin typeface="Söhne"/>
                <a:ea typeface="Arial"/>
                <a:cs typeface="Arial"/>
              </a:rPr>
              <a:t>Caps</a:t>
            </a:r>
            <a:r>
              <a:rPr lang="ru-RU" sz="2000" b="1" baseline="0">
                <a:solidFill>
                  <a:srgbClr val="FF2F2D"/>
                </a:solidFill>
                <a:latin typeface="Söhne"/>
                <a:ea typeface="Arial"/>
                <a:cs typeface="Arial"/>
              </a:rPr>
              <a:t>»</a:t>
            </a:r>
            <a:r>
              <a:rPr lang="ru-RU" sz="2000" baseline="0">
                <a:latin typeface="Söhne"/>
                <a:ea typeface="Arial"/>
                <a:cs typeface="Arial"/>
              </a:rPr>
              <a:t> </a:t>
            </a:r>
            <a:r>
              <a:rPr lang="ru-RU" sz="2000">
                <a:latin typeface="Söhne"/>
                <a:ea typeface="Arial"/>
                <a:cs typeface="Arial"/>
              </a:rPr>
              <a:t>решает проблему подбора гардероба под погодные условия</a:t>
            </a:r>
            <a:r>
              <a:rPr lang="ru-RU" sz="2000" baseline="0">
                <a:latin typeface="Söhne"/>
                <a:ea typeface="Arial"/>
                <a:cs typeface="Arial"/>
              </a:rPr>
              <a:t>, предоставляя персонализированные рекомендации по выбору одежды. Приложение предоставляет удобный и доступный способ быть уверенным, что ваша одежда соответствует переменчивым условиям окружающей среды, что способствует комфорту и повышению самочувствия для всех пользователей.</a:t>
            </a:r>
            <a:r>
              <a:rPr lang="en-US" sz="2000">
                <a:latin typeface="Söhne"/>
                <a:ea typeface="Arial"/>
                <a:cs typeface="Arial"/>
              </a:rPr>
              <a:t>​</a:t>
            </a:r>
            <a:endParaRPr lang="ru-RU"/>
          </a:p>
          <a:p>
            <a:pPr marL="342900" lvl="0" indent="-342900" algn="just" rtl="0">
              <a:buFont typeface="Courier New"/>
              <a:buChar char="o"/>
            </a:pPr>
            <a:r>
              <a:rPr lang="ru-RU" sz="2000" b="1" baseline="0">
                <a:solidFill>
                  <a:srgbClr val="FF2F2D"/>
                </a:solidFill>
                <a:latin typeface="Corbel"/>
                <a:ea typeface="Arial"/>
                <a:cs typeface="Arial"/>
              </a:rPr>
              <a:t>Уникальность продукта</a:t>
            </a:r>
            <a:r>
              <a:rPr lang="ru-RU" sz="2000" baseline="0">
                <a:latin typeface="Corbel"/>
                <a:ea typeface="Arial"/>
                <a:cs typeface="Arial"/>
              </a:rPr>
              <a:t>: отсутствие видимых конкурентов на цифровом рынке (Google Play, Apple Store и т.п. площадках) мобильных приложений, подобных нашему продукту. </a:t>
            </a:r>
            <a:r>
              <a:rPr lang="en-US" sz="2000">
                <a:latin typeface="Corbel"/>
                <a:ea typeface="Arial"/>
                <a:cs typeface="Arial"/>
              </a:rPr>
              <a:t>​</a:t>
            </a:r>
          </a:p>
          <a:p>
            <a:pPr marL="342900" lvl="0" indent="-342900" algn="just" rtl="0">
              <a:buFont typeface="Courier New"/>
              <a:buChar char="o"/>
            </a:pPr>
            <a:r>
              <a:rPr lang="ru-RU" sz="2000" b="1" baseline="0">
                <a:solidFill>
                  <a:srgbClr val="FF2F2D"/>
                </a:solidFill>
                <a:latin typeface="Corbel"/>
                <a:ea typeface="Arial"/>
                <a:cs typeface="Arial"/>
              </a:rPr>
              <a:t>Комплексность информации</a:t>
            </a:r>
            <a:r>
              <a:rPr lang="ru-RU" sz="2000" baseline="0">
                <a:latin typeface="Corbel"/>
                <a:ea typeface="Arial"/>
                <a:cs typeface="Arial"/>
              </a:rPr>
              <a:t>: вся необходимая информация (прогноз погоды, рекомендуемые комплекты одежды в соответствии с атмосферными условиями, предлагаемые комплекты одежды в качестве товара в случае отсутствия необходимой или незаинтересованности предложенной одеждой) систематизирована в одном приложений, а не хаотично разбросана на просторах сети Интернете или нескольких приложениях. </a:t>
            </a:r>
            <a:r>
              <a:rPr lang="en-US" sz="2000">
                <a:latin typeface="Corbel"/>
                <a:ea typeface="Arial"/>
                <a:cs typeface="Arial"/>
              </a:rPr>
              <a:t>​</a:t>
            </a:r>
          </a:p>
          <a:p>
            <a:pPr marL="342900" lvl="0" indent="-342900" algn="just" rtl="0">
              <a:buFont typeface="Courier New"/>
              <a:buChar char="o"/>
            </a:pPr>
            <a:r>
              <a:rPr lang="ru-RU" sz="2000" b="1" baseline="0">
                <a:solidFill>
                  <a:srgbClr val="FF2F2D"/>
                </a:solidFill>
                <a:latin typeface="Corbel"/>
                <a:ea typeface="Arial"/>
                <a:cs typeface="Arial"/>
              </a:rPr>
              <a:t>Экономия времени</a:t>
            </a:r>
            <a:r>
              <a:rPr lang="ru-RU" sz="2000" baseline="0">
                <a:solidFill>
                  <a:srgbClr val="FF2F2D"/>
                </a:solidFill>
                <a:latin typeface="Corbel"/>
                <a:ea typeface="Arial"/>
                <a:cs typeface="Arial"/>
              </a:rPr>
              <a:t>:</a:t>
            </a:r>
            <a:r>
              <a:rPr lang="ru-RU" sz="2000" baseline="0">
                <a:latin typeface="Corbel"/>
                <a:ea typeface="Arial"/>
                <a:cs typeface="Arial"/>
              </a:rPr>
              <a:t> доступность информации в одном приложении экономит время поиска необходимого материала</a:t>
            </a:r>
            <a:endParaRPr lang="ru-RU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007B07-51AC-BF37-F336-B2D027E11A6A}"/>
              </a:ext>
            </a:extLst>
          </p:cNvPr>
          <p:cNvSpPr txBox="1"/>
          <p:nvPr/>
        </p:nvSpPr>
        <p:spPr>
          <a:xfrm>
            <a:off x="55808" y="248992"/>
            <a:ext cx="711128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solidFill>
                  <a:srgbClr val="2F5597"/>
                </a:solidFill>
                <a:latin typeface="Arial"/>
              </a:rPr>
              <a:t>Мобильное приложение «Blue Caps»</a:t>
            </a:r>
            <a:r>
              <a:rPr lang="ru-RU" sz="2400">
                <a:solidFill>
                  <a:srgbClr val="2F5597"/>
                </a:solidFill>
                <a:latin typeface="Arial"/>
                <a:cs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31181" y="992528"/>
            <a:ext cx="347093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FBB3C1"/>
                </a:solidFill>
              </a:rPr>
              <a:t>Потенциальные потребители</a:t>
            </a:r>
            <a:endParaRPr lang="ru-RU" sz="1600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1718" y="767628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12ADAE-571A-44E6-59FC-5751F308E961}"/>
              </a:ext>
            </a:extLst>
          </p:cNvPr>
          <p:cNvSpPr/>
          <p:nvPr/>
        </p:nvSpPr>
        <p:spPr>
          <a:xfrm>
            <a:off x="476520" y="1907187"/>
            <a:ext cx="10401835" cy="421345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Сектор рынка B2C. Основным потребителем наших услуг мы считаем молодежь обоих полов в возрасте от 16 до 35 лет, как наиболее активных потребителей мобильных приложений. Уровень образования - средний и выше среднего, готовность к внедрению в повседневную жизнь новых  технологий.</a:t>
            </a:r>
            <a:endParaRPr lang="en-US">
              <a:solidFill>
                <a:schemeClr val="tx1"/>
              </a:solidFill>
              <a:latin typeface="Corbel"/>
              <a:cs typeface="Arial"/>
            </a:endParaRPr>
          </a:p>
          <a:p>
            <a:pPr marL="358775" indent="-358775" algn="just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Внедрение кроссплатформенной технологии. Приложение должно быть доступно для пользователей на различных мобильных платформах, таких как </a:t>
            </a:r>
            <a:r>
              <a:rPr lang="ru-RU" err="1">
                <a:solidFill>
                  <a:schemeClr val="tx1"/>
                </a:solidFill>
                <a:latin typeface="Corbel"/>
                <a:cs typeface="Arial"/>
              </a:rPr>
              <a:t>iOS</a:t>
            </a: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 и </a:t>
            </a:r>
            <a:r>
              <a:rPr lang="ru-RU" err="1">
                <a:solidFill>
                  <a:schemeClr val="tx1"/>
                </a:solidFill>
                <a:latin typeface="Corbel"/>
                <a:cs typeface="Arial"/>
              </a:rPr>
              <a:t>Android</a:t>
            </a: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. Среда разработки — </a:t>
            </a:r>
            <a:r>
              <a:rPr lang="ru-RU" err="1">
                <a:solidFill>
                  <a:schemeClr val="tx1"/>
                </a:solidFill>
                <a:latin typeface="Corbel"/>
                <a:cs typeface="Arial"/>
              </a:rPr>
              <a:t>Android</a:t>
            </a: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 Studio, язык — Java, база данных — </a:t>
            </a:r>
            <a:r>
              <a:rPr lang="ru-RU" err="1">
                <a:solidFill>
                  <a:schemeClr val="tx1"/>
                </a:solidFill>
                <a:latin typeface="Corbel"/>
                <a:cs typeface="Arial"/>
              </a:rPr>
              <a:t>Firebase</a:t>
            </a: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.</a:t>
            </a:r>
            <a:endParaRPr lang="en-US">
              <a:solidFill>
                <a:schemeClr val="tx1"/>
              </a:solidFill>
              <a:latin typeface="Corbe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Основной денежный поток мы планируем получать от пользователей, оформивших подписку. Кроме этого, возможно рекламное сотрудничество с компаниями-партнерами.</a:t>
            </a:r>
            <a:endParaRPr lang="en-US">
              <a:solidFill>
                <a:schemeClr val="tx1"/>
              </a:solidFill>
              <a:latin typeface="Corbe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Corbel"/>
                <a:cs typeface="Arial"/>
              </a:rPr>
              <a:t>Вследствие проведенного анализа рынка не было выявлено потенциальных конкурентов.</a:t>
            </a:r>
            <a:endParaRPr lang="en-US" dirty="0">
              <a:solidFill>
                <a:schemeClr val="tx1"/>
              </a:solidFill>
              <a:latin typeface="Corbel"/>
              <a:cs typeface="Arial"/>
            </a:endParaRPr>
          </a:p>
          <a:p>
            <a:pPr marL="285750" indent="-285750" algn="just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ru-RU" sz="1700" dirty="0">
              <a:latin typeface="Corbel"/>
              <a:cs typeface="Arial"/>
            </a:endParaRPr>
          </a:p>
          <a:p>
            <a:pPr algn="just"/>
            <a:endParaRPr lang="en-US" sz="2800" dirty="0">
              <a:latin typeface="Söhne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007B07-51AC-BF37-F336-B2D027E11A6A}"/>
              </a:ext>
            </a:extLst>
          </p:cNvPr>
          <p:cNvSpPr txBox="1"/>
          <p:nvPr/>
        </p:nvSpPr>
        <p:spPr>
          <a:xfrm>
            <a:off x="55808" y="248992"/>
            <a:ext cx="711128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solidFill>
                  <a:srgbClr val="2F5597"/>
                </a:solidFill>
                <a:latin typeface="Arial"/>
              </a:rPr>
              <a:t>Мобильное приложение «Blue Caps»</a:t>
            </a:r>
            <a:r>
              <a:rPr lang="ru-RU" sz="2400">
                <a:solidFill>
                  <a:srgbClr val="2F5597"/>
                </a:solidFill>
                <a:latin typeface="Arial"/>
                <a:cs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3072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392" y="79397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FCAF17"/>
                </a:solidFill>
              </a:rPr>
              <a:t>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DE43C-605A-3062-712A-C19899D25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383" y="1246076"/>
            <a:ext cx="10515600" cy="4351338"/>
          </a:xfrm>
        </p:spPr>
        <p:txBody>
          <a:bodyPr lIns="45718" tIns="45718" rIns="45718" bIns="45718" anchor="t">
            <a:normAutofit/>
          </a:bodyPr>
          <a:lstStyle/>
          <a:p>
            <a:pPr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Font typeface="Courier New"/>
              <a:buChar char="o"/>
            </a:pPr>
            <a:r>
              <a:rPr lang="ru-RU" sz="1800" dirty="0">
                <a:solidFill>
                  <a:srgbClr val="FCAF17"/>
                </a:solidFill>
                <a:latin typeface="Corbel"/>
              </a:rPr>
              <a:t>PAM</a:t>
            </a:r>
            <a:r>
              <a:rPr lang="ru-RU" sz="1800" dirty="0">
                <a:solidFill>
                  <a:schemeClr val="tx1"/>
                </a:solidFill>
                <a:latin typeface="Corbel"/>
              </a:rPr>
              <a:t> = 817,5 * 199 = 162 682,5</a:t>
            </a:r>
            <a:endParaRPr lang="en-US" sz="1800" dirty="0">
              <a:solidFill>
                <a:schemeClr val="tx1"/>
              </a:solidFill>
              <a:latin typeface="Corbel"/>
            </a:endParaRPr>
          </a:p>
          <a:p>
            <a:pPr marL="0" indent="0"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Corbel"/>
              </a:rPr>
              <a:t>817,5 – число молодёжи города Казань от 16 до 35</a:t>
            </a:r>
            <a:endParaRPr lang="en-US" sz="1800" dirty="0">
              <a:latin typeface="Corbel"/>
            </a:endParaRPr>
          </a:p>
          <a:p>
            <a:pPr marL="0" indent="0"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Corbel"/>
              </a:rPr>
              <a:t>199 – цена подписки на приложения на год</a:t>
            </a:r>
            <a:endParaRPr lang="en-US" sz="1800" dirty="0">
              <a:latin typeface="Corbel"/>
            </a:endParaRPr>
          </a:p>
          <a:p>
            <a:pPr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Font typeface="Courier New"/>
              <a:buChar char="o"/>
            </a:pPr>
            <a:r>
              <a:rPr lang="ru-RU" sz="1800" dirty="0">
                <a:solidFill>
                  <a:srgbClr val="FCAF17"/>
                </a:solidFill>
                <a:latin typeface="Corbel"/>
              </a:rPr>
              <a:t>SAM</a:t>
            </a:r>
            <a:r>
              <a:rPr lang="ru-RU" sz="1800" dirty="0">
                <a:solidFill>
                  <a:schemeClr val="tx1"/>
                </a:solidFill>
                <a:latin typeface="Corbel"/>
              </a:rPr>
              <a:t> = 817,5 * 0,52 * 199 = 8 459 490</a:t>
            </a:r>
            <a:endParaRPr lang="en-US" sz="1800" dirty="0">
              <a:solidFill>
                <a:schemeClr val="tx1"/>
              </a:solidFill>
              <a:latin typeface="Corbel"/>
            </a:endParaRPr>
          </a:p>
          <a:p>
            <a:pPr marL="0" indent="0"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Corbel"/>
              </a:rPr>
              <a:t>52 % - число клиентов пользующихся подобными услугами от нашего конкурента</a:t>
            </a:r>
            <a:endParaRPr lang="en-US" sz="1800" dirty="0">
              <a:latin typeface="Corbel"/>
            </a:endParaRPr>
          </a:p>
          <a:p>
            <a:pPr marL="0" indent="0"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Corbel"/>
              </a:rPr>
              <a:t>42 510 – число клиентов</a:t>
            </a:r>
            <a:endParaRPr lang="en-US" sz="1800" dirty="0">
              <a:latin typeface="Corbel"/>
            </a:endParaRPr>
          </a:p>
          <a:p>
            <a:pPr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Font typeface="Courier New"/>
              <a:buChar char="o"/>
            </a:pPr>
            <a:r>
              <a:rPr lang="ru-RU" sz="1800" dirty="0">
                <a:solidFill>
                  <a:srgbClr val="FCAF17"/>
                </a:solidFill>
                <a:latin typeface="Corbel"/>
              </a:rPr>
              <a:t>SOM</a:t>
            </a:r>
            <a:r>
              <a:rPr lang="ru-RU" sz="1800" dirty="0">
                <a:solidFill>
                  <a:schemeClr val="tx1"/>
                </a:solidFill>
                <a:latin typeface="Corbel"/>
              </a:rPr>
              <a:t>= 42 510 * 0,13 * 199 = 1 099 733,7</a:t>
            </a:r>
            <a:endParaRPr lang="en-US" sz="1800" dirty="0">
              <a:solidFill>
                <a:schemeClr val="tx1"/>
              </a:solidFill>
              <a:latin typeface="Corbel"/>
            </a:endParaRPr>
          </a:p>
          <a:p>
            <a:pPr marL="0" inden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Corbel"/>
              </a:rPr>
              <a:t>из 52% только 13% готовы купить подписку</a:t>
            </a:r>
            <a:endParaRPr lang="ru-RU" sz="1800" dirty="0">
              <a:latin typeface="Corbel"/>
            </a:endParaRPr>
          </a:p>
          <a:p>
            <a:pPr marL="0" inden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None/>
            </a:pPr>
            <a:r>
              <a:rPr lang="en-US" sz="2400" dirty="0" err="1">
                <a:solidFill>
                  <a:srgbClr val="FCAF17"/>
                </a:solidFill>
                <a:latin typeface="Söhne"/>
                <a:cs typeface="Times New Roman"/>
              </a:rPr>
              <a:t>Рентабельность</a:t>
            </a:r>
            <a:r>
              <a:rPr lang="en-US" sz="2400" dirty="0">
                <a:solidFill>
                  <a:srgbClr val="FCAF17"/>
                </a:solidFill>
                <a:latin typeface="Söhne"/>
                <a:cs typeface="Times New Roman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Söhne"/>
                <a:cs typeface="Times New Roman"/>
              </a:rPr>
              <a:t> (1099733-300000)/1000000*100=79%</a:t>
            </a:r>
            <a:endParaRPr lang="ru-RU" sz="2400" dirty="0">
              <a:solidFill>
                <a:schemeClr val="tx1"/>
              </a:solidFill>
              <a:latin typeface="Söhne"/>
              <a:cs typeface="Times New Roman"/>
            </a:endParaRPr>
          </a:p>
          <a:p>
            <a:pPr>
              <a:buFont typeface="Courier New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392" y="79397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rgbClr val="FCAF17"/>
                </a:solidFill>
              </a:rPr>
              <a:t>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DE43C-605A-3062-712A-C19899D25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383" y="1246076"/>
            <a:ext cx="10515600" cy="4351338"/>
          </a:xfrm>
        </p:spPr>
        <p:txBody>
          <a:bodyPr lIns="45718" tIns="45718" rIns="45718" bIns="45718" anchor="t">
            <a:normAutofit/>
          </a:bodyPr>
          <a:lstStyle/>
          <a:p>
            <a:pPr>
              <a:buFont typeface="Courier New"/>
              <a:buChar char="o"/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5EF2668-A1EF-F0D8-998F-27DEF019F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93315"/>
              </p:ext>
            </p:extLst>
          </p:nvPr>
        </p:nvGraphicFramePr>
        <p:xfrm>
          <a:off x="1190624" y="1142999"/>
          <a:ext cx="8942564" cy="50718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1282">
                  <a:extLst>
                    <a:ext uri="{9D8B030D-6E8A-4147-A177-3AD203B41FA5}">
                      <a16:colId xmlns:a16="http://schemas.microsoft.com/office/drawing/2014/main" val="3170885048"/>
                    </a:ext>
                  </a:extLst>
                </a:gridCol>
                <a:gridCol w="4471282">
                  <a:extLst>
                    <a:ext uri="{9D8B030D-6E8A-4147-A177-3AD203B41FA5}">
                      <a16:colId xmlns:a16="http://schemas.microsoft.com/office/drawing/2014/main" val="2263302416"/>
                    </a:ext>
                  </a:extLst>
                </a:gridCol>
              </a:tblGrid>
              <a:tr h="9204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Расход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4883"/>
                  </a:ext>
                </a:extLst>
              </a:tr>
              <a:tr h="920464">
                <a:tc>
                  <a:txBody>
                    <a:bodyPr/>
                    <a:lstStyle/>
                    <a:p>
                      <a:r>
                        <a:rPr lang="ru-RU" sz="2000" dirty="0"/>
                        <a:t>От рекламы брендов мы планируем получать около 88 тыс. </a:t>
                      </a:r>
                      <a:r>
                        <a:rPr lang="ru-RU" sz="2000" err="1"/>
                        <a:t>руб</a:t>
                      </a:r>
                      <a:r>
                        <a:rPr lang="ru-RU" sz="20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Мы разместим рекламу на онлайн платформах таких как </a:t>
                      </a:r>
                      <a:r>
                        <a:rPr lang="ru-RU" sz="2000" err="1"/>
                        <a:t>Telegram</a:t>
                      </a:r>
                      <a:r>
                        <a:rPr lang="ru-RU" sz="2000" dirty="0"/>
                        <a:t>, VK, Дзен, и приблизительные расходы 200 </a:t>
                      </a:r>
                      <a:r>
                        <a:rPr lang="ru-RU" sz="2000" err="1"/>
                        <a:t>тыс</a:t>
                      </a:r>
                      <a:r>
                        <a:rPr lang="ru-RU" sz="2000" dirty="0"/>
                        <a:t> 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644622"/>
                  </a:ext>
                </a:extLst>
              </a:tr>
              <a:tr h="920464">
                <a:tc>
                  <a:txBody>
                    <a:bodyPr/>
                    <a:lstStyle/>
                    <a:p>
                      <a:r>
                        <a:rPr lang="ru-RU" sz="2000" dirty="0"/>
                        <a:t>От подписки за первый после реализации проекта мы планируем работать в городах Татарстана и получить за подписку приблизительно 310 тыс. </a:t>
                      </a:r>
                      <a:r>
                        <a:rPr lang="ru-RU" sz="2000" err="1"/>
                        <a:t>руб</a:t>
                      </a:r>
                      <a:endParaRPr lang="ru-RU" sz="2000" b="0" i="0" u="none" strike="noStrike" noProof="0">
                        <a:solidFill>
                          <a:schemeClr val="tx1"/>
                        </a:solidFill>
                        <a:latin typeface="Corbel"/>
                      </a:endParaRPr>
                    </a:p>
                    <a:p>
                      <a:pPr lvl="0">
                        <a:buNone/>
                      </a:pPr>
                      <a:r>
                        <a:rPr lang="ru-RU" sz="2000" dirty="0"/>
                        <a:t>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На создание приложения рассчитано потратить приблизительно 50 тыс. </a:t>
                      </a:r>
                      <a:r>
                        <a:rPr lang="ru-RU" sz="2000" err="1"/>
                        <a:t>Руб</a:t>
                      </a:r>
                      <a:r>
                        <a:rPr lang="ru-RU" sz="2000" dirty="0"/>
                        <a:t>  также  в стоимость входит внедрение технологии </a:t>
                      </a:r>
                      <a:r>
                        <a:rPr lang="ru-RU" sz="2000" err="1"/>
                        <a:t>Blockchain</a:t>
                      </a:r>
                      <a:endParaRPr lang="ru-RU" sz="20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38478"/>
                  </a:ext>
                </a:extLst>
              </a:tr>
              <a:tr h="920464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Аутсорсинг 150 тыс. </a:t>
                      </a:r>
                      <a:r>
                        <a:rPr lang="ru-RU" sz="2000" err="1"/>
                        <a:t>руб</a:t>
                      </a:r>
                      <a:endParaRPr lang="ru-RU" sz="20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37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61835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392" y="79397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rgbClr val="FCAF17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A3B73-3460-61C5-D752-62A18199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99" y="950040"/>
            <a:ext cx="2931320" cy="28972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9F00FF"/>
                </a:solidFill>
              </a:rPr>
              <a:t>Способ реализации</a:t>
            </a:r>
            <a:endParaRPr lang="ru-RU" sz="2800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DE43C-605A-3062-712A-C19899D25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28" y="1567545"/>
            <a:ext cx="9646443" cy="3886994"/>
          </a:xfrm>
        </p:spPr>
        <p:txBody>
          <a:bodyPr lIns="45718" tIns="45718" rIns="45718" bIns="45718" anchor="t">
            <a:normAutofit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Мы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планируем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предлагать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нашу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услугу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модели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подписки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более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простого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входа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рынок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услуг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монетизация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через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ненавязчивую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рекламу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рекламу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брендов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одежды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подходящие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под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сезон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ru-RU" dirty="0" err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</a:pP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Пользователи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могут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получить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доступ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к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приложению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через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любой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веб-браузер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компьютере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или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мобильном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err="1">
                <a:solidFill>
                  <a:schemeClr val="tx1"/>
                </a:solidFill>
                <a:latin typeface="Times New Roman"/>
                <a:cs typeface="Times New Roman"/>
              </a:rPr>
              <a:t>устройстве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ru-RU">
              <a:solidFill>
                <a:schemeClr val="tx1"/>
              </a:solidFill>
            </a:endParaRPr>
          </a:p>
          <a:p>
            <a:pPr algn="just">
              <a:lnSpc>
                <a:spcPct val="114999"/>
              </a:lnSpc>
              <a:spcBef>
                <a:spcPct val="20000"/>
              </a:spcBef>
              <a:spcAft>
                <a:spcPts val="600"/>
              </a:spcAft>
              <a:buFont typeface="Courier New"/>
              <a:buChar char="o"/>
            </a:pPr>
            <a:endParaRPr lang="ru-RU" sz="1800" dirty="0">
              <a:solidFill>
                <a:schemeClr val="tx1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204913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 данный момент у нас уже составлен концепт и прописана идея реализации данного проекта составлен шаблон на цены за подписку.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После завершения программы мы планируем заключить договор с какой либо немало известной компанией для расширения аудитории и так же возможно переход от подписки к бизнес модели </a:t>
            </a:r>
            <a:r>
              <a:rPr lang="ru-RU" dirty="0" err="1"/>
              <a:t>Freemium</a:t>
            </a: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88252" y="189591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392" y="793979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rgbClr val="FCAF17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A3B73-3460-61C5-D752-62A18199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99" y="950040"/>
            <a:ext cx="2931320" cy="28972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D493D"/>
                </a:solidFill>
              </a:rPr>
              <a:t>Команда проекта</a:t>
            </a:r>
            <a:endParaRPr lang="ru-RU" sz="2800" b="1" dirty="0">
              <a:solidFill>
                <a:srgbClr val="FD493D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DE43C-605A-3062-712A-C19899D25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28" y="1567545"/>
            <a:ext cx="9646443" cy="3886994"/>
          </a:xfrm>
        </p:spPr>
        <p:txBody>
          <a:bodyPr lIns="45718" tIns="45718" rIns="45718" bIns="45718" anchor="t">
            <a:normAutofit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Марьевский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Никита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– CEO (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генеральный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директор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Аляксин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Сергей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– CTO (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технической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директор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Амирханян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Ольга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– CMO (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маркетинговый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директор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Латыпов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Даян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– CSO (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директор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продажам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Хисматов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Дильшат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 – CDO (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директор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работе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 с </a:t>
            </a:r>
            <a:r>
              <a:rPr lang="en-US" dirty="0" err="1">
                <a:solidFill>
                  <a:schemeClr val="tx1"/>
                </a:solidFill>
                <a:latin typeface="Times New Roman"/>
                <a:cs typeface="Times New Roman"/>
              </a:rPr>
              <a:t>данными</a:t>
            </a:r>
            <a:r>
              <a:rPr lang="en-US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 algn="just">
              <a:buNone/>
            </a:pPr>
            <a:endParaRPr lang="en-US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68444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#B5D8E1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861568"/>
            <a:ext cx="3928432" cy="861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300" dirty="0">
              <a:solidFill>
                <a:srgbClr val="8F00FF"/>
              </a:solidFill>
              <a:latin typeface="Gilroy-Light"/>
              <a:cs typeface="Times New Roman"/>
            </a:endParaRPr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3D3D3D"/>
                </a:solidFill>
                <a:latin typeface="Times New Roman"/>
                <a:cs typeface="Times New Roman"/>
              </a:rPr>
              <a:t>  +79274668403</a:t>
            </a:r>
            <a:endParaRPr lang="en-US" sz="2800" dirty="0">
              <a:solidFill>
                <a:srgbClr val="3D3D3D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af-ZA" dirty="0" err="1"/>
              <a:t>Email</a:t>
            </a:r>
            <a:r>
              <a:rPr lang="ru-RU" dirty="0"/>
              <a:t> nikmar2291@gmail.com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12</Slides>
  <Notes>2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 реализации</vt:lpstr>
      <vt:lpstr>Презентация PowerPoint</vt:lpstr>
      <vt:lpstr>Команда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revision>280</cp:revision>
  <dcterms:modified xsi:type="dcterms:W3CDTF">2023-11-27T15:22:17Z</dcterms:modified>
</cp:coreProperties>
</file>