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  <p:sldMasterId id="2147483696" r:id="rId2"/>
    <p:sldMasterId id="2147483697" r:id="rId3"/>
    <p:sldMasterId id="2147483698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5143500" type="screen16x9"/>
  <p:notesSz cx="6858000" cy="9144000"/>
  <p:embeddedFontLst>
    <p:embeddedFont>
      <p:font typeface="Poppins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57D252-D054-4224-B005-97EEA953836C}">
  <a:tblStyle styleId="{F557D252-D054-4224-B005-97EEA953836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26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45fab8e168_2_51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45fab8e168_2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45fab8e168_2_111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245fab8e168_2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45fab8e168_2_122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45fab8e168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45fab8e168_2_134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45fab8e168_2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45fab8e168_2_140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245fab8e168_2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45fab8e168_2_147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245fab8e168_2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45fab8e168_2_156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245fab8e168_2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45fab8e168_2_171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245fab8e168_2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45fab8e168_2_192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1" name="Google Shape;301;g245fab8e168_2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45fab8e168_2_208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245fab8e168_2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45fab8e168_2_213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g245fab8e168_2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45fab8e168_2_218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0" name="Google Shape;330;g245fab8e168_2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45fab8e168_2_224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245fab8e168_2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45fab8e168_2_230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245fab8e168_2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45fab8e168_2_235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g245fab8e168_2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45fab8e168_2_242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g245fab8e168_2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45fab8e168_2_247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g245fab8e168_2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45fab8e168_2_308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g245fab8e168_2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45fab8e1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245fab8e1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ubTitle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subTitle" idx="1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body" idx="3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body" idx="2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4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4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4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4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body" idx="2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3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4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5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6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ubTitle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>
            <a:spLocks noGrp="1"/>
          </p:cNvSpPr>
          <p:nvPr>
            <p:ph type="subTitle" idx="1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4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4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5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5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3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6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6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2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7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7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4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body" idx="5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6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0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2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42"/>
          <p:cNvSpPr txBox="1">
            <a:spLocks noGrp="1"/>
          </p:cNvSpPr>
          <p:nvPr>
            <p:ph type="subTitle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3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43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4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4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44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5"/>
          <p:cNvSpPr txBox="1">
            <a:spLocks noGrp="1"/>
          </p:cNvSpPr>
          <p:nvPr>
            <p:ph type="subTitle" idx="1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6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6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46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6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7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7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7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7"/>
          <p:cNvSpPr txBox="1">
            <a:spLocks noGrp="1"/>
          </p:cNvSpPr>
          <p:nvPr>
            <p:ph type="body" idx="3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8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48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48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8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9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9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49"/>
          <p:cNvSpPr txBox="1">
            <a:spLocks noGrp="1"/>
          </p:cNvSpPr>
          <p:nvPr>
            <p:ph type="body" idx="2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0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50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50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0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50"/>
          <p:cNvSpPr txBox="1">
            <a:spLocks noGrp="1"/>
          </p:cNvSpPr>
          <p:nvPr>
            <p:ph type="body" idx="4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1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51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1"/>
          <p:cNvSpPr txBox="1">
            <a:spLocks noGrp="1"/>
          </p:cNvSpPr>
          <p:nvPr>
            <p:ph type="body" idx="2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51"/>
          <p:cNvSpPr txBox="1">
            <a:spLocks noGrp="1"/>
          </p:cNvSpPr>
          <p:nvPr>
            <p:ph type="body" idx="3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51"/>
          <p:cNvSpPr txBox="1">
            <a:spLocks noGrp="1"/>
          </p:cNvSpPr>
          <p:nvPr>
            <p:ph type="body" idx="4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1"/>
          <p:cNvSpPr txBox="1">
            <a:spLocks noGrp="1"/>
          </p:cNvSpPr>
          <p:nvPr>
            <p:ph type="body" idx="5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1"/>
          <p:cNvSpPr txBox="1">
            <a:spLocks noGrp="1"/>
          </p:cNvSpPr>
          <p:nvPr>
            <p:ph type="body" idx="6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273" cy="142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273" cy="142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457172" y="2761220"/>
            <a:ext cx="8228437" cy="142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9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vk.com/rom4nof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2"/>
          <p:cNvSpPr/>
          <p:nvPr/>
        </p:nvSpPr>
        <p:spPr>
          <a:xfrm>
            <a:off x="1044850" y="1529852"/>
            <a:ext cx="62211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chemeClr val="dk1"/>
                </a:solidFill>
              </a:rPr>
              <a:t>CleanUp </a:t>
            </a:r>
            <a:endParaRPr sz="4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chemeClr val="dk1"/>
                </a:solidFill>
              </a:rPr>
              <a:t>Услуги по дезинфекции и дератизации</a:t>
            </a:r>
            <a:endParaRPr sz="13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dk1"/>
                </a:solidFill>
              </a:rPr>
              <a:t>команда - CleanUpers</a:t>
            </a:r>
            <a:endParaRPr sz="1300"/>
          </a:p>
        </p:txBody>
      </p:sp>
      <p:sp>
        <p:nvSpPr>
          <p:cNvPr id="210" name="Google Shape;210;p52"/>
          <p:cNvSpPr txBox="1"/>
          <p:nvPr/>
        </p:nvSpPr>
        <p:spPr>
          <a:xfrm>
            <a:off x="-376254" y="3916835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3"/>
          <p:cNvSpPr/>
          <p:nvPr/>
        </p:nvSpPr>
        <p:spPr>
          <a:xfrm>
            <a:off x="1232279" y="945844"/>
            <a:ext cx="7347000" cy="31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5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51216" cy="88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53"/>
          <p:cNvSpPr txBox="1"/>
          <p:nvPr/>
        </p:nvSpPr>
        <p:spPr>
          <a:xfrm>
            <a:off x="535900" y="2960650"/>
            <a:ext cx="2068500" cy="15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Полина Шаньгина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Умение составлять технические задания, умение работать в условиях дефицита времени, владение графическими редакторами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Исполнитель</a:t>
            </a:r>
            <a:r>
              <a:rPr lang="ru" sz="13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53"/>
          <p:cNvSpPr txBox="1"/>
          <p:nvPr/>
        </p:nvSpPr>
        <p:spPr>
          <a:xfrm>
            <a:off x="2737275" y="2952325"/>
            <a:ext cx="2068500" cy="1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Полина Волкова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Настройка таргет-рекламы;</a:t>
            </a:r>
            <a:endParaRPr sz="1300" i="1">
              <a:solidFill>
                <a:srgbClr val="7F7F7F"/>
              </a:solidFill>
            </a:endParaRPr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Char char="•"/>
            </a:pPr>
            <a:r>
              <a:rPr lang="ru" sz="1300" i="1">
                <a:solidFill>
                  <a:srgbClr val="7F7F7F"/>
                </a:solidFill>
              </a:rPr>
              <a:t>Ведение сайта/соц-сетей</a:t>
            </a:r>
            <a:endParaRPr sz="1300" i="1">
              <a:solidFill>
                <a:srgbClr val="7F7F7F"/>
              </a:solidFill>
            </a:endParaRPr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SMM-менеджер</a:t>
            </a:r>
            <a:endParaRPr sz="1300"/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53"/>
          <p:cNvSpPr txBox="1"/>
          <p:nvPr/>
        </p:nvSpPr>
        <p:spPr>
          <a:xfrm>
            <a:off x="4805775" y="2952325"/>
            <a:ext cx="1941000" cy="14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Александр Зезянов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Умение работать с таблицами, высокие организационные навыки,умение договариваться с людьми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Лидер, координатор</a:t>
            </a:r>
            <a:endParaRPr sz="1300"/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53"/>
          <p:cNvSpPr txBox="1"/>
          <p:nvPr/>
        </p:nvSpPr>
        <p:spPr>
          <a:xfrm>
            <a:off x="6819350" y="3001963"/>
            <a:ext cx="1941000" cy="14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Егор Бушмакин</a:t>
            </a:r>
            <a:endParaRPr sz="1300"/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</a:pPr>
            <a:r>
              <a:rPr lang="ru" sz="1300" i="1">
                <a:solidFill>
                  <a:srgbClr val="7F7F7F"/>
                </a:solidFill>
              </a:rPr>
              <a:t>Работа с подрядчиками, персоналом.  Работа с документами.</a:t>
            </a:r>
            <a:endParaRPr i="1">
              <a:solidFill>
                <a:srgbClr val="7F7F7F"/>
              </a:solidFill>
            </a:endParaRPr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</a:rPr>
              <a:t>Исполнитель</a:t>
            </a:r>
            <a:endParaRPr sz="1300"/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3649" y="1000125"/>
            <a:ext cx="1694901" cy="176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1324" y="983016"/>
            <a:ext cx="1796336" cy="179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53"/>
          <p:cNvPicPr preferRelativeResize="0"/>
          <p:nvPr/>
        </p:nvPicPr>
        <p:blipFill rotWithShape="1">
          <a:blip r:embed="rId6">
            <a:alphaModFix/>
          </a:blip>
          <a:srcRect l="4760" t="9361" r="-4760" b="13466"/>
          <a:stretch/>
        </p:blipFill>
        <p:spPr>
          <a:xfrm>
            <a:off x="484550" y="1027099"/>
            <a:ext cx="1941000" cy="1796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19350" y="1024942"/>
            <a:ext cx="1941000" cy="1841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4"/>
          <p:cNvSpPr txBox="1"/>
          <p:nvPr/>
        </p:nvSpPr>
        <p:spPr>
          <a:xfrm>
            <a:off x="351075" y="3187850"/>
            <a:ext cx="8631000" cy="16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Сайт с удобной формой заполнения заявок. Оперативность прибытия сотрудников.</a:t>
            </a:r>
            <a:endParaRPr sz="2800"/>
          </a:p>
        </p:txBody>
      </p:sp>
      <p:sp>
        <p:nvSpPr>
          <p:cNvPr id="230" name="Google Shape;230;p54"/>
          <p:cNvSpPr txBox="1"/>
          <p:nvPr/>
        </p:nvSpPr>
        <p:spPr>
          <a:xfrm>
            <a:off x="2885175" y="708054"/>
            <a:ext cx="6096900" cy="4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500"/>
          </a:p>
        </p:txBody>
      </p:sp>
      <p:grpSp>
        <p:nvGrpSpPr>
          <p:cNvPr id="231" name="Google Shape;231;p54"/>
          <p:cNvGrpSpPr/>
          <p:nvPr/>
        </p:nvGrpSpPr>
        <p:grpSpPr>
          <a:xfrm>
            <a:off x="65068" y="1239267"/>
            <a:ext cx="8752569" cy="1512151"/>
            <a:chOff x="-28" y="14"/>
            <a:chExt cx="9649099" cy="1667100"/>
          </a:xfrm>
        </p:grpSpPr>
        <p:sp>
          <p:nvSpPr>
            <p:cNvPr id="232" name="Google Shape;232;p54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54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4625" tIns="112325" rIns="224625" bIns="112325" anchor="ctr" anchorCtr="0">
              <a:noAutofit/>
            </a:bodyPr>
            <a:lstStyle/>
            <a:p>
              <a:pPr marL="254000" marR="0" lvl="1" indent="-2159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Arial"/>
                <a:buChar char="•"/>
              </a:pPr>
              <a:r>
                <a:rPr lang="ru" sz="3000">
                  <a:solidFill>
                    <a:schemeClr val="dk1"/>
                  </a:solidFill>
                </a:rPr>
                <a:t>Необходимость быстро избавиться от насекомых или грызунов</a:t>
              </a:r>
              <a:endParaRPr sz="700"/>
            </a:p>
          </p:txBody>
        </p:sp>
        <p:sp>
          <p:nvSpPr>
            <p:cNvPr id="234" name="Google Shape;234;p54"/>
            <p:cNvSpPr/>
            <p:nvPr/>
          </p:nvSpPr>
          <p:spPr>
            <a:xfrm>
              <a:off x="-28" y="14"/>
              <a:ext cx="3473700" cy="1667100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54"/>
            <p:cNvSpPr txBox="1"/>
            <p:nvPr/>
          </p:nvSpPr>
          <p:spPr>
            <a:xfrm>
              <a:off x="81394" y="56661"/>
              <a:ext cx="3209700" cy="152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250" tIns="69125" rIns="138250" bIns="69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</a:rPr>
                <a:t>Жители многоквартирных и частных домов. Юридические лица</a:t>
              </a:r>
              <a:endParaRPr sz="1800"/>
            </a:p>
          </p:txBody>
        </p:sp>
      </p:grpSp>
      <p:sp>
        <p:nvSpPr>
          <p:cNvPr id="236" name="Google Shape;236;p54"/>
          <p:cNvSpPr txBox="1"/>
          <p:nvPr/>
        </p:nvSpPr>
        <p:spPr>
          <a:xfrm>
            <a:off x="364325" y="2649050"/>
            <a:ext cx="50577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/>
              <a:t>Наше решение:</a:t>
            </a:r>
            <a:endParaRPr sz="2300"/>
          </a:p>
        </p:txBody>
      </p:sp>
      <p:sp>
        <p:nvSpPr>
          <p:cNvPr id="237" name="Google Shape;237;p54"/>
          <p:cNvSpPr txBox="1"/>
          <p:nvPr/>
        </p:nvSpPr>
        <p:spPr>
          <a:xfrm>
            <a:off x="0" y="650600"/>
            <a:ext cx="3238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Целевая аудитория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5"/>
          <p:cNvSpPr/>
          <p:nvPr/>
        </p:nvSpPr>
        <p:spPr>
          <a:xfrm>
            <a:off x="898457" y="804789"/>
            <a:ext cx="7347000" cy="31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55"/>
          <p:cNvSpPr txBox="1"/>
          <p:nvPr/>
        </p:nvSpPr>
        <p:spPr>
          <a:xfrm>
            <a:off x="0" y="721800"/>
            <a:ext cx="4891200" cy="3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 sz="1300" dirty="0" smtClean="0">
                <a:solidFill>
                  <a:srgbClr val="666666"/>
                </a:solidFill>
              </a:rPr>
              <a:t>Наш проект это компания по дезинсекции и дератизации CleanUp. Основное отличие нашей компании – это простота и скорость получения нужной вам услуги.</a:t>
            </a:r>
            <a:br>
              <a:rPr lang="ru" sz="1300" dirty="0" smtClean="0">
                <a:solidFill>
                  <a:srgbClr val="666666"/>
                </a:solidFill>
              </a:rPr>
            </a:br>
            <a:r>
              <a:rPr lang="ru" sz="1300" dirty="0" smtClean="0">
                <a:solidFill>
                  <a:srgbClr val="666666"/>
                </a:solidFill>
              </a:rPr>
              <a:t/>
            </a:r>
            <a:br>
              <a:rPr lang="ru" sz="1300" dirty="0" smtClean="0">
                <a:solidFill>
                  <a:srgbClr val="666666"/>
                </a:solidFill>
              </a:rPr>
            </a:br>
            <a:r>
              <a:rPr lang="ru" sz="1300" dirty="0" smtClean="0">
                <a:solidFill>
                  <a:srgbClr val="666666"/>
                </a:solidFill>
              </a:rPr>
              <a:t>Мы успели разработать систему функционирования нашей компании, которая будет главной чертой, отличающей нас от конкурентов. На нашем сайте вы сможете без звонков и долгих заявок оформить нужную вам услугу. От момента заполнения формы до выезда наших сотрудников не пройдет более 3 часов. Наши сотрудники позвонят вам лишь раз – за 15 минут до прибытия на место.</a:t>
            </a:r>
            <a:endParaRPr sz="1300" dirty="0" smtClean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 sz="1300" dirty="0" smtClean="0">
                <a:solidFill>
                  <a:srgbClr val="666666"/>
                </a:solidFill>
              </a:rPr>
              <a:t>На данный момент у нас готов принцип заполнения и подачи заявок. Оформлен он в Google Forms для наглядности. На сайте будет своя система заявок с удобным заполнением.</a:t>
            </a:r>
            <a:endParaRPr sz="1300" dirty="0" smtClean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3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666666"/>
              </a:solidFill>
            </a:endParaRPr>
          </a:p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 dirty="0">
              <a:solidFill>
                <a:srgbClr val="666666"/>
              </a:solidFill>
            </a:endParaRPr>
          </a:p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1700" y="444925"/>
            <a:ext cx="3246499" cy="441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6"/>
          <p:cNvSpPr txBox="1">
            <a:spLocks noGrp="1"/>
          </p:cNvSpPr>
          <p:nvPr>
            <p:ph type="title"/>
          </p:nvPr>
        </p:nvSpPr>
        <p:spPr>
          <a:xfrm>
            <a:off x="0" y="220402"/>
            <a:ext cx="8817862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Роль проекта в обеспечении </a:t>
            </a:r>
            <a:br>
              <a:rPr lang="ru" sz="2500"/>
            </a:br>
            <a:r>
              <a:rPr lang="ru" sz="2500"/>
              <a:t>технологического суверенитета страны</a:t>
            </a:r>
            <a:endParaRPr sz="2500"/>
          </a:p>
        </p:txBody>
      </p:sp>
      <p:graphicFrame>
        <p:nvGraphicFramePr>
          <p:cNvPr id="250" name="Google Shape;250;p56"/>
          <p:cNvGraphicFramePr/>
          <p:nvPr>
            <p:extLst>
              <p:ext uri="{D42A27DB-BD31-4B8C-83A1-F6EECF244321}">
                <p14:modId xmlns:p14="http://schemas.microsoft.com/office/powerpoint/2010/main" val="3781008650"/>
              </p:ext>
            </p:extLst>
          </p:nvPr>
        </p:nvGraphicFramePr>
        <p:xfrm>
          <a:off x="456997" y="1462215"/>
          <a:ext cx="8360575" cy="2282520"/>
        </p:xfrm>
        <a:graphic>
          <a:graphicData uri="http://schemas.openxmlformats.org/drawingml/2006/table">
            <a:tbl>
              <a:tblPr firstRow="1" bandRow="1">
                <a:noFill/>
                <a:tableStyleId>{F557D252-D054-4224-B005-97EEA953836C}</a:tableStyleId>
              </a:tblPr>
              <a:tblGrid>
                <a:gridCol w="248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Роль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Оценка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Инновационность 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(отметьте нужное)</a:t>
                      </a:r>
                      <a:endParaRPr sz="160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-RU" sz="1600" dirty="0" smtClean="0"/>
                        <a:t>Российская</a:t>
                      </a:r>
                      <a:r>
                        <a:rPr lang="ru-RU" sz="1600" baseline="0" dirty="0" smtClean="0"/>
                        <a:t> Федерация</a:t>
                      </a:r>
                      <a:endParaRPr sz="1600" dirty="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Рынок НТИ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(отметьте нужное)</a:t>
                      </a:r>
                      <a:endParaRPr sz="1600"/>
                    </a:p>
                  </a:txBody>
                  <a:tcPr marL="82950" marR="82950" marT="41475" marB="4147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✓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</a:t>
                      </a:r>
                      <a:r>
                        <a:rPr lang="ru" sz="1600" dirty="0"/>
                        <a:t>omeNet</a:t>
                      </a:r>
                      <a:endParaRPr sz="16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50" marR="82950" marT="41475" marB="4147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Сквозные технологии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/>
                        <a:t>CRM-система (Customer Relationship Management)</a:t>
                      </a:r>
                      <a:endParaRPr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/>
                        <a:t>Интернет-технологии</a:t>
                      </a:r>
                      <a:endParaRPr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/>
                        <a:t>Аналитика данных</a:t>
                      </a:r>
                      <a:endParaRPr sz="1600" dirty="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7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57"/>
          <p:cNvSpPr txBox="1"/>
          <p:nvPr/>
        </p:nvSpPr>
        <p:spPr>
          <a:xfrm>
            <a:off x="715753" y="3002282"/>
            <a:ext cx="2288627" cy="205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7" name="Google Shape;257;p57"/>
          <p:cNvSpPr txBox="1"/>
          <p:nvPr/>
        </p:nvSpPr>
        <p:spPr>
          <a:xfrm>
            <a:off x="6531524" y="2947513"/>
            <a:ext cx="2009842" cy="205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7"/>
          <p:cNvSpPr txBox="1"/>
          <p:nvPr/>
        </p:nvSpPr>
        <p:spPr>
          <a:xfrm>
            <a:off x="3657555" y="2947513"/>
            <a:ext cx="2009843" cy="205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/>
          </a:p>
        </p:txBody>
      </p:sp>
      <p:sp>
        <p:nvSpPr>
          <p:cNvPr id="259" name="Google Shape;259;p57"/>
          <p:cNvSpPr txBox="1">
            <a:spLocks noGrp="1"/>
          </p:cNvSpPr>
          <p:nvPr>
            <p:ph type="title"/>
          </p:nvPr>
        </p:nvSpPr>
        <p:spPr>
          <a:xfrm>
            <a:off x="0" y="0"/>
            <a:ext cx="8228437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57"/>
          <p:cNvSpPr txBox="1"/>
          <p:nvPr/>
        </p:nvSpPr>
        <p:spPr>
          <a:xfrm>
            <a:off x="0" y="1497225"/>
            <a:ext cx="9144000" cy="23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7F7F7F"/>
                </a:solidFill>
              </a:rPr>
              <a:t>-30-45 лет, пол - любой, уровень дохода - высокий,юр.лица на абонентском обслуживании.Например заведения общественного питания; производственные и складские помещения; офисные и административные здания;детские лагеря,санатории,пансионаты и тд.</a:t>
            </a:r>
            <a:endParaRPr sz="210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7F7F7F"/>
                </a:solidFill>
              </a:rPr>
              <a:t>- 20-50 лет, пол любой, уровень дохода средний, владельцы квартир и частных домов.Обычно услугу оказывают единоразово.</a:t>
            </a:r>
            <a:endParaRPr sz="2100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8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8"/>
          <p:cNvSpPr txBox="1">
            <a:spLocks noGrp="1"/>
          </p:cNvSpPr>
          <p:nvPr>
            <p:ph type="title"/>
          </p:nvPr>
        </p:nvSpPr>
        <p:spPr>
          <a:xfrm>
            <a:off x="5387" y="46097"/>
            <a:ext cx="9138613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825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Потенциальный объем рынка</a:t>
            </a:r>
            <a:endParaRPr sz="4000"/>
          </a:p>
        </p:txBody>
      </p:sp>
      <p:grpSp>
        <p:nvGrpSpPr>
          <p:cNvPr id="267" name="Google Shape;267;p58"/>
          <p:cNvGrpSpPr/>
          <p:nvPr/>
        </p:nvGrpSpPr>
        <p:grpSpPr>
          <a:xfrm>
            <a:off x="50909" y="982719"/>
            <a:ext cx="4012958" cy="4012817"/>
            <a:chOff x="488420" y="0"/>
            <a:chExt cx="4424007" cy="4424007"/>
          </a:xfrm>
        </p:grpSpPr>
        <p:sp>
          <p:nvSpPr>
            <p:cNvPr id="268" name="Google Shape;268;p58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58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ru" sz="9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 sz="1300"/>
            </a:p>
          </p:txBody>
        </p:sp>
        <p:sp>
          <p:nvSpPr>
            <p:cNvPr id="270" name="Google Shape;270;p58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58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ru" sz="9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 sz="1300"/>
            </a:p>
          </p:txBody>
        </p:sp>
        <p:sp>
          <p:nvSpPr>
            <p:cNvPr id="272" name="Google Shape;272;p58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58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ru" sz="9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 sz="1300"/>
            </a:p>
          </p:txBody>
        </p:sp>
        <p:sp>
          <p:nvSpPr>
            <p:cNvPr id="274" name="Google Shape;274;p58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58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ru" sz="9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 sz="1300"/>
            </a:p>
          </p:txBody>
        </p:sp>
      </p:grpSp>
      <p:sp>
        <p:nvSpPr>
          <p:cNvPr id="276" name="Google Shape;276;p58"/>
          <p:cNvSpPr txBox="1"/>
          <p:nvPr/>
        </p:nvSpPr>
        <p:spPr>
          <a:xfrm>
            <a:off x="4063936" y="1064889"/>
            <a:ext cx="5089500" cy="42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 (Potential Available Market) – </a:t>
            </a:r>
            <a:r>
              <a:rPr lang="ru" sz="1100" i="1">
                <a:solidFill>
                  <a:srgbClr val="7F7F7F"/>
                </a:solidFill>
              </a:rPr>
              <a:t>967 млн. рублей </a:t>
            </a:r>
            <a:endParaRPr sz="1100" i="1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 (Total Addressable Market) – </a:t>
            </a:r>
            <a:r>
              <a:rPr lang="ru" sz="1100" b="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466 млн</a:t>
            </a:r>
            <a:r>
              <a:rPr lang="ru" sz="1100" i="1">
                <a:solidFill>
                  <a:srgbClr val="7F7F7F"/>
                </a:solidFill>
              </a:rPr>
              <a:t>. рублей </a:t>
            </a:r>
            <a:r>
              <a:rPr lang="ru" sz="1100" b="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 (Serviceable Available Market) – </a:t>
            </a:r>
            <a:r>
              <a:rPr lang="ru" sz="1100" i="1">
                <a:solidFill>
                  <a:srgbClr val="7F7F7F"/>
                </a:solidFill>
              </a:rPr>
              <a:t>39% или 251,5 тыс. человек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 (Serviceable &amp; Obtainable Market) – </a:t>
            </a:r>
            <a:r>
              <a:rPr lang="ru" sz="1100" i="1">
                <a:solidFill>
                  <a:srgbClr val="7F7F7F"/>
                </a:solidFill>
              </a:rPr>
              <a:t>244 млн. рублей</a:t>
            </a: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9"/>
          <p:cNvSpPr/>
          <p:nvPr/>
        </p:nvSpPr>
        <p:spPr>
          <a:xfrm>
            <a:off x="979654" y="843544"/>
            <a:ext cx="7347000" cy="31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9"/>
          <p:cNvSpPr txBox="1">
            <a:spLocks noGrp="1"/>
          </p:cNvSpPr>
          <p:nvPr>
            <p:ph type="title"/>
          </p:nvPr>
        </p:nvSpPr>
        <p:spPr>
          <a:xfrm>
            <a:off x="18266" y="6978"/>
            <a:ext cx="91257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Анализ конкурентов</a:t>
            </a:r>
            <a:endParaRPr sz="4000"/>
          </a:p>
        </p:txBody>
      </p:sp>
      <p:grpSp>
        <p:nvGrpSpPr>
          <p:cNvPr id="283" name="Google Shape;283;p59"/>
          <p:cNvGrpSpPr/>
          <p:nvPr/>
        </p:nvGrpSpPr>
        <p:grpSpPr>
          <a:xfrm>
            <a:off x="-6225" y="898579"/>
            <a:ext cx="9156443" cy="3165859"/>
            <a:chOff x="-53844" y="1353168"/>
            <a:chExt cx="10094193" cy="3490089"/>
          </a:xfrm>
        </p:grpSpPr>
        <p:sp>
          <p:nvSpPr>
            <p:cNvPr id="284" name="Google Shape;284;p59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59"/>
            <p:cNvSpPr txBox="1"/>
            <p:nvPr/>
          </p:nvSpPr>
          <p:spPr>
            <a:xfrm>
              <a:off x="-53844" y="1353168"/>
              <a:ext cx="3059100" cy="8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725" tIns="95825" rIns="167725" bIns="95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 sz="1300"/>
            </a:p>
          </p:txBody>
        </p:sp>
        <p:sp>
          <p:nvSpPr>
            <p:cNvPr id="286" name="Google Shape;286;p59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59"/>
            <p:cNvSpPr txBox="1"/>
            <p:nvPr/>
          </p:nvSpPr>
          <p:spPr>
            <a:xfrm>
              <a:off x="3206" y="2221193"/>
              <a:ext cx="3059100" cy="1953000"/>
            </a:xfrm>
            <a:prstGeom prst="rect">
              <a:avLst/>
            </a:prstGeom>
            <a:solidFill>
              <a:srgbClr val="A4D4E2"/>
            </a:solidFill>
            <a:ln>
              <a:noFill/>
            </a:ln>
          </p:spPr>
          <p:txBody>
            <a:bodyPr spcFirstLastPara="1" wrap="square" lIns="125800" tIns="125800" rIns="167725" bIns="188700" anchor="t" anchorCtr="0">
              <a:noAutofit/>
            </a:bodyPr>
            <a:lstStyle/>
            <a:p>
              <a:pPr marL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800">
                  <a:solidFill>
                    <a:schemeClr val="dk1"/>
                  </a:solidFill>
                </a:rPr>
                <a:t>Уничтожение тараканов</a:t>
              </a:r>
              <a:endParaRPr sz="1800">
                <a:solidFill>
                  <a:schemeClr val="dk1"/>
                </a:solidFill>
              </a:endParaRPr>
            </a:p>
            <a:p>
              <a:pPr marL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800">
                  <a:solidFill>
                    <a:schemeClr val="dk1"/>
                  </a:solidFill>
                </a:rPr>
                <a:t>Уничтожение клопов</a:t>
              </a:r>
              <a:endParaRPr sz="1800">
                <a:solidFill>
                  <a:schemeClr val="dk1"/>
                </a:solidFill>
              </a:endParaRPr>
            </a:p>
            <a:p>
              <a:pPr marL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800">
                  <a:solidFill>
                    <a:schemeClr val="dk1"/>
                  </a:solidFill>
                </a:rPr>
                <a:t>Уничтожение клещей</a:t>
              </a:r>
              <a:endParaRPr sz="1800">
                <a:solidFill>
                  <a:schemeClr val="dk1"/>
                </a:solidFill>
              </a:endParaRPr>
            </a:p>
            <a:p>
              <a:pPr marL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800">
                  <a:solidFill>
                    <a:schemeClr val="dk1"/>
                  </a:solidFill>
                </a:rPr>
                <a:t>Уничтожение грызунов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288" name="Google Shape;288;p59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59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725" tIns="95825" rIns="167725" bIns="95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 sz="1300"/>
            </a:p>
          </p:txBody>
        </p:sp>
        <p:sp>
          <p:nvSpPr>
            <p:cNvPr id="290" name="Google Shape;290;p59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59"/>
            <p:cNvSpPr txBox="1"/>
            <p:nvPr/>
          </p:nvSpPr>
          <p:spPr>
            <a:xfrm>
              <a:off x="3490583" y="2257869"/>
              <a:ext cx="3059100" cy="195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800" tIns="125800" rIns="167725" bIns="188700" anchor="t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2000">
                  <a:solidFill>
                    <a:schemeClr val="dk1"/>
                  </a:solidFill>
                </a:rPr>
                <a:t>Эко СЭС</a:t>
              </a:r>
              <a:endParaRPr sz="2000">
                <a:solidFill>
                  <a:schemeClr val="dk1"/>
                </a:solidFill>
              </a:endParaRPr>
            </a:p>
            <a:p>
              <a:pPr marL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700">
                  <a:solidFill>
                    <a:schemeClr val="dk1"/>
                  </a:solidFill>
                </a:rPr>
                <a:t>Дезинфектор18.рф</a:t>
              </a:r>
              <a:endParaRPr sz="2000">
                <a:solidFill>
                  <a:schemeClr val="dk1"/>
                </a:solidFill>
              </a:endParaRPr>
            </a:p>
          </p:txBody>
        </p:sp>
        <p:sp>
          <p:nvSpPr>
            <p:cNvPr id="292" name="Google Shape;292;p59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59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725" tIns="95825" rIns="167725" bIns="95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300"/>
            </a:p>
          </p:txBody>
        </p:sp>
        <p:sp>
          <p:nvSpPr>
            <p:cNvPr id="294" name="Google Shape;294;p59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59"/>
            <p:cNvSpPr txBox="1"/>
            <p:nvPr/>
          </p:nvSpPr>
          <p:spPr>
            <a:xfrm>
              <a:off x="6978043" y="2257857"/>
              <a:ext cx="3059100" cy="2585400"/>
            </a:xfrm>
            <a:prstGeom prst="rect">
              <a:avLst/>
            </a:prstGeom>
            <a:solidFill>
              <a:srgbClr val="ADD8E5"/>
            </a:solidFill>
            <a:ln>
              <a:noFill/>
            </a:ln>
          </p:spPr>
          <p:txBody>
            <a:bodyPr spcFirstLastPara="1" wrap="square" lIns="125800" tIns="125800" rIns="167725" bIns="188700" anchor="t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900">
                  <a:solidFill>
                    <a:schemeClr val="dk1"/>
                  </a:solidFill>
                </a:rPr>
                <a:t>-Экологичные препараты </a:t>
              </a:r>
              <a:endParaRPr sz="1900">
                <a:solidFill>
                  <a:schemeClr val="dk1"/>
                </a:solidFill>
              </a:endParaRPr>
            </a:p>
            <a:p>
              <a:pPr marL="0" marR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900">
                  <a:solidFill>
                    <a:schemeClr val="dk1"/>
                  </a:solidFill>
                </a:rPr>
                <a:t>-Безопасность (для детей,животных)</a:t>
              </a:r>
              <a:endParaRPr sz="1900">
                <a:solidFill>
                  <a:schemeClr val="dk1"/>
                </a:solidFill>
              </a:endParaRPr>
            </a:p>
            <a:p>
              <a:pPr marL="0" marR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900">
                  <a:solidFill>
                    <a:schemeClr val="dk1"/>
                  </a:solidFill>
                </a:rPr>
                <a:t>-Мгновенный результат</a:t>
              </a:r>
              <a:endParaRPr sz="1900">
                <a:solidFill>
                  <a:schemeClr val="dk1"/>
                </a:solidFill>
              </a:endParaRPr>
            </a:p>
            <a:p>
              <a:pPr marL="0" marR="0" lvl="1" indent="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ru" sz="1900">
                  <a:solidFill>
                    <a:schemeClr val="dk1"/>
                  </a:solidFill>
                </a:rPr>
                <a:t>-Оперативный выезд</a:t>
              </a:r>
              <a:endParaRPr sz="1900">
                <a:solidFill>
                  <a:schemeClr val="dk1"/>
                </a:solidFill>
              </a:endParaRPr>
            </a:p>
          </p:txBody>
        </p:sp>
      </p:grpSp>
      <p:sp>
        <p:nvSpPr>
          <p:cNvPr id="296" name="Google Shape;296;p59"/>
          <p:cNvSpPr txBox="1"/>
          <p:nvPr/>
        </p:nvSpPr>
        <p:spPr>
          <a:xfrm>
            <a:off x="95882" y="4064447"/>
            <a:ext cx="26127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297" name="Google Shape;297;p59"/>
          <p:cNvSpPr txBox="1"/>
          <p:nvPr/>
        </p:nvSpPr>
        <p:spPr>
          <a:xfrm>
            <a:off x="3274775" y="4381194"/>
            <a:ext cx="26127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298" name="Google Shape;298;p59"/>
          <p:cNvSpPr txBox="1"/>
          <p:nvPr/>
        </p:nvSpPr>
        <p:spPr>
          <a:xfrm>
            <a:off x="6398097" y="4508760"/>
            <a:ext cx="26127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60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60"/>
          <p:cNvSpPr txBox="1">
            <a:spLocks noGrp="1"/>
          </p:cNvSpPr>
          <p:nvPr>
            <p:ph type="title"/>
          </p:nvPr>
        </p:nvSpPr>
        <p:spPr>
          <a:xfrm>
            <a:off x="49" y="-1"/>
            <a:ext cx="91440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Бизнес-модель</a:t>
            </a:r>
            <a:endParaRPr sz="4000"/>
          </a:p>
        </p:txBody>
      </p:sp>
      <p:sp>
        <p:nvSpPr>
          <p:cNvPr id="305" name="Google Shape;305;p60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6" name="Google Shape;306;p60"/>
          <p:cNvGraphicFramePr/>
          <p:nvPr/>
        </p:nvGraphicFramePr>
        <p:xfrm>
          <a:off x="0" y="844747"/>
          <a:ext cx="9144000" cy="4379775"/>
        </p:xfrm>
        <a:graphic>
          <a:graphicData uri="http://schemas.openxmlformats.org/drawingml/2006/table">
            <a:tbl>
              <a:tblPr firstRow="1" bandRow="1">
                <a:noFill/>
                <a:tableStyleId>{F557D252-D054-4224-B005-97EEA953836C}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029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dirty="0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300" dirty="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dirty="0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300" dirty="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3825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dirty="0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300" dirty="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7" name="Google Shape;307;p60"/>
          <p:cNvSpPr txBox="1"/>
          <p:nvPr/>
        </p:nvSpPr>
        <p:spPr>
          <a:xfrm>
            <a:off x="7345844" y="1384824"/>
            <a:ext cx="1698000" cy="483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ru" sz="13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Массовый </a:t>
            </a:r>
            <a:r>
              <a:rPr lang="ru" sz="13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1300" dirty="0">
              <a:solidFill>
                <a:schemeClr val="dk1"/>
              </a:solidFill>
            </a:endParaRPr>
          </a:p>
        </p:txBody>
      </p:sp>
      <p:sp>
        <p:nvSpPr>
          <p:cNvPr id="308" name="Google Shape;308;p60"/>
          <p:cNvSpPr txBox="1"/>
          <p:nvPr/>
        </p:nvSpPr>
        <p:spPr>
          <a:xfrm>
            <a:off x="3687860" y="1354567"/>
            <a:ext cx="1763700" cy="15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ru" sz="12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 – 2700 рублей</a:t>
            </a:r>
            <a:endParaRPr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ru" sz="12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 для всех категорий населения</a:t>
            </a:r>
            <a:endParaRPr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ru" sz="1200" i="1" dirty="0" smtClean="0">
                <a:solidFill>
                  <a:schemeClr val="dk1"/>
                </a:solidFill>
              </a:rPr>
              <a:t>Отсутствуют препятсвия для оформления договоров</a:t>
            </a:r>
            <a:r>
              <a:rPr lang="ru" sz="12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09" name="Google Shape;309;p60"/>
          <p:cNvSpPr txBox="1"/>
          <p:nvPr/>
        </p:nvSpPr>
        <p:spPr>
          <a:xfrm>
            <a:off x="5501875" y="2463100"/>
            <a:ext cx="1698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Прямые </a:t>
            </a:r>
            <a:r>
              <a:rPr lang="ru"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(торговые агенты, продажи через интернет)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Непрямые </a:t>
            </a:r>
            <a:r>
              <a:rPr lang="ru"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(партнер</a:t>
            </a:r>
            <a:r>
              <a:rPr lang="ru" sz="1100" i="1">
                <a:solidFill>
                  <a:schemeClr val="dk1"/>
                </a:solidFill>
              </a:rPr>
              <a:t>ы</a:t>
            </a:r>
            <a:r>
              <a:rPr lang="ru"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оптовики)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60"/>
          <p:cNvSpPr txBox="1"/>
          <p:nvPr/>
        </p:nvSpPr>
        <p:spPr>
          <a:xfrm>
            <a:off x="5550800" y="1254041"/>
            <a:ext cx="17949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 sz="1300" dirty="0">
              <a:solidFill>
                <a:schemeClr val="dk1"/>
              </a:solidFill>
            </a:endParaRPr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Автоматизированное </a:t>
            </a:r>
            <a:r>
              <a:rPr lang="ru" sz="11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обслуживание заявок.</a:t>
            </a:r>
            <a:endParaRPr sz="1300" dirty="0">
              <a:solidFill>
                <a:schemeClr val="dk1"/>
              </a:solidFill>
            </a:endParaRPr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Сообщества</a:t>
            </a:r>
            <a:endParaRPr sz="1300" dirty="0"/>
          </a:p>
        </p:txBody>
      </p:sp>
      <p:sp>
        <p:nvSpPr>
          <p:cNvPr id="311" name="Google Shape;311;p60"/>
          <p:cNvSpPr txBox="1"/>
          <p:nvPr/>
        </p:nvSpPr>
        <p:spPr>
          <a:xfrm>
            <a:off x="4572000" y="3817363"/>
            <a:ext cx="4572000" cy="100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ru" sz="13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 sz="1300" dirty="0">
              <a:solidFill>
                <a:schemeClr val="dk1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ru" sz="13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Регулярные доходы от периодических платежей</a:t>
            </a:r>
            <a:endParaRPr sz="1300" dirty="0">
              <a:solidFill>
                <a:schemeClr val="dk1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ru" sz="13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</a:t>
            </a:r>
            <a:r>
              <a:rPr lang="ru-RU" sz="13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услуги</a:t>
            </a:r>
            <a:endParaRPr sz="1300" dirty="0">
              <a:solidFill>
                <a:schemeClr val="dk1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ru" sz="13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Плата за </a:t>
            </a:r>
            <a:r>
              <a:rPr lang="ru" sz="13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использование франшизы</a:t>
            </a:r>
            <a:endParaRPr sz="1300" dirty="0"/>
          </a:p>
        </p:txBody>
      </p:sp>
      <p:sp>
        <p:nvSpPr>
          <p:cNvPr id="312" name="Google Shape;312;p60"/>
          <p:cNvSpPr txBox="1"/>
          <p:nvPr/>
        </p:nvSpPr>
        <p:spPr>
          <a:xfrm>
            <a:off x="1892056" y="2444338"/>
            <a:ext cx="16980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" sz="1100" i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 sz="1300" dirty="0">
              <a:solidFill>
                <a:schemeClr val="dk1"/>
              </a:solidFill>
            </a:endParaRPr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sz="13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60"/>
          <p:cNvSpPr txBox="1"/>
          <p:nvPr/>
        </p:nvSpPr>
        <p:spPr>
          <a:xfrm>
            <a:off x="1892050" y="1350175"/>
            <a:ext cx="1794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</a:rPr>
              <a:t>Дезинфекция и Дератизация</a:t>
            </a:r>
            <a:endParaRPr sz="1200">
              <a:solidFill>
                <a:schemeClr val="dk1"/>
              </a:solidFill>
            </a:endParaRPr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ru" sz="1300">
                <a:solidFill>
                  <a:schemeClr val="dk1"/>
                </a:solidFill>
              </a:rPr>
              <a:t>Дезинсекция </a:t>
            </a:r>
            <a:endParaRPr sz="1300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314" name="Google Shape;314;p60"/>
          <p:cNvSpPr txBox="1"/>
          <p:nvPr/>
        </p:nvSpPr>
        <p:spPr>
          <a:xfrm>
            <a:off x="48075" y="1350175"/>
            <a:ext cx="16980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Компании производящие химикаты и оборудование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315" name="Google Shape;315;p60"/>
          <p:cNvSpPr txBox="1"/>
          <p:nvPr/>
        </p:nvSpPr>
        <p:spPr>
          <a:xfrm>
            <a:off x="174114" y="3997485"/>
            <a:ext cx="45720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издержки</a:t>
            </a:r>
            <a:endParaRPr sz="13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i="1" dirty="0" smtClean="0">
                <a:solidFill>
                  <a:schemeClr val="dk1"/>
                </a:solidFill>
              </a:rPr>
              <a:t>Значительные затраты на старте проекта </a:t>
            </a:r>
            <a:endParaRPr sz="13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1"/>
          <p:cNvSpPr/>
          <p:nvPr/>
        </p:nvSpPr>
        <p:spPr>
          <a:xfrm>
            <a:off x="135725" y="979625"/>
            <a:ext cx="8191200" cy="3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AutoNum type="arabicPeriod"/>
            </a:pPr>
            <a:r>
              <a:rPr lang="ru" sz="2700">
                <a:solidFill>
                  <a:schemeClr val="dk1"/>
                </a:solidFill>
              </a:rPr>
              <a:t>Клиент оставляет заявку на сайте или по телефону</a:t>
            </a:r>
            <a:endParaRPr sz="2700">
              <a:solidFill>
                <a:schemeClr val="dk1"/>
              </a:solidFill>
            </a:endParaRPr>
          </a:p>
          <a:p>
            <a:pPr marL="457200" marR="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AutoNum type="arabicPeriod"/>
            </a:pPr>
            <a:r>
              <a:rPr lang="ru" sz="2700">
                <a:solidFill>
                  <a:schemeClr val="dk1"/>
                </a:solidFill>
              </a:rPr>
              <a:t>В выбранное время к нему прибывают сотрудники</a:t>
            </a:r>
            <a:endParaRPr sz="2700">
              <a:solidFill>
                <a:schemeClr val="dk1"/>
              </a:solidFill>
            </a:endParaRPr>
          </a:p>
          <a:p>
            <a:pPr marL="457200" marR="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AutoNum type="arabicPeriod"/>
            </a:pPr>
            <a:r>
              <a:rPr lang="ru" sz="2700">
                <a:solidFill>
                  <a:schemeClr val="dk1"/>
                </a:solidFill>
              </a:rPr>
              <a:t>Проводят дезинсекцию или дератизацию</a:t>
            </a:r>
            <a:endParaRPr sz="2700">
              <a:solidFill>
                <a:schemeClr val="dk1"/>
              </a:solidFill>
            </a:endParaRPr>
          </a:p>
          <a:p>
            <a:pPr marL="457200" marR="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AutoNum type="arabicPeriod"/>
            </a:pPr>
            <a:r>
              <a:rPr lang="ru" sz="2700">
                <a:solidFill>
                  <a:schemeClr val="dk1"/>
                </a:solidFill>
              </a:rPr>
              <a:t>Составляют акт выполненной работы</a:t>
            </a:r>
            <a:endParaRPr sz="2700">
              <a:solidFill>
                <a:schemeClr val="dk1"/>
              </a:solidFill>
            </a:endParaRPr>
          </a:p>
          <a:p>
            <a:pPr marL="9144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AutoNum type="arabicPeriod"/>
            </a:pPr>
            <a:r>
              <a:rPr lang="ru" sz="2700">
                <a:solidFill>
                  <a:schemeClr val="dk1"/>
                </a:solidFill>
              </a:rPr>
              <a:t>Клиент оплачивает услугу</a:t>
            </a:r>
            <a:endParaRPr sz="27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</p:txBody>
      </p:sp>
      <p:sp>
        <p:nvSpPr>
          <p:cNvPr id="321" name="Google Shape;321;p61"/>
          <p:cNvSpPr txBox="1">
            <a:spLocks noGrp="1"/>
          </p:cNvSpPr>
          <p:nvPr>
            <p:ph type="title"/>
          </p:nvPr>
        </p:nvSpPr>
        <p:spPr>
          <a:xfrm>
            <a:off x="-50988" y="165968"/>
            <a:ext cx="91137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Процесс оказания услуги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2"/>
          <p:cNvSpPr/>
          <p:nvPr/>
        </p:nvSpPr>
        <p:spPr>
          <a:xfrm>
            <a:off x="379575" y="776300"/>
            <a:ext cx="8509500" cy="3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rPr lang="ru" sz="1900" dirty="0" smtClean="0">
                <a:solidFill>
                  <a:schemeClr val="dk1"/>
                </a:solidFill>
              </a:rPr>
              <a:t>До августа 2028 года увеличить </a:t>
            </a:r>
            <a:r>
              <a:rPr lang="ru" sz="1900" dirty="0">
                <a:solidFill>
                  <a:schemeClr val="dk1"/>
                </a:solidFill>
              </a:rPr>
              <a:t>чистую прибыль до 50% от выручки путем увеличения её объема  в 20 раз за счет расширения штата выездных бригад с 3 до 60 человек. </a:t>
            </a:r>
            <a:endParaRPr sz="1900" dirty="0">
              <a:solidFill>
                <a:schemeClr val="dk1"/>
              </a:solidFill>
            </a:endParaRPr>
          </a:p>
        </p:txBody>
      </p:sp>
      <p:sp>
        <p:nvSpPr>
          <p:cNvPr id="327" name="Google Shape;327;p62"/>
          <p:cNvSpPr txBox="1">
            <a:spLocks noGrp="1"/>
          </p:cNvSpPr>
          <p:nvPr>
            <p:ph type="title"/>
          </p:nvPr>
        </p:nvSpPr>
        <p:spPr>
          <a:xfrm>
            <a:off x="-438151" y="85725"/>
            <a:ext cx="91440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3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63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4" name="Google Shape;334;p63"/>
          <p:cNvGraphicFramePr/>
          <p:nvPr>
            <p:extLst>
              <p:ext uri="{D42A27DB-BD31-4B8C-83A1-F6EECF244321}">
                <p14:modId xmlns:p14="http://schemas.microsoft.com/office/powerpoint/2010/main" val="3295470605"/>
              </p:ext>
            </p:extLst>
          </p:nvPr>
        </p:nvGraphicFramePr>
        <p:xfrm>
          <a:off x="130435" y="1281536"/>
          <a:ext cx="8883150" cy="3844760"/>
        </p:xfrm>
        <a:graphic>
          <a:graphicData uri="http://schemas.openxmlformats.org/drawingml/2006/table">
            <a:tbl>
              <a:tblPr firstRow="1" bandRow="1">
                <a:noFill/>
                <a:tableStyleId>{F557D252-D054-4224-B005-97EEA953836C}</a:tableStyleId>
              </a:tblPr>
              <a:tblGrid>
                <a:gridCol w="296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Статья затрат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Сумма, руб.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Источник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Регистрация ИП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800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/>
                        <a:t>Собственные средства</a:t>
                      </a:r>
                      <a:endParaRPr sz="20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Аренда помещения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20000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/>
                        <a:t>Собственные средства</a:t>
                      </a:r>
                      <a:endParaRPr sz="12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Оборудование и химикаты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80000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/>
                        <a:t>Собственные средства</a:t>
                      </a:r>
                      <a:endParaRPr lang="ru-RU" sz="2000" dirty="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Найм рабочих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100000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 smtClean="0"/>
                        <a:t>Собственные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 dirty="0" smtClean="0"/>
                        <a:t>средства</a:t>
                      </a:r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Разработка сайта 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60000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/>
                        <a:t>Собственные средства</a:t>
                      </a:r>
                      <a:endParaRPr sz="2000" dirty="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Маркетинг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25000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 dirty="0"/>
                        <a:t>Собственные средства</a:t>
                      </a:r>
                      <a:endParaRPr sz="2000" dirty="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ИТОГО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285800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 dirty="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4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64"/>
          <p:cNvSpPr txBox="1">
            <a:spLocks noGrp="1"/>
          </p:cNvSpPr>
          <p:nvPr>
            <p:ph type="title"/>
          </p:nvPr>
        </p:nvSpPr>
        <p:spPr>
          <a:xfrm>
            <a:off x="-196177" y="30177"/>
            <a:ext cx="8425732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64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imes New Roman"/>
              <a:buNone/>
            </a:pPr>
            <a:r>
              <a:rPr lang="ru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 - </a:t>
            </a:r>
            <a:r>
              <a:rPr lang="ru" sz="2900">
                <a:solidFill>
                  <a:schemeClr val="dk1"/>
                </a:solidFill>
              </a:rPr>
              <a:t>ИП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imes New Roman"/>
              <a:buNone/>
            </a:pPr>
            <a:endParaRPr sz="2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 </a:t>
            </a:r>
            <a:r>
              <a:rPr lang="ru" sz="2900">
                <a:solidFill>
                  <a:schemeClr val="dk1"/>
                </a:solidFill>
              </a:rPr>
              <a:t>- УСН</a:t>
            </a:r>
            <a:endParaRPr sz="2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imes New Roman"/>
              <a:buNone/>
            </a:pPr>
            <a:endParaRPr sz="29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5"/>
          <p:cNvSpPr txBox="1">
            <a:spLocks noGrp="1"/>
          </p:cNvSpPr>
          <p:nvPr>
            <p:ph type="title"/>
          </p:nvPr>
        </p:nvSpPr>
        <p:spPr>
          <a:xfrm>
            <a:off x="14275" y="0"/>
            <a:ext cx="91296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7" name="Google Shape;347;p65"/>
          <p:cNvGraphicFramePr/>
          <p:nvPr>
            <p:extLst>
              <p:ext uri="{D42A27DB-BD31-4B8C-83A1-F6EECF244321}">
                <p14:modId xmlns:p14="http://schemas.microsoft.com/office/powerpoint/2010/main" val="2944320221"/>
              </p:ext>
            </p:extLst>
          </p:nvPr>
        </p:nvGraphicFramePr>
        <p:xfrm>
          <a:off x="72489" y="516066"/>
          <a:ext cx="8999000" cy="4870740"/>
        </p:xfrm>
        <a:graphic>
          <a:graphicData uri="http://schemas.openxmlformats.org/drawingml/2006/table">
            <a:tbl>
              <a:tblPr firstRow="1" bandRow="1">
                <a:noFill/>
                <a:tableStyleId>{F557D252-D054-4224-B005-97EEA953836C}</a:tableStyleId>
              </a:tblPr>
              <a:tblGrid>
                <a:gridCol w="58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5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86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1437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130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600"/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77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тыс. 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300</a:t>
                      </a:r>
                      <a:endParaRPr sz="1300"/>
                    </a:p>
                  </a:txBody>
                  <a:tcPr marL="2625" marR="2625" marT="2625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 dirty="0" smtClean="0"/>
                        <a:t>300</a:t>
                      </a:r>
                      <a:endParaRPr dirty="0"/>
                    </a:p>
                  </a:txBody>
                  <a:tcPr marL="2625" marR="2625" marT="2625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300</a:t>
                      </a:r>
                      <a:endParaRPr sz="1300" dirty="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 smtClean="0"/>
                        <a:t>3600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тыс. 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/>
                        <a:t>213 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208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 dirty="0"/>
                        <a:t>208</a:t>
                      </a:r>
                      <a:endParaRPr dirty="0"/>
                    </a:p>
                  </a:txBody>
                  <a:tcPr marL="2625" marR="2625" marT="2625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208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208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" sz="1300"/>
                        <a:t>88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278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278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278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278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278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3001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3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тыс. 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r>
                        <a:rPr lang="ru" sz="1300"/>
                        <a:t>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30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r>
                        <a:rPr lang="ru" sz="1300"/>
                        <a:t>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315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</a:t>
                      </a:r>
                      <a:r>
                        <a:rPr lang="ru" sz="1300"/>
                        <a:t> офиса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тыс. 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24</a:t>
                      </a:r>
                      <a:r>
                        <a:rPr lang="ru" sz="1300"/>
                        <a:t>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3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тыс. 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r>
                        <a:rPr lang="ru" sz="1300"/>
                        <a:t>63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163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223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" sz="1300"/>
                        <a:t>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" sz="1300"/>
                        <a:t>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223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223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2376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Оборудование и химикаты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тыс. 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8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90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90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90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90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1030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r>
                        <a:rPr lang="ru" sz="1300" b="1"/>
                        <a:t>Я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тыс. 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87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92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92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92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92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12-162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22-172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22-172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22-172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22-172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22-172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22-172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599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</a:t>
                      </a:r>
                      <a:endParaRPr sz="13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тыс. 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5,2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5,5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5,5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5,5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5,5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0,7-9,7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1,3- 10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1,3- 10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1,3- 10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1,3- 10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1,3- 10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1,3- 10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216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тыс.руб</a:t>
                      </a:r>
                      <a:endParaRPr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82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87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87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87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11 - 152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22 - 162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22-162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22 - 162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22 - 162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/>
                        <a:t>22 - 162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300"/>
                        <a:t>22 - 162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383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67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85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285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6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66"/>
          <p:cNvSpPr txBox="1">
            <a:spLocks noGrp="1"/>
          </p:cNvSpPr>
          <p:nvPr>
            <p:ph type="title"/>
          </p:nvPr>
        </p:nvSpPr>
        <p:spPr>
          <a:xfrm>
            <a:off x="-392130" y="-29039"/>
            <a:ext cx="9138613" cy="1229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Экономика проекта</a:t>
            </a:r>
            <a:br>
              <a:rPr lang="ru" sz="3600"/>
            </a:br>
            <a:r>
              <a:rPr lang="ru" sz="3600"/>
              <a:t/>
            </a:r>
            <a:br>
              <a:rPr lang="ru" sz="3600"/>
            </a:br>
            <a:r>
              <a:rPr lang="ru" sz="1300" i="1">
                <a:solidFill>
                  <a:srgbClr val="7F7F7F"/>
                </a:solidFill>
              </a:rPr>
              <a:t>( Указать показатели за период окупаемости стартовых инвестиций, но не менее 1 года)</a:t>
            </a:r>
            <a:endParaRPr sz="1300" i="1">
              <a:solidFill>
                <a:srgbClr val="7F7F7F"/>
              </a:solidFill>
            </a:endParaRPr>
          </a:p>
        </p:txBody>
      </p:sp>
      <p:sp>
        <p:nvSpPr>
          <p:cNvPr id="354" name="Google Shape;354;p66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5" name="Google Shape;355;p66"/>
          <p:cNvGraphicFramePr/>
          <p:nvPr>
            <p:extLst>
              <p:ext uri="{D42A27DB-BD31-4B8C-83A1-F6EECF244321}">
                <p14:modId xmlns:p14="http://schemas.microsoft.com/office/powerpoint/2010/main" val="1160944237"/>
              </p:ext>
            </p:extLst>
          </p:nvPr>
        </p:nvGraphicFramePr>
        <p:xfrm>
          <a:off x="244260" y="1279339"/>
          <a:ext cx="8817800" cy="3575755"/>
        </p:xfrm>
        <a:graphic>
          <a:graphicData uri="http://schemas.openxmlformats.org/drawingml/2006/table">
            <a:tbl>
              <a:tblPr>
                <a:noFill/>
                <a:tableStyleId>{F557D252-D054-4224-B005-97EEA953836C}</a:tableStyleId>
              </a:tblPr>
              <a:tblGrid>
                <a:gridCol w="39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4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" sz="13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rgbClr val="000000"/>
                          </a:solidFill>
                        </a:rPr>
                        <a:t>360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 smtClean="0"/>
                        <a:t>                3 600 000</a:t>
                      </a:r>
                      <a:endParaRPr lang="ru"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3 001 000</a:t>
                      </a:r>
                      <a:endParaRPr lang="ru"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383 000</a:t>
                      </a:r>
                      <a:endParaRPr lang="ru"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20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rgbClr val="000000"/>
                          </a:solidFill>
                        </a:rPr>
                        <a:t>3 месяца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285 800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44, 3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rgbClr val="000000"/>
                          </a:solidFill>
                        </a:rPr>
                        <a:t>25</a:t>
                      </a:r>
                      <a:endParaRPr sz="13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План реализации проекта</a:t>
            </a:r>
            <a:endParaRPr sz="3600"/>
          </a:p>
        </p:txBody>
      </p:sp>
      <p:pic>
        <p:nvPicPr>
          <p:cNvPr id="361" name="Google Shape;361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325" y="1043875"/>
            <a:ext cx="8839200" cy="137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8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Координаты команды проекта</a:t>
            </a:r>
            <a:endParaRPr sz="3600"/>
          </a:p>
        </p:txBody>
      </p:sp>
      <p:sp>
        <p:nvSpPr>
          <p:cNvPr id="367" name="Google Shape;367;p68"/>
          <p:cNvSpPr txBox="1"/>
          <p:nvPr/>
        </p:nvSpPr>
        <p:spPr>
          <a:xfrm>
            <a:off x="140554" y="2993207"/>
            <a:ext cx="1868100" cy="20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Полина Шаньгина</a:t>
            </a:r>
            <a:r>
              <a:rPr lang="ru" sz="13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+79508293337</a:t>
            </a:r>
            <a:r>
              <a:rPr lang="ru" sz="13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pp.shang218@gmail.com</a:t>
            </a:r>
            <a:r>
              <a:rPr lang="ru" sz="13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7F7F7F"/>
                </a:solidFill>
              </a:rPr>
              <a:t>https://vk.com/lll1l1l1ll</a:t>
            </a:r>
            <a:endParaRPr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68"/>
          <p:cNvSpPr txBox="1"/>
          <p:nvPr/>
        </p:nvSpPr>
        <p:spPr>
          <a:xfrm>
            <a:off x="4662799" y="2947513"/>
            <a:ext cx="20097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Александр Зезянов</a:t>
            </a:r>
            <a:r>
              <a:rPr lang="ru" sz="13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+79635433038</a:t>
            </a:r>
            <a:r>
              <a:rPr lang="ru" sz="13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yngalex@mail.ru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7F7F7F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https://vk.com/rom4noff</a:t>
            </a:r>
            <a:endParaRPr sz="12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7F7F7F"/>
                </a:solidFill>
              </a:rPr>
              <a:t>t.me/pxrxb3llum</a:t>
            </a:r>
            <a:endParaRPr sz="12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7F7F7F"/>
              </a:solidFill>
            </a:endParaRPr>
          </a:p>
          <a:p>
            <a:pPr marL="304800" marR="0" lvl="0" indent="-228600" algn="ctr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68"/>
          <p:cNvSpPr txBox="1"/>
          <p:nvPr/>
        </p:nvSpPr>
        <p:spPr>
          <a:xfrm>
            <a:off x="2388930" y="2947513"/>
            <a:ext cx="20097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Полина Волкова</a:t>
            </a:r>
            <a:r>
              <a:rPr lang="ru" sz="13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polly.nochka.sv@gmail.com</a:t>
            </a:r>
            <a:r>
              <a:rPr lang="ru" sz="13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7F7F7F"/>
                </a:solidFill>
              </a:rPr>
              <a:t>https://vk.com/polly.nochka</a:t>
            </a:r>
            <a:endParaRPr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28600" algn="ctr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68"/>
          <p:cNvSpPr txBox="1"/>
          <p:nvPr/>
        </p:nvSpPr>
        <p:spPr>
          <a:xfrm>
            <a:off x="6987799" y="2992588"/>
            <a:ext cx="20097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7F7F7F"/>
                </a:solidFill>
              </a:rPr>
              <a:t>Егор Бушмакин</a:t>
            </a:r>
            <a:endParaRPr sz="1300" b="1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7F7F7F"/>
                </a:solidFill>
              </a:rPr>
              <a:t>https://vk.com/romanoviche</a:t>
            </a:r>
            <a:endParaRPr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28600" algn="ctr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3649" y="1000125"/>
            <a:ext cx="1694901" cy="176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2299" y="983016"/>
            <a:ext cx="1796336" cy="179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68"/>
          <p:cNvPicPr preferRelativeResize="0"/>
          <p:nvPr/>
        </p:nvPicPr>
        <p:blipFill rotWithShape="1">
          <a:blip r:embed="rId7">
            <a:alphaModFix/>
          </a:blip>
          <a:srcRect l="4760" t="9361" r="-4760" b="13466"/>
          <a:stretch/>
        </p:blipFill>
        <p:spPr>
          <a:xfrm>
            <a:off x="484550" y="1027099"/>
            <a:ext cx="1941000" cy="1796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3574" y="1151179"/>
            <a:ext cx="1892911" cy="1796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9"/>
          <p:cNvSpPr/>
          <p:nvPr/>
        </p:nvSpPr>
        <p:spPr>
          <a:xfrm>
            <a:off x="424843" y="3669980"/>
            <a:ext cx="4962925" cy="90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1118</Words>
  <Application>Microsoft Office PowerPoint</Application>
  <PresentationFormat>Экран (16:9)</PresentationFormat>
  <Paragraphs>386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Noto Sans Symbols</vt:lpstr>
      <vt:lpstr>Poppins</vt:lpstr>
      <vt:lpstr>Times New Roman</vt:lpstr>
      <vt:lpstr>Arial</vt:lpstr>
      <vt:lpstr>Simple Light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Презентация PowerPoint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 менее 1 года)</vt:lpstr>
      <vt:lpstr>План реализации проекта</vt:lpstr>
      <vt:lpstr>Координаты команды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15</cp:revision>
  <dcterms:modified xsi:type="dcterms:W3CDTF">2023-06-01T11:02:27Z</dcterms:modified>
</cp:coreProperties>
</file>