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  <p:sldMasterId id="2147483671" r:id="rId5"/>
  </p:sldMasterIdLst>
  <p:notesMasterIdLst>
    <p:notesMasterId r:id="rId14"/>
  </p:notesMasterIdLst>
  <p:sldIdLst>
    <p:sldId id="654" r:id="rId6"/>
    <p:sldId id="390" r:id="rId7"/>
    <p:sldId id="391" r:id="rId8"/>
    <p:sldId id="393" r:id="rId9"/>
    <p:sldId id="398" r:id="rId10"/>
    <p:sldId id="399" r:id="rId11"/>
    <p:sldId id="395" r:id="rId12"/>
    <p:sldId id="396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PT Sans" panose="020B050302020302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0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orient="horz" pos="8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D4992"/>
    <a:srgbClr val="CBD6E6"/>
    <a:srgbClr val="7E36B4"/>
    <a:srgbClr val="0543E8"/>
    <a:srgbClr val="008000"/>
    <a:srgbClr val="F43162"/>
    <a:srgbClr val="BEE395"/>
    <a:srgbClr val="C59EE2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174"/>
    <p:restoredTop sz="94694"/>
  </p:normalViewPr>
  <p:slideViewPr>
    <p:cSldViewPr snapToGrid="0">
      <p:cViewPr varScale="1">
        <p:scale>
          <a:sx n="65" d="100"/>
          <a:sy n="65" d="100"/>
        </p:scale>
        <p:origin x="208" y="1752"/>
      </p:cViewPr>
      <p:guideLst>
        <p:guide orient="horz" pos="350"/>
        <p:guide pos="181"/>
        <p:guide pos="521"/>
        <p:guide pos="5035"/>
        <p:guide orient="horz" pos="8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10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5939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4967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6505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2CFA69C-0592-2F5C-9942-68229F14A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CFC3FF5F-7111-EEC9-7E4B-11E2AC892B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D8B71FCB-9783-0C96-DFA3-A7BFD492B4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0152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3C34A8C2-1E22-3FFC-2C5C-672B77BEF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C883BBBE-7735-8FB3-A08B-82D3F29C98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A3587576-5A20-9F95-5F0C-A14299AE02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7649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131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4234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24" b="1" i="0">
                <a:solidFill>
                  <a:srgbClr val="0012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9418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529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7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.png"/><Relationship Id="rId5" Type="http://schemas.openxmlformats.org/officeDocument/2006/relationships/hyperlink" Target="https://navigatum.ru/preschoolers/?ysclid=m2f6jcmz4r373652745" TargetMode="External"/><Relationship Id="rId4" Type="http://schemas.openxmlformats.org/officeDocument/2006/relationships/hyperlink" Target="https://rutube.ru/video/e03f2b4d5475a07f3c4e182f2a8bdc3f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3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microsoft.com/office/2007/relationships/hdphoto" Target="../media/hdphoto3.wdp"/><Relationship Id="rId5" Type="http://schemas.openxmlformats.org/officeDocument/2006/relationships/image" Target="../media/image7.jpg"/><Relationship Id="rId10" Type="http://schemas.openxmlformats.org/officeDocument/2006/relationships/image" Target="../media/image11.png"/><Relationship Id="rId4" Type="http://schemas.openxmlformats.org/officeDocument/2006/relationships/image" Target="../media/image6.jpeg"/><Relationship Id="rId9" Type="http://schemas.microsoft.com/office/2007/relationships/hdphoto" Target="../media/hdphoto2.wdp"/><Relationship Id="rId1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1" y="0"/>
            <a:ext cx="9143529" cy="5143500"/>
            <a:chOff x="0" y="1"/>
            <a:chExt cx="20104476" cy="11290300"/>
          </a:xfrm>
        </p:grpSpPr>
        <p:pic>
          <p:nvPicPr>
            <p:cNvPr id="3" name="object 3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90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5667796"/>
              <a:ext cx="11475985" cy="37245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147327" y="18763"/>
              <a:ext cx="10095230" cy="11271250"/>
            </a:xfrm>
            <a:custGeom>
              <a:avLst/>
              <a:gdLst/>
              <a:ahLst/>
              <a:cxnLst/>
              <a:rect l="l" t="t" r="r" b="b"/>
              <a:pathLst>
                <a:path w="10095230" h="11271250">
                  <a:moveTo>
                    <a:pt x="3587471" y="11271028"/>
                  </a:moveTo>
                  <a:lnTo>
                    <a:pt x="0" y="11271028"/>
                  </a:lnTo>
                  <a:lnTo>
                    <a:pt x="6507331" y="0"/>
                  </a:lnTo>
                  <a:lnTo>
                    <a:pt x="10094803" y="0"/>
                  </a:lnTo>
                  <a:lnTo>
                    <a:pt x="3587471" y="11271028"/>
                  </a:lnTo>
                  <a:close/>
                </a:path>
              </a:pathLst>
            </a:custGeom>
            <a:solidFill>
              <a:srgbClr val="272E52"/>
            </a:solidFill>
          </p:spPr>
          <p:txBody>
            <a:bodyPr wrap="square" lIns="0" tIns="0" rIns="0" bIns="0" rtlCol="0"/>
            <a:lstStyle/>
            <a:p>
              <a:endParaRPr sz="637"/>
            </a:p>
          </p:txBody>
        </p:sp>
        <p:sp>
          <p:nvSpPr>
            <p:cNvPr id="5" name="object 5"/>
            <p:cNvSpPr/>
            <p:nvPr/>
          </p:nvSpPr>
          <p:spPr>
            <a:xfrm>
              <a:off x="8141076" y="1"/>
              <a:ext cx="11963400" cy="11290300"/>
            </a:xfrm>
            <a:custGeom>
              <a:avLst/>
              <a:gdLst/>
              <a:ahLst/>
              <a:cxnLst/>
              <a:rect l="l" t="t" r="r" b="b"/>
              <a:pathLst>
                <a:path w="11963400" h="11290300">
                  <a:moveTo>
                    <a:pt x="11963028" y="11289792"/>
                  </a:moveTo>
                  <a:lnTo>
                    <a:pt x="0" y="11289792"/>
                  </a:lnTo>
                  <a:lnTo>
                    <a:pt x="6518165" y="0"/>
                  </a:lnTo>
                  <a:lnTo>
                    <a:pt x="11963015" y="0"/>
                  </a:lnTo>
                  <a:lnTo>
                    <a:pt x="11963028" y="11289792"/>
                  </a:lnTo>
                  <a:close/>
                </a:path>
              </a:pathLst>
            </a:custGeom>
            <a:solidFill>
              <a:srgbClr val="E6E9EB"/>
            </a:solidFill>
          </p:spPr>
          <p:txBody>
            <a:bodyPr wrap="square" lIns="0" tIns="0" rIns="0" bIns="0" rtlCol="0"/>
            <a:lstStyle/>
            <a:p>
              <a:endParaRPr sz="637"/>
            </a:p>
          </p:txBody>
        </p:sp>
        <p:sp>
          <p:nvSpPr>
            <p:cNvPr id="6" name="object 6"/>
            <p:cNvSpPr/>
            <p:nvPr/>
          </p:nvSpPr>
          <p:spPr>
            <a:xfrm>
              <a:off x="12837306" y="5667810"/>
              <a:ext cx="7266940" cy="3714115"/>
            </a:xfrm>
            <a:custGeom>
              <a:avLst/>
              <a:gdLst/>
              <a:ahLst/>
              <a:cxnLst/>
              <a:rect l="l" t="t" r="r" b="b"/>
              <a:pathLst>
                <a:path w="7266940" h="3714115">
                  <a:moveTo>
                    <a:pt x="7266794" y="3714106"/>
                  </a:moveTo>
                  <a:lnTo>
                    <a:pt x="0" y="3714106"/>
                  </a:lnTo>
                  <a:lnTo>
                    <a:pt x="2144340" y="0"/>
                  </a:lnTo>
                  <a:lnTo>
                    <a:pt x="7266792" y="0"/>
                  </a:lnTo>
                  <a:lnTo>
                    <a:pt x="7266794" y="3714106"/>
                  </a:lnTo>
                  <a:close/>
                </a:path>
              </a:pathLst>
            </a:custGeom>
            <a:solidFill>
              <a:srgbClr val="1D4992"/>
            </a:solidFill>
          </p:spPr>
          <p:txBody>
            <a:bodyPr wrap="square" lIns="0" tIns="0" rIns="0" bIns="0" rtlCol="0"/>
            <a:lstStyle/>
            <a:p>
              <a:endParaRPr sz="637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9248841" y="5667806"/>
              <a:ext cx="5732145" cy="3714115"/>
            </a:xfrm>
            <a:custGeom>
              <a:avLst/>
              <a:gdLst/>
              <a:ahLst/>
              <a:cxnLst/>
              <a:rect l="l" t="t" r="r" b="b"/>
              <a:pathLst>
                <a:path w="5732144" h="3714115">
                  <a:moveTo>
                    <a:pt x="3587471" y="3714106"/>
                  </a:moveTo>
                  <a:lnTo>
                    <a:pt x="0" y="3714106"/>
                  </a:lnTo>
                  <a:lnTo>
                    <a:pt x="2144340" y="0"/>
                  </a:lnTo>
                  <a:lnTo>
                    <a:pt x="5731812" y="0"/>
                  </a:lnTo>
                  <a:lnTo>
                    <a:pt x="3587471" y="3714106"/>
                  </a:lnTo>
                  <a:close/>
                </a:path>
              </a:pathLst>
            </a:custGeom>
            <a:solidFill>
              <a:srgbClr val="013E99">
                <a:alpha val="68627"/>
              </a:srgbClr>
            </a:solidFill>
          </p:spPr>
          <p:txBody>
            <a:bodyPr wrap="square" lIns="0" tIns="0" rIns="0" bIns="0" rtlCol="0"/>
            <a:lstStyle/>
            <a:p>
              <a:endParaRPr sz="637" dirty="0"/>
            </a:p>
          </p:txBody>
        </p: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13D6ACF-DAFF-108D-D8F0-881F1D3EAC91}"/>
              </a:ext>
            </a:extLst>
          </p:cNvPr>
          <p:cNvSpPr/>
          <p:nvPr/>
        </p:nvSpPr>
        <p:spPr>
          <a:xfrm>
            <a:off x="5510192" y="665680"/>
            <a:ext cx="3636502" cy="1316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37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274BA5-B7C0-41C2-16E1-62FAFEDBC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3551" y="769648"/>
            <a:ext cx="1106994" cy="10272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6CDFE2-9CEB-4216-B653-94E5E52CC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5242" y="2606406"/>
            <a:ext cx="866395" cy="866395"/>
          </a:xfrm>
          <a:prstGeom prst="rect">
            <a:avLst/>
          </a:prstGeom>
        </p:spPr>
      </p:pic>
      <p:sp>
        <p:nvSpPr>
          <p:cNvPr id="13" name="Google Shape;93;p1">
            <a:extLst>
              <a:ext uri="{FF2B5EF4-FFF2-40B4-BE49-F238E27FC236}">
                <a16:creationId xmlns:a16="http://schemas.microsoft.com/office/drawing/2014/main" id="{F2560072-CC3E-1148-0CF6-B279CA636928}"/>
              </a:ext>
            </a:extLst>
          </p:cNvPr>
          <p:cNvSpPr txBox="1"/>
          <p:nvPr/>
        </p:nvSpPr>
        <p:spPr>
          <a:xfrm>
            <a:off x="690549" y="1104377"/>
            <a:ext cx="4816799" cy="96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80" tIns="20784" rIns="41580" bIns="20784" anchor="t" anchorCtr="0">
            <a:spAutoFit/>
          </a:bodyPr>
          <a:lstStyle/>
          <a:p>
            <a:r>
              <a:rPr lang="ru-RU" sz="3002" b="1" dirty="0" err="1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SfeduNet</a:t>
            </a:r>
            <a:r>
              <a:rPr lang="ru-RU" sz="3002" b="1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Х «Траектория будущей профессии»</a:t>
            </a:r>
            <a:endParaRPr sz="3002" b="1" dirty="0">
              <a:solidFill>
                <a:srgbClr val="FF1F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02;p1">
            <a:extLst>
              <a:ext uri="{FF2B5EF4-FFF2-40B4-BE49-F238E27FC236}">
                <a16:creationId xmlns:a16="http://schemas.microsoft.com/office/drawing/2014/main" id="{526E3048-D281-2EA2-310A-722BA9DF2E82}"/>
              </a:ext>
            </a:extLst>
          </p:cNvPr>
          <p:cNvSpPr txBox="1"/>
          <p:nvPr/>
        </p:nvSpPr>
        <p:spPr>
          <a:xfrm>
            <a:off x="703720" y="596369"/>
            <a:ext cx="1869248" cy="461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80" tIns="20784" rIns="41580" bIns="20784" anchor="t" anchorCtr="0">
            <a:spAutoFit/>
          </a:bodyPr>
          <a:lstStyle/>
          <a:p>
            <a:r>
              <a:rPr lang="ru-RU" sz="2729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Проект</a:t>
            </a:r>
            <a:endParaRPr sz="2729" dirty="0">
              <a:solidFill>
                <a:srgbClr val="FF1F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8" name="Google Shape;102;p1">
            <a:extLst>
              <a:ext uri="{FF2B5EF4-FFF2-40B4-BE49-F238E27FC236}">
                <a16:creationId xmlns:a16="http://schemas.microsoft.com/office/drawing/2014/main" id="{FF3B1D3B-20B3-C141-45C7-743D12778499}"/>
              </a:ext>
            </a:extLst>
          </p:cNvPr>
          <p:cNvSpPr txBox="1"/>
          <p:nvPr/>
        </p:nvSpPr>
        <p:spPr>
          <a:xfrm>
            <a:off x="309461" y="4397278"/>
            <a:ext cx="6792539" cy="71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80" tIns="20784" rIns="41580" bIns="20784" anchor="t" anchorCtr="0">
            <a:spAutoFit/>
          </a:bodyPr>
          <a:lstStyle/>
          <a:p>
            <a:r>
              <a:rPr lang="ru-RU" sz="2183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Южный федеральный университет</a:t>
            </a:r>
          </a:p>
          <a:p>
            <a:r>
              <a:rPr lang="ru-RU" sz="2183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Академия психологии и педагогике </a:t>
            </a:r>
            <a:endParaRPr sz="2183" dirty="0">
              <a:solidFill>
                <a:srgbClr val="FF1F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CB269A7-4109-8F03-59D7-134507CEC36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5852" y="3692360"/>
            <a:ext cx="1171277" cy="58174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98711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C42508-E240-F936-8149-FF6DA1DB28CE}"/>
              </a:ext>
            </a:extLst>
          </p:cNvPr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F0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18A7F9-A0E4-9DD2-7921-A958C5D07106}"/>
              </a:ext>
            </a:extLst>
          </p:cNvPr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1D4992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203" y="69811"/>
            <a:ext cx="577427" cy="52083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83370" y="-23712"/>
            <a:ext cx="64785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sym typeface="PT Sans"/>
              </a:rPr>
              <a:t>Проект </a:t>
            </a:r>
            <a:r>
              <a:rPr lang="en" sz="2000" b="1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SfeduNet</a:t>
            </a:r>
            <a:r>
              <a:rPr lang="en" sz="2000" b="1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Х «Траектория будущей профессии»</a:t>
            </a:r>
          </a:p>
          <a:p>
            <a:endParaRPr lang="ru-RU" sz="2000" b="1" dirty="0">
              <a:solidFill>
                <a:schemeClr val="bg1"/>
              </a:solidFill>
              <a:sym typeface="PT Sans"/>
            </a:endParaRPr>
          </a:p>
        </p:txBody>
      </p:sp>
      <p:sp>
        <p:nvSpPr>
          <p:cNvPr id="2" name="Google Shape;107;p26">
            <a:extLst>
              <a:ext uri="{FF2B5EF4-FFF2-40B4-BE49-F238E27FC236}">
                <a16:creationId xmlns:a16="http://schemas.microsoft.com/office/drawing/2014/main" id="{368CAF78-39EE-D4B1-BE7F-2A79E57ED12E}"/>
              </a:ext>
            </a:extLst>
          </p:cNvPr>
          <p:cNvSpPr txBox="1"/>
          <p:nvPr/>
        </p:nvSpPr>
        <p:spPr>
          <a:xfrm>
            <a:off x="305475" y="1162912"/>
            <a:ext cx="7885637" cy="1969902"/>
          </a:xfrm>
          <a:prstGeom prst="rect">
            <a:avLst/>
          </a:prstGeom>
          <a:solidFill>
            <a:srgbClr val="FF0000">
              <a:alpha val="20784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" sz="2000" b="1" dirty="0">
                <a:solidFill>
                  <a:srgbClr val="1D4992"/>
                </a:solidFill>
                <a:latin typeface="Calibri"/>
                <a:cs typeface="Calibri"/>
              </a:rPr>
              <a:t>Потребители и целевая аудитория:</a:t>
            </a:r>
          </a:p>
          <a:p>
            <a:r>
              <a:rPr lang="ru" sz="2000" dirty="0">
                <a:solidFill>
                  <a:srgbClr val="1D4992"/>
                </a:solidFill>
                <a:latin typeface="Calibri"/>
                <a:cs typeface="Calibri"/>
              </a:rPr>
              <a:t>1) Руководство и педагогический персонал детского сада-заказчика проекта МБДОО № 7 город Ростов-на-Дону</a:t>
            </a:r>
          </a:p>
          <a:p>
            <a:r>
              <a:rPr lang="ru" sz="2000" dirty="0">
                <a:solidFill>
                  <a:srgbClr val="1D4992"/>
                </a:solidFill>
                <a:latin typeface="Calibri"/>
                <a:cs typeface="Calibri"/>
              </a:rPr>
              <a:t>2) Руководство и сотрудники частных детских садов </a:t>
            </a:r>
          </a:p>
          <a:p>
            <a:r>
              <a:rPr lang="ru" sz="2000" dirty="0">
                <a:solidFill>
                  <a:srgbClr val="1D4992"/>
                </a:solidFill>
                <a:latin typeface="Calibri"/>
                <a:cs typeface="Calibri"/>
              </a:rPr>
              <a:t>3) Руководство и сотрудники государственных и часнтных образовательных и развивающих центров</a:t>
            </a:r>
          </a:p>
          <a:p>
            <a:pPr marL="457200" indent="-457200">
              <a:buAutoNum type="arabicParenR"/>
            </a:pPr>
            <a:endParaRPr lang="ru-RU" sz="2000" b="1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13;p26">
            <a:extLst>
              <a:ext uri="{FF2B5EF4-FFF2-40B4-BE49-F238E27FC236}">
                <a16:creationId xmlns:a16="http://schemas.microsoft.com/office/drawing/2014/main" id="{F542111C-2CF3-C8C1-D54B-CB0F9C48C9E1}"/>
              </a:ext>
            </a:extLst>
          </p:cNvPr>
          <p:cNvSpPr txBox="1"/>
          <p:nvPr/>
        </p:nvSpPr>
        <p:spPr>
          <a:xfrm>
            <a:off x="265722" y="734911"/>
            <a:ext cx="8612555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Рынок НТИ: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 EDUNET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4" name="Google Shape;108;p26">
            <a:extLst>
              <a:ext uri="{FF2B5EF4-FFF2-40B4-BE49-F238E27FC236}">
                <a16:creationId xmlns:a16="http://schemas.microsoft.com/office/drawing/2014/main" id="{46034BF7-B34A-5BE6-C6EE-CF11CFCA4F44}"/>
              </a:ext>
            </a:extLst>
          </p:cNvPr>
          <p:cNvSpPr txBox="1"/>
          <p:nvPr/>
        </p:nvSpPr>
        <p:spPr>
          <a:xfrm>
            <a:off x="379527" y="3213736"/>
            <a:ext cx="7885637" cy="1650187"/>
          </a:xfrm>
          <a:prstGeom prst="rect">
            <a:avLst/>
          </a:prstGeom>
          <a:solidFill>
            <a:srgbClr val="1D4992">
              <a:alpha val="23137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000" b="1" dirty="0">
                <a:solidFill>
                  <a:srgbClr val="1D49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Проблема которую решаем? </a:t>
            </a:r>
          </a:p>
          <a:p>
            <a:r>
              <a:rPr lang="ru-RU" sz="2000" dirty="0">
                <a:solidFill>
                  <a:srgbClr val="1D49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отсутствие комплекса условий, при котором воспитанники ДОО и образовательных центров имеют возможность не только узнать о профессиях настоящего и будущего, но и проявить креатив, активность в групповой работе  </a:t>
            </a:r>
          </a:p>
          <a:p>
            <a:endParaRPr lang="ru-RU" sz="2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B432DA-B648-1EC4-154D-D2F800B9B3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D50661B-BAFA-65DF-1A95-161CEF2AF587}"/>
              </a:ext>
            </a:extLst>
          </p:cNvPr>
          <p:cNvGrpSpPr/>
          <p:nvPr/>
        </p:nvGrpSpPr>
        <p:grpSpPr>
          <a:xfrm>
            <a:off x="-11353" y="6231"/>
            <a:ext cx="9155353" cy="648000"/>
            <a:chOff x="0" y="0"/>
            <a:chExt cx="9155353" cy="648000"/>
          </a:xfrm>
          <a:solidFill>
            <a:srgbClr val="1D4992"/>
          </a:solidFill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AC42508-E240-F936-8149-FF6DA1DB28CE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618A7F9-A0E4-9DD2-7921-A958C5D07106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68" y="69811"/>
            <a:ext cx="577427" cy="52083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0" y="-86938"/>
            <a:ext cx="7130671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4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SfeduNet</a:t>
            </a:r>
            <a:r>
              <a:rPr lang="en" sz="24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Х </a:t>
            </a:r>
          </a:p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«Траектория будущей профессии»</a:t>
            </a:r>
          </a:p>
          <a:p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277076-EE19-3DCD-F8C1-8D30D68DA178}"/>
              </a:ext>
            </a:extLst>
          </p:cNvPr>
          <p:cNvSpPr txBox="1"/>
          <p:nvPr/>
        </p:nvSpPr>
        <p:spPr>
          <a:xfrm>
            <a:off x="183422" y="840298"/>
            <a:ext cx="7861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Предлагаемое </a:t>
            </a:r>
            <a:r>
              <a:rPr lang="ru-RU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решение</a:t>
            </a:r>
            <a:endParaRPr lang="ru-RU" sz="1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11;p26">
            <a:extLst>
              <a:ext uri="{FF2B5EF4-FFF2-40B4-BE49-F238E27FC236}">
                <a16:creationId xmlns:a16="http://schemas.microsoft.com/office/drawing/2014/main" id="{EB2B2D4F-2EE1-4439-35A3-3E5383EA7DBA}"/>
              </a:ext>
            </a:extLst>
          </p:cNvPr>
          <p:cNvSpPr txBox="1"/>
          <p:nvPr/>
        </p:nvSpPr>
        <p:spPr>
          <a:xfrm>
            <a:off x="239220" y="1312939"/>
            <a:ext cx="7831945" cy="891179"/>
          </a:xfrm>
          <a:prstGeom prst="roundRect">
            <a:avLst/>
          </a:prstGeom>
          <a:solidFill>
            <a:srgbClr val="CBD6E6"/>
          </a:solidFill>
          <a:ln>
            <a:noFill/>
          </a:ln>
        </p:spPr>
        <p:txBody>
          <a:bodyPr spcFirstLastPara="1" wrap="square" lIns="91425" tIns="36000" rIns="91425" bIns="360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rgbClr val="F43162"/>
              </a:buClr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Цель данного проекта: создание интерактивного приложения для расширения, систематизации и закрепления представлений дошкольников о мире профессий настоящего и развитие представлений о трансформации современных профессий в будущем</a:t>
            </a: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.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rgbClr val="F43162"/>
              </a:buClr>
              <a:buFont typeface="Arial" panose="020B0604020202020204" pitchFamily="34" charset="0"/>
              <a:buChar char="•"/>
            </a:pPr>
            <a:endParaRPr sz="12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graphicFrame>
        <p:nvGraphicFramePr>
          <p:cNvPr id="4" name="Google Shape;110;p26">
            <a:extLst>
              <a:ext uri="{FF2B5EF4-FFF2-40B4-BE49-F238E27FC236}">
                <a16:creationId xmlns:a16="http://schemas.microsoft.com/office/drawing/2014/main" id="{76B97B21-BB46-46AC-9234-AEEBAFFFDC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1353178"/>
              </p:ext>
            </p:extLst>
          </p:nvPr>
        </p:nvGraphicFramePr>
        <p:xfrm>
          <a:off x="636316" y="2695549"/>
          <a:ext cx="7693630" cy="2490857"/>
        </p:xfrm>
        <a:graphic>
          <a:graphicData uri="http://schemas.openxmlformats.org/drawingml/2006/table">
            <a:tbl>
              <a:tblPr>
                <a:noFill/>
                <a:tableStyleId>{7123E036-C889-4DE9-9E9D-3321D5F19301}</a:tableStyleId>
              </a:tblPr>
              <a:tblGrid>
                <a:gridCol w="2751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1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2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dirty="0">
                          <a:solidFill>
                            <a:srgbClr val="1D4992"/>
                          </a:solidFill>
                          <a:latin typeface="Calibri" panose="020F0502020204030204" pitchFamily="34" charset="0"/>
                          <a:ea typeface="PT Sans"/>
                          <a:cs typeface="Calibri" panose="020F0502020204030204" pitchFamily="34" charset="0"/>
                          <a:sym typeface="PT Sans"/>
                        </a:rPr>
                        <a:t>Кто?</a:t>
                      </a:r>
                      <a:endParaRPr sz="1200" b="1" dirty="0">
                        <a:solidFill>
                          <a:srgbClr val="1D4992"/>
                        </a:solidFill>
                        <a:latin typeface="Calibri" panose="020F0502020204030204" pitchFamily="34" charset="0"/>
                        <a:ea typeface="PT Sans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3921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dirty="0">
                          <a:solidFill>
                            <a:srgbClr val="1D4992"/>
                          </a:solidFill>
                          <a:latin typeface="Calibri" panose="020F0502020204030204" pitchFamily="34" charset="0"/>
                          <a:ea typeface="PT Sans"/>
                          <a:cs typeface="Calibri" panose="020F0502020204030204" pitchFamily="34" charset="0"/>
                          <a:sym typeface="PT Sans"/>
                        </a:rPr>
                        <a:t>Чего хочет (польза для стейкхолдера от проекта)?</a:t>
                      </a:r>
                      <a:endParaRPr sz="1200" b="1" dirty="0">
                        <a:solidFill>
                          <a:srgbClr val="1D4992"/>
                        </a:solidFill>
                        <a:latin typeface="Calibri" panose="020F0502020204030204" pitchFamily="34" charset="0"/>
                        <a:ea typeface="PT Sans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3921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27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Calibri" panose="020F0502020204030204" pitchFamily="34" charset="0"/>
                          <a:ea typeface="PT Sans"/>
                          <a:cs typeface="Calibri" panose="020F0502020204030204" pitchFamily="34" charset="0"/>
                          <a:sym typeface="PT Sans"/>
                        </a:rPr>
                        <a:t>Педагоги и администрация МБДОУ №7 г. </a:t>
                      </a:r>
                      <a:r>
                        <a:rPr lang="ru-RU" sz="1200" dirty="0" err="1">
                          <a:latin typeface="Calibri" panose="020F0502020204030204" pitchFamily="34" charset="0"/>
                          <a:ea typeface="PT Sans"/>
                          <a:cs typeface="Calibri" panose="020F0502020204030204" pitchFamily="34" charset="0"/>
                          <a:sym typeface="PT Sans"/>
                        </a:rPr>
                        <a:t>Ростов</a:t>
                      </a:r>
                      <a:r>
                        <a:rPr lang="ru-RU" sz="1200" dirty="0">
                          <a:latin typeface="Calibri" panose="020F0502020204030204" pitchFamily="34" charset="0"/>
                          <a:ea typeface="PT Sans"/>
                          <a:cs typeface="Calibri" panose="020F0502020204030204" pitchFamily="34" charset="0"/>
                          <a:sym typeface="PT Sans"/>
                        </a:rPr>
                        <a:t>-на-Дону</a:t>
                      </a:r>
                      <a:endParaRPr sz="1200" dirty="0">
                        <a:latin typeface="Calibri" panose="020F0502020204030204" pitchFamily="34" charset="0"/>
                        <a:ea typeface="PT Sans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3921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Calibri" panose="020F0502020204030204" pitchFamily="34" charset="0"/>
                          <a:ea typeface="PT Sans"/>
                          <a:cs typeface="Calibri" panose="020F0502020204030204" pitchFamily="34" charset="0"/>
                          <a:sym typeface="PT Sans"/>
                        </a:rPr>
                        <a:t>Простая в управлении программа для групповой работы с детьми, которая повысит уровень усвоения материала в сфере ранней профориентации </a:t>
                      </a:r>
                      <a:endParaRPr sz="1200" dirty="0">
                        <a:latin typeface="Calibri" panose="020F0502020204030204" pitchFamily="34" charset="0"/>
                        <a:ea typeface="PT Sans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3921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99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Calibri" panose="020F0502020204030204" pitchFamily="34" charset="0"/>
                          <a:ea typeface="PT Sans"/>
                          <a:cs typeface="Calibri" panose="020F0502020204030204" pitchFamily="34" charset="0"/>
                          <a:sym typeface="PT Sans"/>
                        </a:rPr>
                        <a:t>Государственные</a:t>
                      </a:r>
                      <a:r>
                        <a:rPr lang="en-US" sz="1200" dirty="0">
                          <a:latin typeface="Calibri" panose="020F0502020204030204" pitchFamily="34" charset="0"/>
                          <a:ea typeface="PT Sans"/>
                          <a:cs typeface="Calibri" panose="020F0502020204030204" pitchFamily="34" charset="0"/>
                          <a:sym typeface="PT Sans"/>
                        </a:rPr>
                        <a:t>/</a:t>
                      </a:r>
                      <a:r>
                        <a:rPr lang="ru-RU" sz="1200" dirty="0">
                          <a:latin typeface="Calibri" panose="020F0502020204030204" pitchFamily="34" charset="0"/>
                          <a:ea typeface="PT Sans"/>
                          <a:cs typeface="Calibri" panose="020F0502020204030204" pitchFamily="34" charset="0"/>
                          <a:sym typeface="PT Sans"/>
                        </a:rPr>
                        <a:t>частные образовательные и развивающие центры </a:t>
                      </a:r>
                      <a:endParaRPr sz="1200" dirty="0">
                        <a:latin typeface="Calibri" panose="020F0502020204030204" pitchFamily="34" charset="0"/>
                        <a:ea typeface="PT Sans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3921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Calibri" panose="020F0502020204030204" pitchFamily="34" charset="0"/>
                          <a:ea typeface="PT Sans"/>
                          <a:cs typeface="Calibri" panose="020F0502020204030204" pitchFamily="34" charset="0"/>
                          <a:sym typeface="PT Sans"/>
                        </a:rPr>
                        <a:t>Развитие направления ранней профориентации на локальном уровне</a:t>
                      </a:r>
                      <a:endParaRPr sz="1200" dirty="0">
                        <a:latin typeface="Calibri" panose="020F0502020204030204" pitchFamily="34" charset="0"/>
                        <a:ea typeface="PT Sans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3921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27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Calibri" panose="020F0502020204030204" pitchFamily="34" charset="0"/>
                          <a:ea typeface="PT Sans"/>
                          <a:cs typeface="Calibri" panose="020F0502020204030204" pitchFamily="34" charset="0"/>
                          <a:sym typeface="PT Sans"/>
                        </a:rPr>
                        <a:t>Частные детские сады </a:t>
                      </a:r>
                      <a:endParaRPr sz="1200" dirty="0">
                        <a:latin typeface="Calibri" panose="020F0502020204030204" pitchFamily="34" charset="0"/>
                        <a:ea typeface="PT Sans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3921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Calibri" panose="020F0502020204030204" pitchFamily="34" charset="0"/>
                          <a:ea typeface="PT Sans"/>
                          <a:cs typeface="Calibri" panose="020F0502020204030204" pitchFamily="34" charset="0"/>
                          <a:sym typeface="PT Sans"/>
                        </a:rPr>
                        <a:t>Расширение возможностей проведения мероприятий по ранней профориентации среди детей старшего дошкольного возраста (5-7лет)</a:t>
                      </a:r>
                      <a:endParaRPr sz="1200" dirty="0">
                        <a:latin typeface="Calibri" panose="020F0502020204030204" pitchFamily="34" charset="0"/>
                        <a:ea typeface="PT Sans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3921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99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3921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3921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99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3921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3921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99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3921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>
                        <a:alpha val="3921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275E82-BC70-33FE-997E-E2C3A770E99E}"/>
              </a:ext>
            </a:extLst>
          </p:cNvPr>
          <p:cNvSpPr txBox="1"/>
          <p:nvPr/>
        </p:nvSpPr>
        <p:spPr>
          <a:xfrm>
            <a:off x="209233" y="2295439"/>
            <a:ext cx="78619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spcAft>
                <a:spcPts val="1200"/>
              </a:spcAft>
              <a:buNone/>
              <a:defRPr sz="2000" b="1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" dirty="0">
                <a:solidFill>
                  <a:srgbClr val="1D4992"/>
                </a:solidFill>
                <a:sym typeface="PT Sans"/>
              </a:rPr>
              <a:t>4. Стейкхолдеры </a:t>
            </a:r>
            <a:r>
              <a:rPr lang="ru" sz="1200" dirty="0">
                <a:solidFill>
                  <a:srgbClr val="1D4992"/>
                </a:solidFill>
                <a:sym typeface="PT Sans"/>
              </a:rPr>
              <a:t>(заинтересованные люди, организации)</a:t>
            </a:r>
            <a:endParaRPr lang="ru-RU" dirty="0">
              <a:solidFill>
                <a:srgbClr val="1D4992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6C0A71-ADE7-A17F-1E72-44243E49C2B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687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FF0000"/>
          </a:solidFill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1D4992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261" y="61600"/>
            <a:ext cx="581818" cy="5248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ЦА, результаты проблемных интервью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F63190-5393-E30C-E92A-FB5C6389057C}"/>
              </a:ext>
            </a:extLst>
          </p:cNvPr>
          <p:cNvSpPr txBox="1"/>
          <p:nvPr/>
        </p:nvSpPr>
        <p:spPr>
          <a:xfrm>
            <a:off x="307825" y="642626"/>
            <a:ext cx="796397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Проблемное интервью было проведено на базе детского сада-заказчика №7 г. </a:t>
            </a:r>
            <a:r>
              <a:rPr lang="ru-RU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Ростов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-на-Дону </a:t>
            </a:r>
          </a:p>
          <a:p>
            <a:pPr>
              <a:spcBef>
                <a:spcPts val="1200"/>
              </a:spcBef>
            </a:pP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интервью участие принимали: администрация ДОО, педагогический персонал ДОО</a:t>
            </a:r>
          </a:p>
        </p:txBody>
      </p:sp>
      <p:graphicFrame>
        <p:nvGraphicFramePr>
          <p:cNvPr id="7" name="Таблица 5">
            <a:extLst>
              <a:ext uri="{FF2B5EF4-FFF2-40B4-BE49-F238E27FC236}">
                <a16:creationId xmlns:a16="http://schemas.microsoft.com/office/drawing/2014/main" id="{1A01B762-FE5F-EF8E-72D6-38293F06D0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158573"/>
              </p:ext>
            </p:extLst>
          </p:nvPr>
        </p:nvGraphicFramePr>
        <p:xfrm>
          <a:off x="366542" y="1255691"/>
          <a:ext cx="8347036" cy="5136151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2086759">
                  <a:extLst>
                    <a:ext uri="{9D8B030D-6E8A-4147-A177-3AD203B41FA5}">
                      <a16:colId xmlns:a16="http://schemas.microsoft.com/office/drawing/2014/main" val="894882008"/>
                    </a:ext>
                  </a:extLst>
                </a:gridCol>
                <a:gridCol w="2086759">
                  <a:extLst>
                    <a:ext uri="{9D8B030D-6E8A-4147-A177-3AD203B41FA5}">
                      <a16:colId xmlns:a16="http://schemas.microsoft.com/office/drawing/2014/main" val="1170973456"/>
                    </a:ext>
                  </a:extLst>
                </a:gridCol>
                <a:gridCol w="2086759">
                  <a:extLst>
                    <a:ext uri="{9D8B030D-6E8A-4147-A177-3AD203B41FA5}">
                      <a16:colId xmlns:a16="http://schemas.microsoft.com/office/drawing/2014/main" val="3599668049"/>
                    </a:ext>
                  </a:extLst>
                </a:gridCol>
                <a:gridCol w="2086759">
                  <a:extLst>
                    <a:ext uri="{9D8B030D-6E8A-4147-A177-3AD203B41FA5}">
                      <a16:colId xmlns:a16="http://schemas.microsoft.com/office/drawing/2014/main" val="3489061151"/>
                    </a:ext>
                  </a:extLst>
                </a:gridCol>
              </a:tblGrid>
              <a:tr h="525991">
                <a:tc>
                  <a:txBody>
                    <a:bodyPr/>
                    <a:lstStyle/>
                    <a:p>
                      <a:r>
                        <a:rPr lang="ru-RU" dirty="0"/>
                        <a:t>Гипотеза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Вопрос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Ответ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Подтверждение гипотезы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01007"/>
                  </a:ext>
                </a:extLst>
              </a:tr>
              <a:tr h="1608915">
                <a:tc>
                  <a:txBody>
                    <a:bodyPr/>
                    <a:lstStyle/>
                    <a:p>
                      <a:r>
                        <a:rPr lang="ru-RU" dirty="0"/>
                        <a:t>В дошкольных образовательный организациях активно развивается направление профориентации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Проводили ли вы профориентационное работу с воспитанниками ранее</a:t>
                      </a:r>
                      <a:r>
                        <a:rPr lang="en-US" dirty="0"/>
                        <a:t>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Раньше работа по профориентации начиналась с детьми школьного возраста. В ДОО такого не было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/>
                        <a:t>Гипотеза подтверждена. Тема ранней профориентации активно развивается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846698"/>
                  </a:ext>
                </a:extLst>
              </a:tr>
              <a:tr h="204208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Проводится ли работа в настоящее время</a:t>
                      </a:r>
                      <a:r>
                        <a:rPr lang="en-US" dirty="0"/>
                        <a:t>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 последние 2 года идея профориентации распространилась на ДОО. В нашем саду проводятся беседы и мини-лекции для детей о профессиях.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168208"/>
                  </a:ext>
                </a:extLst>
              </a:tr>
              <a:tr h="95916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256239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AAFA72-D024-FE58-6C28-E8E098131EF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0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5C2B637E-274C-BAE9-7EC0-F6FC973A9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40D36BD-7A5B-A1ED-4E60-6F13D2FC745F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1D4992"/>
          </a:solidFill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EB9A38E5-151C-9F5F-BB40-FEC37EBB58AE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3AD9D9C-0724-4D85-E96D-09CE4668E723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4CF5397B-A66D-8BE5-DB06-8B5EC0976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261" y="57950"/>
            <a:ext cx="589910" cy="53209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02E661F-97D5-7FBB-10DF-B4CAE625CFB6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ЦА, результаты проблемных интервью</a:t>
            </a:r>
          </a:p>
        </p:txBody>
      </p:sp>
      <p:graphicFrame>
        <p:nvGraphicFramePr>
          <p:cNvPr id="7" name="Таблица 5">
            <a:extLst>
              <a:ext uri="{FF2B5EF4-FFF2-40B4-BE49-F238E27FC236}">
                <a16:creationId xmlns:a16="http://schemas.microsoft.com/office/drawing/2014/main" id="{B0E8B673-AED1-4693-34A7-DFE59DBC18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385998"/>
              </p:ext>
            </p:extLst>
          </p:nvPr>
        </p:nvGraphicFramePr>
        <p:xfrm>
          <a:off x="256673" y="770482"/>
          <a:ext cx="8710865" cy="5072784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2178763">
                  <a:extLst>
                    <a:ext uri="{9D8B030D-6E8A-4147-A177-3AD203B41FA5}">
                      <a16:colId xmlns:a16="http://schemas.microsoft.com/office/drawing/2014/main" val="894882008"/>
                    </a:ext>
                  </a:extLst>
                </a:gridCol>
                <a:gridCol w="2179768">
                  <a:extLst>
                    <a:ext uri="{9D8B030D-6E8A-4147-A177-3AD203B41FA5}">
                      <a16:colId xmlns:a16="http://schemas.microsoft.com/office/drawing/2014/main" val="1170973456"/>
                    </a:ext>
                  </a:extLst>
                </a:gridCol>
                <a:gridCol w="2176167">
                  <a:extLst>
                    <a:ext uri="{9D8B030D-6E8A-4147-A177-3AD203B41FA5}">
                      <a16:colId xmlns:a16="http://schemas.microsoft.com/office/drawing/2014/main" val="3599668049"/>
                    </a:ext>
                  </a:extLst>
                </a:gridCol>
                <a:gridCol w="2176167">
                  <a:extLst>
                    <a:ext uri="{9D8B030D-6E8A-4147-A177-3AD203B41FA5}">
                      <a16:colId xmlns:a16="http://schemas.microsoft.com/office/drawing/2014/main" val="3147990589"/>
                    </a:ext>
                  </a:extLst>
                </a:gridCol>
              </a:tblGrid>
              <a:tr h="372312">
                <a:tc>
                  <a:txBody>
                    <a:bodyPr/>
                    <a:lstStyle/>
                    <a:p>
                      <a:r>
                        <a:rPr lang="ru-RU" dirty="0"/>
                        <a:t>Гипотеза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Вопрос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Ответ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Подтверждение гипотезы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01007"/>
                  </a:ext>
                </a:extLst>
              </a:tr>
              <a:tr h="4491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Педагоги дошкольного образования заинтересованы темой ранней профориентации дошкольников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Считаете ли Вы необходимым проводить работу по ранней профориентации дошкольников?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Да. Давать детям понимание о профессиях в дошкольном возрасте нужно, это развивает их интерес и стремление познавать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Гипотеза подтверждена. Педагогам интересна тема.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846698"/>
                  </a:ext>
                </a:extLst>
              </a:tr>
              <a:tr h="398571">
                <a:tc>
                  <a:txBody>
                    <a:bodyPr/>
                    <a:lstStyle/>
                    <a:p>
                      <a:r>
                        <a:rPr lang="ru-RU" dirty="0"/>
                        <a:t>В ДОО есть необходимость в интерактивном пособии для дошкольников по ранней профориентации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Проводили ли Вы профориентационную работу в группе? Если да, в каком формате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Проводили. Занятия были в формате беседы с воспитанниками приглашённых представителей профессии или изучения по картинкам особенностей профессии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168208"/>
                  </a:ext>
                </a:extLst>
              </a:tr>
              <a:tr h="3723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256239"/>
                  </a:ext>
                </a:extLst>
              </a:tr>
              <a:tr h="3723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54991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BD8CDE-B0C1-C0DC-22CB-CDB26EB9B2E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57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0173549B-268D-143D-16DB-150E6DFC2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F198106-43DD-824A-3EB3-A198C1F3BE05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7BF05C5-0266-8DB2-9587-02CEDEB5DBE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FFFEC6B-A4E3-5233-1509-42C8CCA4DE53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1D4992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3811E790-0724-9E86-3759-10E1ECFFD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68" y="63580"/>
            <a:ext cx="577427" cy="52083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9BB4F87-9FFB-DCA2-6A99-4CA52E9D0A1D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ЦА, результаты проблемных интервью</a:t>
            </a:r>
          </a:p>
        </p:txBody>
      </p:sp>
      <p:graphicFrame>
        <p:nvGraphicFramePr>
          <p:cNvPr id="7" name="Таблица 5">
            <a:extLst>
              <a:ext uri="{FF2B5EF4-FFF2-40B4-BE49-F238E27FC236}">
                <a16:creationId xmlns:a16="http://schemas.microsoft.com/office/drawing/2014/main" id="{BE603A60-6DC5-C636-4E90-867910CA7C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395862"/>
              </p:ext>
            </p:extLst>
          </p:nvPr>
        </p:nvGraphicFramePr>
        <p:xfrm>
          <a:off x="256673" y="770482"/>
          <a:ext cx="8710865" cy="4304232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2178763">
                  <a:extLst>
                    <a:ext uri="{9D8B030D-6E8A-4147-A177-3AD203B41FA5}">
                      <a16:colId xmlns:a16="http://schemas.microsoft.com/office/drawing/2014/main" val="894882008"/>
                    </a:ext>
                  </a:extLst>
                </a:gridCol>
                <a:gridCol w="2179768">
                  <a:extLst>
                    <a:ext uri="{9D8B030D-6E8A-4147-A177-3AD203B41FA5}">
                      <a16:colId xmlns:a16="http://schemas.microsoft.com/office/drawing/2014/main" val="1170973456"/>
                    </a:ext>
                  </a:extLst>
                </a:gridCol>
                <a:gridCol w="2176167">
                  <a:extLst>
                    <a:ext uri="{9D8B030D-6E8A-4147-A177-3AD203B41FA5}">
                      <a16:colId xmlns:a16="http://schemas.microsoft.com/office/drawing/2014/main" val="3599668049"/>
                    </a:ext>
                  </a:extLst>
                </a:gridCol>
                <a:gridCol w="2176167">
                  <a:extLst>
                    <a:ext uri="{9D8B030D-6E8A-4147-A177-3AD203B41FA5}">
                      <a16:colId xmlns:a16="http://schemas.microsoft.com/office/drawing/2014/main" val="3147990589"/>
                    </a:ext>
                  </a:extLst>
                </a:gridCol>
              </a:tblGrid>
              <a:tr h="372312">
                <a:tc>
                  <a:txBody>
                    <a:bodyPr/>
                    <a:lstStyle/>
                    <a:p>
                      <a:r>
                        <a:rPr lang="ru-RU" sz="1200" dirty="0"/>
                        <a:t>Гипотеза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Вопрос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Ответ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Подтверждение гипотезы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01007"/>
                  </a:ext>
                </a:extLst>
              </a:tr>
              <a:tr h="398571">
                <a:tc rowSpan="2">
                  <a:txBody>
                    <a:bodyPr/>
                    <a:lstStyle/>
                    <a:p>
                      <a:r>
                        <a:rPr lang="ru-RU" sz="1200" dirty="0"/>
                        <a:t>В ДОО есть необходимость в интерактивном приложении для работы с дошкольниками по ранней профориентации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Проводили ли Вы профориентационную работу в группе? Если да, в каком формате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Проводили. Занятия были в формате беседы с воспитанниками приглашённых представителей профессии или изучения по картинкам особенностей профессии 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200" dirty="0"/>
                        <a:t>Гипотеза подтверждена. У педагогов есть необходимость в интерактивном приложении.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168208"/>
                  </a:ext>
                </a:extLst>
              </a:tr>
              <a:tr h="372312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Сталкивались ли Вы с трудностями в процессе организации занятий?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Да. Иногда представители профессий не имели возможности прийти и приходилось в процессе менять занятие. Также дети теряли интерес в процессе простого изучения картинок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256239"/>
                  </a:ext>
                </a:extLst>
              </a:tr>
              <a:tr h="3723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Считаете ли Вы возможным проведение профориентационной работы с использование цифровых технологий?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Думаю, да. Если программа будет создана для дошкольников с учётом возрастных особенностей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54991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89F3B71-4F1B-FCFA-1C47-96E13753FE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61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1D4992"/>
          </a:solidFill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985" y="54301"/>
            <a:ext cx="598002" cy="53939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Анализ аналогов</a:t>
            </a:r>
          </a:p>
        </p:txBody>
      </p:sp>
      <p:graphicFrame>
        <p:nvGraphicFramePr>
          <p:cNvPr id="9" name="Google Shape;122;p27">
            <a:extLst>
              <a:ext uri="{FF2B5EF4-FFF2-40B4-BE49-F238E27FC236}">
                <a16:creationId xmlns:a16="http://schemas.microsoft.com/office/drawing/2014/main" id="{D350160D-BC5F-1606-ADED-D6AF102A5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0991958"/>
              </p:ext>
            </p:extLst>
          </p:nvPr>
        </p:nvGraphicFramePr>
        <p:xfrm>
          <a:off x="307825" y="828749"/>
          <a:ext cx="8243991" cy="498529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000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6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1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7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8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70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Название</a:t>
                      </a:r>
                      <a:endParaRPr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Ссылка</a:t>
                      </a:r>
                      <a:endParaRPr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Преимущества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Недостатки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Отличия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(от вашего решения)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857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Проект «Смешарики-Азбука профессий будущего»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latin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https://rutube.ru/video/e03f2b4d5475a07f3c4e182f2a8bdc3f/</a:t>
                      </a: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формат мультсериала доступен  не требует дополнительных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известные персонажи мультсериала облегчат восприятие материала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не подразумевает работы педагога с детьми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отсутствует разделение на области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направлен на изучение профессий только будущего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наше решение предполагает непосредственное взаимодействие педагога с воспитанники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дети имеют возможность взаимодействия с профессиями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578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Навигатум</a:t>
                      </a: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latin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https://navigatum.ru/preschoolers/?ysclid=m2f6jcmz4r373652745</a:t>
                      </a: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-системное формирование основы знаний о профессиях настоящего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пособие представлено в офлайн и офлайн формате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проект формирует знание не только о профессиях, но и об общем значении труда  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не предполагается работа с формированием представлений о профессиях будущего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небольшое количество профессий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сложно реализуемо в условиях работы с группой воспитанников детского сада (неподходящее количество человек)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проект предполагает исключительно интерактивный формат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приложение предполагает 11 профессиональных областей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одной из основных целей проекта является изучение как профессий настоящего, так и профессий будущего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192">
                <a:tc gridSpan="5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Данной тематикой также активно занимаются в </a:t>
                      </a:r>
                      <a:r>
                        <a:rPr lang="ru-RU" sz="11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Скольково</a:t>
                      </a: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и </a:t>
                      </a:r>
                      <a:r>
                        <a:rPr lang="ru-RU" sz="11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Сребе</a:t>
                      </a: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но их целевая аудитория – подростки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Наш проект предлагает старт знакомства с профессия в дошкольном возрасте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19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19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79577F-5D5F-1FA9-6612-66C330A690C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331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1D4992"/>
          </a:solidFill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354" y="54301"/>
            <a:ext cx="598002" cy="53939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117415" y="70498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Команда проекта 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FA5F0BE-02A1-425E-4539-884DBB5DF3C9}"/>
              </a:ext>
            </a:extLst>
          </p:cNvPr>
          <p:cNvGrpSpPr/>
          <p:nvPr/>
        </p:nvGrpSpPr>
        <p:grpSpPr>
          <a:xfrm>
            <a:off x="-80883" y="909400"/>
            <a:ext cx="2218899" cy="2135988"/>
            <a:chOff x="1655953" y="1288903"/>
            <a:chExt cx="2958533" cy="2847985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FBC3216D-C276-75D3-6417-C7C3565FCE16}"/>
                </a:ext>
              </a:extLst>
            </p:cNvPr>
            <p:cNvGrpSpPr/>
            <p:nvPr/>
          </p:nvGrpSpPr>
          <p:grpSpPr>
            <a:xfrm>
              <a:off x="1655953" y="3243801"/>
              <a:ext cx="2958533" cy="893087"/>
              <a:chOff x="2457240" y="1822888"/>
              <a:chExt cx="5222496" cy="893089"/>
            </a:xfrm>
          </p:grpSpPr>
          <p:sp>
            <p:nvSpPr>
              <p:cNvPr id="11" name="TextBox 4">
                <a:extLst>
                  <a:ext uri="{FF2B5EF4-FFF2-40B4-BE49-F238E27FC236}">
                    <a16:creationId xmlns:a16="http://schemas.microsoft.com/office/drawing/2014/main" id="{FA16DF72-0841-7B13-EBCC-F5B6E5BC40B4}"/>
                  </a:ext>
                </a:extLst>
              </p:cNvPr>
              <p:cNvSpPr txBox="1"/>
              <p:nvPr/>
            </p:nvSpPr>
            <p:spPr>
              <a:xfrm>
                <a:off x="2457240" y="1822888"/>
                <a:ext cx="5222496" cy="6155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ru-RU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</a:rPr>
                  <a:t>Лебедев Дмитрий Алексеевич</a:t>
                </a:r>
              </a:p>
            </p:txBody>
          </p:sp>
          <p:sp>
            <p:nvSpPr>
              <p:cNvPr id="12" name="TextBox 5">
                <a:extLst>
                  <a:ext uri="{FF2B5EF4-FFF2-40B4-BE49-F238E27FC236}">
                    <a16:creationId xmlns:a16="http://schemas.microsoft.com/office/drawing/2014/main" id="{BE228470-2574-A394-6513-061B20CC3D98}"/>
                  </a:ext>
                </a:extLst>
              </p:cNvPr>
              <p:cNvSpPr txBox="1"/>
              <p:nvPr/>
            </p:nvSpPr>
            <p:spPr>
              <a:xfrm>
                <a:off x="2923963" y="2346644"/>
                <a:ext cx="4440792" cy="369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ru-RU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cs typeface="Calibri" panose="020F0502020204030204" pitchFamily="34" charset="0"/>
                  </a:rPr>
                  <a:t>Наставник</a:t>
                </a:r>
              </a:p>
            </p:txBody>
          </p:sp>
        </p:grpSp>
        <p:pic>
          <p:nvPicPr>
            <p:cNvPr id="9" name="Picture 2" descr="Дмитрий Алексеевич Лебедев">
              <a:extLst>
                <a:ext uri="{FF2B5EF4-FFF2-40B4-BE49-F238E27FC236}">
                  <a16:creationId xmlns:a16="http://schemas.microsoft.com/office/drawing/2014/main" id="{FE58C44A-9E56-7C12-4DFB-70981A1FE6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3837" y="1288903"/>
              <a:ext cx="1942767" cy="1939926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Рисунок 13" descr="Изображение выглядит как Человеческое лицо, одежда, человек, портрет&#10;&#10;Автоматически созданное описание">
            <a:extLst>
              <a:ext uri="{FF2B5EF4-FFF2-40B4-BE49-F238E27FC236}">
                <a16:creationId xmlns:a16="http://schemas.microsoft.com/office/drawing/2014/main" id="{466AAB3B-4DBC-D8C1-C5ED-7BF7E0FCC8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657"/>
          <a:stretch/>
        </p:blipFill>
        <p:spPr>
          <a:xfrm>
            <a:off x="4893773" y="786811"/>
            <a:ext cx="1267561" cy="1543763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FA867279-CC5B-BCFD-ECF7-1F998210049E}"/>
              </a:ext>
            </a:extLst>
          </p:cNvPr>
          <p:cNvGrpSpPr/>
          <p:nvPr/>
        </p:nvGrpSpPr>
        <p:grpSpPr>
          <a:xfrm>
            <a:off x="0" y="3130428"/>
            <a:ext cx="2356236" cy="1989224"/>
            <a:chOff x="6374987" y="1733274"/>
            <a:chExt cx="3377922" cy="2836171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2E3C5E56-063D-F4E0-BA0F-46F9E9FF73F4}"/>
                </a:ext>
              </a:extLst>
            </p:cNvPr>
            <p:cNvGrpSpPr/>
            <p:nvPr/>
          </p:nvGrpSpPr>
          <p:grpSpPr>
            <a:xfrm>
              <a:off x="6727061" y="1733274"/>
              <a:ext cx="2831335" cy="2594821"/>
              <a:chOff x="1964834" y="1500742"/>
              <a:chExt cx="2831335" cy="2594821"/>
            </a:xfrm>
          </p:grpSpPr>
          <p:sp>
            <p:nvSpPr>
              <p:cNvPr id="24" name="TextBox 4">
                <a:extLst>
                  <a:ext uri="{FF2B5EF4-FFF2-40B4-BE49-F238E27FC236}">
                    <a16:creationId xmlns:a16="http://schemas.microsoft.com/office/drawing/2014/main" id="{C9C1E263-F3EB-F4B0-4E54-BE01899FAD44}"/>
                  </a:ext>
                </a:extLst>
              </p:cNvPr>
              <p:cNvSpPr txBox="1"/>
              <p:nvPr/>
            </p:nvSpPr>
            <p:spPr>
              <a:xfrm>
                <a:off x="1964834" y="3437336"/>
                <a:ext cx="2831335" cy="6582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ru-RU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</a:rPr>
                  <a:t>Кудинова Людмила Евгеньевна</a:t>
                </a:r>
                <a:endParaRPr lang="ru-RU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pic>
            <p:nvPicPr>
              <p:cNvPr id="25" name="Picture 2">
                <a:extLst>
                  <a:ext uri="{FF2B5EF4-FFF2-40B4-BE49-F238E27FC236}">
                    <a16:creationId xmlns:a16="http://schemas.microsoft.com/office/drawing/2014/main" id="{E77075EF-AB3D-6028-99AE-9DF5EC6366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5577" t="8427" r="-2874" b="19379"/>
              <a:stretch/>
            </p:blipFill>
            <p:spPr bwMode="auto">
              <a:xfrm>
                <a:off x="2162151" y="1500742"/>
                <a:ext cx="1942768" cy="1939928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3" name="TextBox 5">
              <a:extLst>
                <a:ext uri="{FF2B5EF4-FFF2-40B4-BE49-F238E27FC236}">
                  <a16:creationId xmlns:a16="http://schemas.microsoft.com/office/drawing/2014/main" id="{FE8B5434-ECD7-DC18-C39B-EEFBAE4DA58F}"/>
                </a:ext>
              </a:extLst>
            </p:cNvPr>
            <p:cNvSpPr txBox="1"/>
            <p:nvPr/>
          </p:nvSpPr>
          <p:spPr>
            <a:xfrm>
              <a:off x="6374987" y="4174509"/>
              <a:ext cx="3377922" cy="3949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ru-RU" sz="1200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Наставник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71B38DEE-718E-8225-87D0-3A14870AD0BA}"/>
              </a:ext>
            </a:extLst>
          </p:cNvPr>
          <p:cNvGrpSpPr/>
          <p:nvPr/>
        </p:nvGrpSpPr>
        <p:grpSpPr>
          <a:xfrm>
            <a:off x="4804093" y="3073150"/>
            <a:ext cx="1750052" cy="1999852"/>
            <a:chOff x="590361" y="931336"/>
            <a:chExt cx="1942767" cy="2273075"/>
          </a:xfrm>
        </p:grpSpPr>
        <p:sp>
          <p:nvSpPr>
            <p:cNvPr id="27" name="TextBox 8">
              <a:extLst>
                <a:ext uri="{FF2B5EF4-FFF2-40B4-BE49-F238E27FC236}">
                  <a16:creationId xmlns:a16="http://schemas.microsoft.com/office/drawing/2014/main" id="{6666339E-008E-FBFE-8B22-4ABF51F3FE30}"/>
                </a:ext>
              </a:extLst>
            </p:cNvPr>
            <p:cNvSpPr txBox="1"/>
            <p:nvPr/>
          </p:nvSpPr>
          <p:spPr>
            <a:xfrm>
              <a:off x="590361" y="2679673"/>
              <a:ext cx="1942767" cy="5247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ru-RU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Романюк Елена</a:t>
              </a:r>
            </a:p>
            <a:p>
              <a:pPr algn="ctr"/>
              <a:r>
                <a: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Исполнитель </a:t>
              </a:r>
            </a:p>
          </p:txBody>
        </p:sp>
        <p:pic>
          <p:nvPicPr>
            <p:cNvPr id="28" name="Picture 37">
              <a:extLst>
                <a:ext uri="{FF2B5EF4-FFF2-40B4-BE49-F238E27FC236}">
                  <a16:creationId xmlns:a16="http://schemas.microsoft.com/office/drawing/2014/main" id="{BAEAE70A-59B0-9428-6C0C-31CA689B8C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9" r="27854" b="48001"/>
            <a:stretch/>
          </p:blipFill>
          <p:spPr>
            <a:xfrm>
              <a:off x="783061" y="931336"/>
              <a:ext cx="1413458" cy="1675631"/>
            </a:xfrm>
            <a:prstGeom prst="round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</p:grpSp>
      <p:pic>
        <p:nvPicPr>
          <p:cNvPr id="35" name="Рисунок 34" descr="Изображение выглядит как человек, Человеческое лицо, Длинные волосы, губа&#10;&#10;Автоматически созданное описание">
            <a:extLst>
              <a:ext uri="{FF2B5EF4-FFF2-40B4-BE49-F238E27FC236}">
                <a16:creationId xmlns:a16="http://schemas.microsoft.com/office/drawing/2014/main" id="{E5D885DC-DB81-D457-6578-C5D8FD6AFC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266" b="98672" l="2578" r="93906">
                        <a14:foregroundMark x1="33906" y1="25703" x2="35625" y2="27734"/>
                        <a14:foregroundMark x1="51016" y1="23359" x2="53203" y2="25234"/>
                        <a14:foregroundMark x1="25938" y1="13906" x2="29063" y2="5078"/>
                        <a14:foregroundMark x1="29063" y1="5078" x2="38594" y2="1875"/>
                        <a14:foregroundMark x1="38594" y1="1875" x2="48438" y2="2188"/>
                        <a14:foregroundMark x1="48438" y1="2188" x2="56953" y2="6875"/>
                        <a14:foregroundMark x1="56953" y1="6875" x2="59844" y2="10156"/>
                        <a14:foregroundMark x1="23906" y1="58594" x2="14453" y2="59844"/>
                        <a14:foregroundMark x1="14453" y1="59844" x2="9297" y2="68047"/>
                        <a14:foregroundMark x1="9297" y1="68047" x2="3281" y2="96406"/>
                        <a14:foregroundMark x1="3281" y1="96406" x2="2734" y2="97188"/>
                        <a14:foregroundMark x1="64375" y1="33828" x2="75781" y2="60469"/>
                        <a14:foregroundMark x1="75781" y1="60469" x2="92188" y2="89844"/>
                        <a14:foregroundMark x1="92188" y1="89844" x2="93984" y2="98672"/>
                        <a14:foregroundMark x1="29375" y1="2266" x2="56484" y2="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16275" y="3069321"/>
            <a:ext cx="1458542" cy="1458542"/>
          </a:xfrm>
          <a:prstGeom prst="rect">
            <a:avLst/>
          </a:prstGeom>
        </p:spPr>
      </p:pic>
      <p:pic>
        <p:nvPicPr>
          <p:cNvPr id="37" name="Рисунок 36" descr="Изображение выглядит как человек, Человеческое лицо, одежда, блондинка&#10;&#10;Автоматически созданное описание">
            <a:extLst>
              <a:ext uri="{FF2B5EF4-FFF2-40B4-BE49-F238E27FC236}">
                <a16:creationId xmlns:a16="http://schemas.microsoft.com/office/drawing/2014/main" id="{4D604DA0-4391-BA7A-9731-0D049D07872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297" b="99922" l="4167" r="99479">
                        <a14:foregroundMark x1="40313" y1="56406" x2="11563" y2="95781"/>
                        <a14:foregroundMark x1="11563" y1="95781" x2="67917" y2="82031"/>
                        <a14:foregroundMark x1="67917" y1="82031" x2="73229" y2="72969"/>
                        <a14:foregroundMark x1="73229" y1="72969" x2="71667" y2="61875"/>
                        <a14:foregroundMark x1="71667" y1="61875" x2="76250" y2="71406"/>
                        <a14:foregroundMark x1="76250" y1="71406" x2="75521" y2="72109"/>
                        <a14:foregroundMark x1="34167" y1="55547" x2="21563" y2="57891"/>
                        <a14:foregroundMark x1="21563" y1="57891" x2="8646" y2="64531"/>
                        <a14:foregroundMark x1="8646" y1="64531" x2="4167" y2="84844"/>
                        <a14:foregroundMark x1="4167" y1="84844" x2="4583" y2="97656"/>
                        <a14:foregroundMark x1="71458" y1="56875" x2="83229" y2="60234"/>
                        <a14:foregroundMark x1="83229" y1="60234" x2="90729" y2="68125"/>
                        <a14:foregroundMark x1="90729" y1="68125" x2="94063" y2="79688"/>
                        <a14:foregroundMark x1="94063" y1="79688" x2="87083" y2="92188"/>
                        <a14:foregroundMark x1="87083" y1="92188" x2="78333" y2="99609"/>
                        <a14:foregroundMark x1="78333" y1="99609" x2="77083" y2="99922"/>
                        <a14:foregroundMark x1="40729" y1="10156" x2="53750" y2="9297"/>
                        <a14:foregroundMark x1="53750" y1="9297" x2="63333" y2="13359"/>
                        <a14:foregroundMark x1="63958" y1="32344" x2="62708" y2="42891"/>
                        <a14:foregroundMark x1="62708" y1="42891" x2="61979" y2="43203"/>
                        <a14:foregroundMark x1="22917" y1="33516" x2="24271" y2="43203"/>
                        <a14:foregroundMark x1="24271" y1="43203" x2="32604" y2="44688"/>
                        <a14:foregroundMark x1="91042" y1="62813" x2="99479" y2="92969"/>
                        <a14:foregroundMark x1="52708" y1="11328" x2="42500" y2="17188"/>
                        <a14:foregroundMark x1="42500" y1="17188" x2="36146" y2="25625"/>
                        <a14:foregroundMark x1="36146" y1="25625" x2="35521" y2="28281"/>
                        <a14:foregroundMark x1="40521" y1="11875" x2="31563" y2="20000"/>
                        <a14:foregroundMark x1="31563" y1="20000" x2="27187" y2="34844"/>
                        <a14:foregroundMark x1="68333" y1="15547" x2="72500" y2="24688"/>
                        <a14:foregroundMark x1="72500" y1="24688" x2="73021" y2="35391"/>
                        <a14:foregroundMark x1="73021" y1="35391" x2="68333" y2="45859"/>
                        <a14:foregroundMark x1="71875" y1="17422" x2="75313" y2="28281"/>
                        <a14:foregroundMark x1="32083" y1="14766" x2="22500" y2="31172"/>
                        <a14:backgroundMark x1="64375" y1="7109" x2="67396" y2="8594"/>
                        <a14:backgroundMark x1="76146" y1="42813" x2="73542" y2="48906"/>
                        <a14:backgroundMark x1="76875" y1="28203" x2="79167" y2="34688"/>
                        <a14:backgroundMark x1="35729" y1="10313" x2="51563" y2="2734"/>
                      </a14:backgroundRemoval>
                    </a14:imgEffect>
                  </a14:imgLayer>
                </a14:imgProps>
              </a:ext>
            </a:extLst>
          </a:blip>
          <a:srcRect t="1" b="2832"/>
          <a:stretch/>
        </p:blipFill>
        <p:spPr>
          <a:xfrm>
            <a:off x="2882164" y="858216"/>
            <a:ext cx="1149075" cy="148870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CF34D511-7E01-036E-463A-9C309CDC38E5}"/>
              </a:ext>
            </a:extLst>
          </p:cNvPr>
          <p:cNvSpPr txBox="1"/>
          <p:nvPr/>
        </p:nvSpPr>
        <p:spPr>
          <a:xfrm>
            <a:off x="2470181" y="2364344"/>
            <a:ext cx="2008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Century Gothic" panose="020B0502020202020204" pitchFamily="34" charset="0"/>
              </a:rPr>
              <a:t>Тимченко Алёна</a:t>
            </a:r>
          </a:p>
          <a:p>
            <a:pPr algn="ctr"/>
            <a:r>
              <a:rPr lang="ru-RU" sz="1200" b="1" dirty="0">
                <a:latin typeface="Century Gothic" panose="020B0502020202020204" pitchFamily="34" charset="0"/>
              </a:rPr>
              <a:t>Романовна</a:t>
            </a:r>
          </a:p>
          <a:p>
            <a:pPr algn="ctr"/>
            <a:r>
              <a:rPr lang="ru-RU" sz="1200" dirty="0">
                <a:latin typeface="Century Gothic" panose="020B0502020202020204" pitchFamily="34" charset="0"/>
              </a:rPr>
              <a:t>Лидер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BE543C4-9EFE-5AAD-A22E-FA8FCDF961FF}"/>
              </a:ext>
            </a:extLst>
          </p:cNvPr>
          <p:cNvSpPr txBox="1"/>
          <p:nvPr/>
        </p:nvSpPr>
        <p:spPr>
          <a:xfrm>
            <a:off x="2512178" y="4519003"/>
            <a:ext cx="2008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err="1">
                <a:latin typeface="Century Gothic" panose="020B0502020202020204" pitchFamily="34" charset="0"/>
              </a:rPr>
              <a:t>Шиндецова</a:t>
            </a:r>
            <a:r>
              <a:rPr lang="ru-RU" sz="1200" b="1" dirty="0">
                <a:latin typeface="Century Gothic" panose="020B0502020202020204" pitchFamily="34" charset="0"/>
              </a:rPr>
              <a:t> Полина Юрьевна </a:t>
            </a:r>
          </a:p>
          <a:p>
            <a:pPr algn="ctr"/>
            <a:r>
              <a:rPr lang="ru-RU" sz="1200" dirty="0">
                <a:latin typeface="Century Gothic" panose="020B0502020202020204" pitchFamily="34" charset="0"/>
              </a:rPr>
              <a:t>Аналитик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5D33CBB-953C-D40F-5F84-F0B919A1E030}"/>
              </a:ext>
            </a:extLst>
          </p:cNvPr>
          <p:cNvSpPr txBox="1"/>
          <p:nvPr/>
        </p:nvSpPr>
        <p:spPr>
          <a:xfrm>
            <a:off x="4811128" y="2352682"/>
            <a:ext cx="15087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Бортник Татьяна </a:t>
            </a:r>
          </a:p>
          <a:p>
            <a:pPr algn="ctr"/>
            <a:r>
              <a:rPr lang="ru-RU" sz="1200" b="1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Владимировна</a:t>
            </a:r>
          </a:p>
          <a:p>
            <a:pPr algn="ctr"/>
            <a:r>
              <a:rPr lang="ru-RU" sz="1200" dirty="0">
                <a:latin typeface="Century Gothic" panose="020B0502020202020204" pitchFamily="34" charset="0"/>
              </a:rPr>
              <a:t>Спикер</a:t>
            </a:r>
          </a:p>
        </p:txBody>
      </p:sp>
      <p:pic>
        <p:nvPicPr>
          <p:cNvPr id="43" name="Рисунок 42" descr="Пользователь со сплошной заливкой">
            <a:extLst>
              <a:ext uri="{FF2B5EF4-FFF2-40B4-BE49-F238E27FC236}">
                <a16:creationId xmlns:a16="http://schemas.microsoft.com/office/drawing/2014/main" id="{0A4BEC16-560B-E8C2-D485-453C5B54A0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95867" y="909400"/>
            <a:ext cx="1527414" cy="1527414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64C09FCF-8306-F0A3-02B4-4FA40B9529A2}"/>
              </a:ext>
            </a:extLst>
          </p:cNvPr>
          <p:cNvSpPr txBox="1"/>
          <p:nvPr/>
        </p:nvSpPr>
        <p:spPr>
          <a:xfrm>
            <a:off x="6790808" y="2324181"/>
            <a:ext cx="2117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latin typeface="Century Gothic" panose="020B0502020202020204" pitchFamily="34" charset="0"/>
              </a:rPr>
              <a:t>Киселев Максим</a:t>
            </a:r>
          </a:p>
          <a:p>
            <a:pPr algn="ctr"/>
            <a:r>
              <a:rPr lang="ru-RU" sz="1200" b="1" dirty="0">
                <a:latin typeface="Century Gothic" panose="020B0502020202020204" pitchFamily="34" charset="0"/>
              </a:rPr>
              <a:t>Евгеньевич </a:t>
            </a:r>
          </a:p>
          <a:p>
            <a:pPr algn="ctr"/>
            <a:r>
              <a:rPr lang="ru-RU" sz="1200" dirty="0">
                <a:latin typeface="Century Gothic" panose="020B0502020202020204" pitchFamily="34" charset="0"/>
              </a:rPr>
              <a:t>Технический специалист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E12F67B-C888-6EAD-F185-449F717D6B3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00160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a71a08f-077a-41a9-aad3-034e276f8716">
      <UserInfo>
        <DisplayName>Перепелкина Злата Игоревна</DisplayName>
        <AccountId>276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C63379-C0B8-4BD9-83F1-45D66B269D31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1cfccc0c-9394-48fd-a069-91e59a4312bb"/>
    <ds:schemaRef ds:uri="9a71a08f-077a-41a9-aad3-034e276f8716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24C7113-676B-4FFF-8F97-49F8BF46CE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CCD091-034A-4133-936B-DC04714641FB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799</Words>
  <Application>Microsoft Macintosh PowerPoint</Application>
  <PresentationFormat>Экран (16:9)</PresentationFormat>
  <Paragraphs>112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PT Sans</vt:lpstr>
      <vt:lpstr>Century Gothic</vt:lpstr>
      <vt:lpstr>Calibri</vt:lpstr>
      <vt:lpstr>Simple Light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Тимченко Алёна Романовна</cp:lastModifiedBy>
  <cp:revision>24</cp:revision>
  <dcterms:modified xsi:type="dcterms:W3CDTF">2024-11-07T21:18:50Z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  <property fmtid="{D5CDD505-2E9C-101B-9397-08002B2CF9AE}" pid="3" name="MediaServiceImageTags">
    <vt:lpwstr/>
  </property>
</Properties>
</file>