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72" r:id="rId3"/>
    <p:sldId id="273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2" r:id="rId13"/>
    <p:sldId id="266" r:id="rId14"/>
    <p:sldId id="267" r:id="rId15"/>
    <p:sldId id="268" r:id="rId16"/>
    <p:sldId id="269" r:id="rId17"/>
    <p:sldId id="270" r:id="rId18"/>
    <p:sldId id="271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3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A6A15-6E39-4FFA-B5DC-89EB633E6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1371600"/>
            <a:ext cx="8127574" cy="273644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69311-3201-45EC-B973-82EC27DA5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99358"/>
            <a:ext cx="8127574" cy="1187042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AE4B9-EDEF-4A2C-B464-332C5C62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951-4861-4549-8E72-CEECA89E4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E1401-5637-41BC-AC21-891056450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96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3747-9ADB-4FCC-89CE-6E84D134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C9C6-5D7D-4249-8820-D4C99D0AE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F35F7-46A1-40A9-ACD7-C4923992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45637-B780-4999-A87D-0039BC5A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9777F-E471-4CC5-B27B-137CB06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21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CB1D-064E-46DE-B533-7CDA331E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2748406"/>
            <a:ext cx="8115300" cy="273799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222C0-D002-4A94-BAFF-FD1A1CCA6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1371600"/>
            <a:ext cx="8115300" cy="133327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E7D7E-EC9F-4AA5-A559-EF556C6A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7A8EE-88C1-400C-A23F-656DC76B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245A4-F9C6-44E9-929F-78C657C8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85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F34F-B65E-4FA0-87E8-8890F482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9382348" cy="1371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25A67-10CA-4531-93E1-39892C087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8297" y="2057400"/>
            <a:ext cx="4553103" cy="41250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2BE36-0CAF-4D92-9AC2-9249276B9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057400"/>
            <a:ext cx="4543647" cy="412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36479-3B04-43BD-9B59-DBF6CA2B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D4449-57DB-41D2-B49E-694E7C13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0CC2C-E50B-47D2-B62F-D5C4C9CD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5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530B-D0F2-4FC4-A10F-1E54EF82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755118"/>
            <a:ext cx="9378304" cy="12227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8865C-9D06-4FA3-BA3D-7187BB41B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56570-8F97-4B7E-A805-96925AC47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8300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57EF54-F63F-4730-99EE-0E472578F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453E-B012-4889-9F49-E1351532A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7213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9FC47A-8514-4C98-B1BE-FF6CC666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D4301A-D375-4163-9488-27A9CDC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D6105-4A37-4D4B-9BE8-715FB73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0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007F-6649-4D23-8869-C1CC29D0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B85A1-41F9-4BC1-9C40-3E5D5C0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3774-EAA9-47ED-87EF-EE2B29A2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526550-DD4D-45E2-8916-8314C5D0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20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5FACD-1A4D-49F3-8EA8-21B5C1A6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FD9DD-0E4E-4C36-AF85-B3EAD7FE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F4C8-14FA-4405-85EE-ABF53FB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0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7C28-5DEE-493D-ABAD-38E4F2D7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21" y="1085481"/>
            <a:ext cx="365118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E79C5-E567-4F12-96B8-8BBEAE3D8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0" y="1132676"/>
            <a:ext cx="5289480" cy="4728374"/>
          </a:xfrm>
        </p:spPr>
        <p:txBody>
          <a:bodyPr/>
          <a:lstStyle>
            <a:lvl1pPr>
              <a:lnSpc>
                <a:spcPct val="110000"/>
              </a:lnSpc>
              <a:defRPr sz="3200"/>
            </a:lvl1pPr>
            <a:lvl2pPr>
              <a:lnSpc>
                <a:spcPct val="110000"/>
              </a:lnSpc>
              <a:defRPr sz="2800"/>
            </a:lvl2pPr>
            <a:lvl3pPr>
              <a:lnSpc>
                <a:spcPct val="110000"/>
              </a:lnSpc>
              <a:defRPr sz="2400"/>
            </a:lvl3pPr>
            <a:lvl4pPr>
              <a:lnSpc>
                <a:spcPct val="110000"/>
              </a:lnSpc>
              <a:defRPr sz="2000"/>
            </a:lvl4pPr>
            <a:lvl5pPr>
              <a:lnSpc>
                <a:spcPct val="11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3DF7F-0B5C-40CE-A65F-779FA7EFB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5621" y="2748406"/>
            <a:ext cx="365118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248C-1826-4833-9592-383B5873A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219DC-2646-42AD-897A-EB765DCBE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238D7-4EEA-475B-B1CA-C44B89BEA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60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65BE-C907-4660-A586-71C6A1D1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85481"/>
            <a:ext cx="365760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4C8A9-67DF-419C-B2FC-3A879CCEF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6900" y="1061885"/>
            <a:ext cx="5331069" cy="47755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A94A1-3058-402A-9C3F-2F210D91D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2748406"/>
            <a:ext cx="365760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3CA50-C8D8-4F83-B2F6-BCE82586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E5BE3-7B02-4281-BD90-C1FAAF6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E256D-ACD5-438F-BA6F-605E5260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8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D0E6-AD36-493C-9DC3-5ACC2059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B8558-FA83-4F6C-A6D1-2DF9D3F74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38299" y="2057399"/>
            <a:ext cx="8915401" cy="41148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DE619-0CC6-4480-ABDE-277D36BD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791E6-BE35-4ECA-8AD1-E8EC09B8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94606-B928-42D6-85CC-9576F60E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45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18D8A-5002-491C-922A-E9624E2DB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5882C6-2BE9-4E25-B8BB-A2346A2B0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BEFF9-B3BC-4C07-BF6C-2E3C91B5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F4CF6-CDF1-4AFD-8319-71FD4FED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1A026-57F4-47F7-B4F0-E0D48E01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58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1A689-589E-4A73-9313-EF44F7E4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B11B8-9E77-4144-B9C1-FD164D9A1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57400"/>
            <a:ext cx="8915402" cy="4137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E4CC-CF79-4C8D-9E5F-1BB517435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B6D41BCC-AD73-4203-A5A6-E62EB28B0FE6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79449-05F6-4BC7-95DF-F04E1F161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118764" y="4237870"/>
            <a:ext cx="3344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17FE5-2D1F-4ECC-9460-08145C3BB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8877" y="6319138"/>
            <a:ext cx="710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66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way.php?to=https%3A%2F%2Finstagram.com%2Fvigre_perm%3Figshid%3DdXIydHU2YTM0MGNx&amp;cc_key=" TargetMode="External"/><Relationship Id="rId2" Type="http://schemas.openxmlformats.org/officeDocument/2006/relationships/hyperlink" Target="https://vk.com/vigre_per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CE6CDF-ADB7-468C-85C9-B20A076F3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9EA3C6-5BB9-4426-BF58-2B808502F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0A35E7-9EF6-40E1-A6C5-0B6D3D724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71600"/>
            <a:ext cx="10553700" cy="411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05FC6-2B50-4C53-A6A4-5E04F1090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6752" y="2057400"/>
            <a:ext cx="5156948" cy="1566615"/>
          </a:xfrm>
        </p:spPr>
        <p:txBody>
          <a:bodyPr>
            <a:normAutofit/>
          </a:bodyPr>
          <a:lstStyle/>
          <a:p>
            <a:r>
              <a:rPr lang="ru-RU" sz="3200" dirty="0"/>
              <a:t>Магазин баскетбольных кроссовок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82E550-F37D-4D8E-895E-134B702E5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6752" y="3754209"/>
            <a:ext cx="3276600" cy="952305"/>
          </a:xfrm>
        </p:spPr>
        <p:txBody>
          <a:bodyPr>
            <a:normAutofit fontScale="92500" lnSpcReduction="20000"/>
          </a:bodyPr>
          <a:lstStyle/>
          <a:p>
            <a:r>
              <a:rPr lang="ru-RU" sz="1600" dirty="0" err="1"/>
              <a:t>Трушников</a:t>
            </a:r>
            <a:r>
              <a:rPr lang="ru-RU" sz="1600" dirty="0"/>
              <a:t> </a:t>
            </a:r>
            <a:r>
              <a:rPr lang="ru-RU" sz="1600" dirty="0" err="1"/>
              <a:t>сергей</a:t>
            </a:r>
            <a:r>
              <a:rPr lang="ru-RU" sz="1600" dirty="0"/>
              <a:t> и </a:t>
            </a:r>
            <a:r>
              <a:rPr lang="ru-RU" sz="1600" dirty="0" err="1"/>
              <a:t>белоглазова</a:t>
            </a:r>
            <a:r>
              <a:rPr lang="ru-RU" sz="1600" dirty="0"/>
              <a:t> </a:t>
            </a:r>
            <a:r>
              <a:rPr lang="ru-RU" sz="1600" dirty="0" err="1"/>
              <a:t>даша</a:t>
            </a:r>
            <a:r>
              <a:rPr lang="ru-RU" sz="1600" dirty="0"/>
              <a:t> </a:t>
            </a:r>
          </a:p>
          <a:p>
            <a:r>
              <a:rPr lang="ru-RU" sz="1600" dirty="0"/>
              <a:t>Упп-2021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9AE6A5-A023-4CAC-9589-A3CEDF0BC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396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C1D61AC-0F41-491A-8472-65736C6C4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87" y="106354"/>
            <a:ext cx="6906422" cy="61374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Позвольте нам представить вам наш магазин, в котором каждый обязательно найдёт то, что ищет. Мы специализируемся на баскетбольной обуви и гордимся предлагаемым ассортиментом кроссовок. Наш магазин предлагает широкий выбор моделей от топовых брендов, известных своим качеством, комфортом и стилем. Независимо от вашего уровня игры или ваших предпочтений в дизайне, мы уверены, что у нас есть подходящие кроссовки для вас.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14485B-5DD1-417F-B944-EC5CEC119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759" y="0"/>
            <a:ext cx="38601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958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85C773A-E12A-4AC9-8549-64225D8DE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447" y="2972"/>
            <a:ext cx="4948518" cy="309282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DF3778-10F2-4696-AFD1-6A338D50D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6266" y="-191910"/>
            <a:ext cx="8915402" cy="1371600"/>
          </a:xfrm>
        </p:spPr>
        <p:txBody>
          <a:bodyPr/>
          <a:lstStyle/>
          <a:p>
            <a:pPr algn="ctr"/>
            <a:r>
              <a:rPr lang="ru-RU" dirty="0"/>
              <a:t>Наша 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40B940-B60B-4E39-A00B-953DCCE7B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9" y="1517692"/>
            <a:ext cx="8915402" cy="4137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Название - Серёжа и Даша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730F2A-9A97-497D-A16E-E9C63FC14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5" y="2321859"/>
            <a:ext cx="4695382" cy="37024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4C76A5-CB43-40FD-A38B-E867BC218D54}"/>
              </a:ext>
            </a:extLst>
          </p:cNvPr>
          <p:cNvSpPr txBox="1"/>
          <p:nvPr/>
        </p:nvSpPr>
        <p:spPr>
          <a:xfrm>
            <a:off x="2106705" y="5973198"/>
            <a:ext cx="3455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Наш герб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87EA58-63D5-44A7-A259-9CBCC9319646}"/>
              </a:ext>
            </a:extLst>
          </p:cNvPr>
          <p:cNvSpPr txBox="1"/>
          <p:nvPr/>
        </p:nvSpPr>
        <p:spPr>
          <a:xfrm>
            <a:off x="6033247" y="2976281"/>
            <a:ext cx="575970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Заголовки публичных материалов о нашей команде:</a:t>
            </a:r>
          </a:p>
          <a:p>
            <a:pPr marL="342900" indent="-342900">
              <a:buAutoNum type="arabicPeriod"/>
            </a:pPr>
            <a:r>
              <a:rPr lang="ru-RU" sz="2000" dirty="0"/>
              <a:t>«Баскетбольные кроссовки: новый магазин от команды, которая переопределила понятие ассортимента!»</a:t>
            </a:r>
          </a:p>
          <a:p>
            <a:pPr marL="342900" indent="-342900">
              <a:buAutoNum type="arabicPeriod"/>
            </a:pPr>
            <a:r>
              <a:rPr lang="ru-RU" sz="2000" dirty="0"/>
              <a:t>«Магазин баскетбольной обуви с самым разнообразным выбором: команда, которая знает всё о современных трендах!»</a:t>
            </a:r>
          </a:p>
          <a:p>
            <a:pPr marL="342900" indent="-342900">
              <a:buAutoNum type="arabicPeriod"/>
            </a:pPr>
            <a:r>
              <a:rPr lang="ru-RU" sz="2000" dirty="0"/>
              <a:t>«Добро пожаловать в магазин, где каждый баскетболист найдёт свою пару: команда, которая понимает важность комфорта!»</a:t>
            </a:r>
          </a:p>
        </p:txBody>
      </p:sp>
    </p:spTree>
    <p:extLst>
      <p:ext uri="{BB962C8B-B14F-4D97-AF65-F5344CB8AC3E}">
        <p14:creationId xmlns:p14="http://schemas.microsoft.com/office/powerpoint/2010/main" val="4239286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6C1C5-E797-4888-8ACE-5DD5D9D92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76" y="596153"/>
            <a:ext cx="8915402" cy="1371600"/>
          </a:xfrm>
        </p:spPr>
        <p:txBody>
          <a:bodyPr>
            <a:normAutofit/>
          </a:bodyPr>
          <a:lstStyle/>
          <a:p>
            <a:r>
              <a:rPr lang="ru-RU" sz="3600" dirty="0"/>
              <a:t>Проблемы на рынке города Пермь: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F0FB3A-56A0-4180-9AA6-8440877BC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876" y="1967753"/>
            <a:ext cx="8915402" cy="4137259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2800" dirty="0"/>
              <a:t>Отсутствие специализированных магазинов баскетбольной обуви в нашем регионе</a:t>
            </a:r>
          </a:p>
          <a:p>
            <a:pPr marL="0" indent="0">
              <a:buNone/>
            </a:pPr>
            <a:r>
              <a:rPr lang="ru-RU" sz="2800" dirty="0"/>
              <a:t>2. Надобность в частом обновлении баскетбольных кроссовок</a:t>
            </a:r>
          </a:p>
          <a:p>
            <a:pPr marL="0" indent="0">
              <a:buNone/>
            </a:pPr>
            <a:r>
              <a:rPr lang="ru-RU" sz="2800" dirty="0"/>
              <a:t>3.Большое количество поддельных кроссовок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ED5DD0-774B-448B-96BB-F12561770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13" y="0"/>
            <a:ext cx="3863788" cy="686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59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12AC5-6938-4B2C-BB80-DB210AEF8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46" y="434788"/>
            <a:ext cx="8915402" cy="1371600"/>
          </a:xfrm>
        </p:spPr>
        <p:txBody>
          <a:bodyPr>
            <a:normAutofit/>
          </a:bodyPr>
          <a:lstStyle/>
          <a:p>
            <a:r>
              <a:rPr lang="ru-RU" sz="3600" dirty="0"/>
              <a:t>Решения выявленных проблем: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C206FE-AE38-4D35-8FFB-991DFD5A1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8206" y="1985682"/>
            <a:ext cx="8915402" cy="4137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1. Открытие нескольких точек в регионе</a:t>
            </a:r>
          </a:p>
          <a:p>
            <a:pPr marL="0" indent="0">
              <a:buNone/>
            </a:pPr>
            <a:r>
              <a:rPr lang="ru-RU" sz="2800" dirty="0"/>
              <a:t>2.Большой ассортимент</a:t>
            </a:r>
          </a:p>
          <a:p>
            <a:pPr marL="0" indent="0">
              <a:buNone/>
            </a:pPr>
            <a:r>
              <a:rPr lang="ru-RU" sz="2800" dirty="0"/>
              <a:t>3.Продажа только оригинальной продукции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5DFF06-BC27-4B3C-863D-FC2126413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09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58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01EFC-11E7-4266-962F-C59B23A6A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473" y="-90453"/>
            <a:ext cx="8915402" cy="1371600"/>
          </a:xfrm>
        </p:spPr>
        <p:txBody>
          <a:bodyPr/>
          <a:lstStyle/>
          <a:p>
            <a:r>
              <a:rPr lang="ru-RU" dirty="0"/>
              <a:t>Основные конкуренты: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9B0117-7C47-4CAC-990B-80B5BD1DA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56" y="1123573"/>
            <a:ext cx="7889982" cy="5424439"/>
          </a:xfrm>
        </p:spPr>
        <p:txBody>
          <a:bodyPr/>
          <a:lstStyle/>
          <a:p>
            <a:pPr marL="0" indent="0">
              <a:buNone/>
            </a:pPr>
            <a:endParaRPr lang="ru-RU" sz="2800" b="1" dirty="0"/>
          </a:p>
          <a:p>
            <a:pPr marL="0" indent="0">
              <a:buNone/>
            </a:pPr>
            <a:r>
              <a:rPr lang="ru-RU" sz="2800" b="1" u="sng" dirty="0"/>
              <a:t>1</a:t>
            </a:r>
            <a:r>
              <a:rPr lang="ru-RU" b="1" u="sng" dirty="0"/>
              <a:t>.</a:t>
            </a:r>
            <a:r>
              <a:rPr lang="en-US" sz="2800" b="1" u="sng" dirty="0"/>
              <a:t>City slam</a:t>
            </a:r>
            <a:r>
              <a:rPr lang="ru-RU" sz="2800" b="1" u="sng" dirty="0"/>
              <a:t> </a:t>
            </a:r>
            <a:r>
              <a:rPr lang="ru-RU" sz="2800" u="sng" dirty="0"/>
              <a:t>(</a:t>
            </a:r>
            <a:r>
              <a:rPr lang="ru-RU" sz="2800" u="sng" dirty="0" err="1"/>
              <a:t>г.Санкт</a:t>
            </a:r>
            <a:r>
              <a:rPr lang="ru-RU" sz="2800" u="sng" dirty="0"/>
              <a:t>-Петербург)</a:t>
            </a:r>
          </a:p>
          <a:p>
            <a:pPr marL="0" indent="0">
              <a:buNone/>
            </a:pPr>
            <a:r>
              <a:rPr lang="ru-RU" sz="2800" dirty="0"/>
              <a:t>Средняя цена за пару – 10 195 рублей</a:t>
            </a:r>
          </a:p>
          <a:p>
            <a:pPr marL="0" indent="0">
              <a:buNone/>
            </a:pPr>
            <a:r>
              <a:rPr lang="ru-RU" sz="2800" dirty="0"/>
              <a:t>Преимущества:</a:t>
            </a:r>
          </a:p>
          <a:p>
            <a:r>
              <a:rPr lang="ru-RU" sz="2800" dirty="0"/>
              <a:t>Широкий ассортимент баскетбольных товаров.</a:t>
            </a:r>
          </a:p>
          <a:p>
            <a:r>
              <a:rPr lang="ru-RU" sz="2800" dirty="0"/>
              <a:t>Качество товаров.</a:t>
            </a:r>
          </a:p>
          <a:p>
            <a:r>
              <a:rPr lang="ru-RU" sz="2800" dirty="0"/>
              <a:t>Онлайн-продажи</a:t>
            </a:r>
          </a:p>
          <a:p>
            <a:r>
              <a:rPr lang="ru-RU" sz="2800" dirty="0"/>
              <a:t>Регулярное обновление ассортимента.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21B621-7E9E-46D2-B5D2-08F6AF32D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325" y="628334"/>
            <a:ext cx="4415019" cy="588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72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CE521E-E351-4657-B74A-D03994172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4880" y="0"/>
            <a:ext cx="8915402" cy="1371600"/>
          </a:xfrm>
        </p:spPr>
        <p:txBody>
          <a:bodyPr/>
          <a:lstStyle/>
          <a:p>
            <a:r>
              <a:rPr lang="ru-RU" dirty="0"/>
              <a:t>Основные конкуренты: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53CCF7-79EB-44FA-A90B-B1A5648D1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614055"/>
            <a:ext cx="8915402" cy="4638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u="sng" dirty="0"/>
              <a:t>2.Планета баскетбол(г. Екатеринбург)</a:t>
            </a:r>
          </a:p>
          <a:p>
            <a:pPr marL="0" indent="0">
              <a:buNone/>
            </a:pPr>
            <a:r>
              <a:rPr lang="ru-RU" sz="2800" dirty="0"/>
              <a:t>Средняя цена за пару – 8 923 рубля</a:t>
            </a:r>
          </a:p>
          <a:p>
            <a:pPr marL="0" indent="0">
              <a:buNone/>
            </a:pPr>
            <a:r>
              <a:rPr lang="ru-RU" sz="2800" dirty="0"/>
              <a:t>Преимущества: </a:t>
            </a:r>
          </a:p>
          <a:p>
            <a:r>
              <a:rPr lang="ru-RU" sz="2800" dirty="0"/>
              <a:t>Низкие цены.</a:t>
            </a:r>
          </a:p>
          <a:p>
            <a:r>
              <a:rPr lang="ru-RU" sz="2800" dirty="0"/>
              <a:t>Широкий ассортимент.</a:t>
            </a:r>
          </a:p>
          <a:p>
            <a:r>
              <a:rPr lang="ru-RU" sz="2800" dirty="0"/>
              <a:t>Удобное расположение.</a:t>
            </a:r>
          </a:p>
          <a:p>
            <a:r>
              <a:rPr lang="ru-RU" sz="2800" dirty="0"/>
              <a:t>Онлайн-продажи.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DD16D3-C6C4-49BB-8AED-17881F0C8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745" y="2051104"/>
            <a:ext cx="6085545" cy="342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7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4EC842-1F7C-4055-8EAF-05185883B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51" y="4482"/>
            <a:ext cx="8915402" cy="1371600"/>
          </a:xfrm>
        </p:spPr>
        <p:txBody>
          <a:bodyPr/>
          <a:lstStyle/>
          <a:p>
            <a:r>
              <a:rPr lang="ru-RU" dirty="0"/>
              <a:t>                      Основные конкуренты: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DCF0EC-F5F5-4E9C-A804-C3A6642FC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24" y="1289399"/>
            <a:ext cx="8915402" cy="51562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u="sng" dirty="0"/>
              <a:t>3. </a:t>
            </a:r>
            <a:r>
              <a:rPr lang="en-US" sz="2800" b="1" u="sng" dirty="0" err="1"/>
              <a:t>Slamdunk</a:t>
            </a:r>
            <a:r>
              <a:rPr lang="ru-RU" sz="2800" b="1" u="sng" dirty="0"/>
              <a:t> (</a:t>
            </a:r>
            <a:r>
              <a:rPr lang="ru-RU" sz="2800" b="1" u="sng" dirty="0" err="1"/>
              <a:t>г.Москва</a:t>
            </a:r>
            <a:r>
              <a:rPr lang="ru-RU" sz="2800" b="1" u="sng" dirty="0"/>
              <a:t>)</a:t>
            </a:r>
          </a:p>
          <a:p>
            <a:pPr marL="0" indent="0">
              <a:buNone/>
            </a:pPr>
            <a:r>
              <a:rPr lang="ru-RU" sz="2800" dirty="0"/>
              <a:t>Средняя цена за пару – 13 500 рублей</a:t>
            </a:r>
          </a:p>
          <a:p>
            <a:pPr marL="0" indent="0">
              <a:buNone/>
            </a:pPr>
            <a:r>
              <a:rPr lang="ru-RU" sz="2800" dirty="0"/>
              <a:t>Преимущества:</a:t>
            </a:r>
          </a:p>
          <a:p>
            <a:r>
              <a:rPr lang="ru-RU" sz="2800" dirty="0"/>
              <a:t>Очень большое разнообразие</a:t>
            </a:r>
          </a:p>
          <a:p>
            <a:r>
              <a:rPr lang="ru-RU" sz="2800" dirty="0"/>
              <a:t>Узнаваемость бренда</a:t>
            </a:r>
          </a:p>
          <a:p>
            <a:r>
              <a:rPr lang="ru-RU" sz="2800" dirty="0"/>
              <a:t>Удобное расположение</a:t>
            </a:r>
          </a:p>
          <a:p>
            <a:r>
              <a:rPr lang="ru-RU" sz="2800" dirty="0" err="1"/>
              <a:t>Проф.консультация</a:t>
            </a:r>
            <a:endParaRPr lang="ru-RU" sz="2800" dirty="0"/>
          </a:p>
          <a:p>
            <a:r>
              <a:rPr lang="ru-RU" sz="2800" dirty="0"/>
              <a:t>Онлайн-продажи</a:t>
            </a:r>
          </a:p>
          <a:p>
            <a:r>
              <a:rPr lang="ru-RU" sz="2800" dirty="0"/>
              <a:t>Наличие редких пар</a:t>
            </a:r>
          </a:p>
          <a:p>
            <a:pPr marL="0" indent="0">
              <a:buNone/>
            </a:pPr>
            <a:endParaRPr lang="ru-RU" sz="2800" b="1" dirty="0"/>
          </a:p>
          <a:p>
            <a:pPr marL="0" indent="0">
              <a:buNone/>
            </a:pPr>
            <a:endParaRPr lang="ru-RU" sz="28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4CB203-E019-4CBC-9D7A-859A1512A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376" y="516969"/>
            <a:ext cx="4577600" cy="610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99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1AF80-6BFC-4430-A624-4AAC8AA8F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13446"/>
            <a:ext cx="8915402" cy="1371600"/>
          </a:xfrm>
        </p:spPr>
        <p:txBody>
          <a:bodyPr/>
          <a:lstStyle/>
          <a:p>
            <a:pPr algn="ctr"/>
            <a:r>
              <a:rPr lang="ru-RU" dirty="0"/>
              <a:t>Влияние факторов макросреды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8FC58B9-8400-43A6-A27F-81464327AC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5316520"/>
              </p:ext>
            </p:extLst>
          </p:nvPr>
        </p:nvGraphicFramePr>
        <p:xfrm>
          <a:off x="762000" y="1385046"/>
          <a:ext cx="10560424" cy="48185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40114">
                  <a:extLst>
                    <a:ext uri="{9D8B030D-6E8A-4147-A177-3AD203B41FA5}">
                      <a16:colId xmlns:a16="http://schemas.microsoft.com/office/drawing/2014/main" val="508357718"/>
                    </a:ext>
                  </a:extLst>
                </a:gridCol>
                <a:gridCol w="1764062">
                  <a:extLst>
                    <a:ext uri="{9D8B030D-6E8A-4147-A177-3AD203B41FA5}">
                      <a16:colId xmlns:a16="http://schemas.microsoft.com/office/drawing/2014/main" val="2460566143"/>
                    </a:ext>
                  </a:extLst>
                </a:gridCol>
                <a:gridCol w="1764062">
                  <a:extLst>
                    <a:ext uri="{9D8B030D-6E8A-4147-A177-3AD203B41FA5}">
                      <a16:colId xmlns:a16="http://schemas.microsoft.com/office/drawing/2014/main" val="169501110"/>
                    </a:ext>
                  </a:extLst>
                </a:gridCol>
                <a:gridCol w="1764062">
                  <a:extLst>
                    <a:ext uri="{9D8B030D-6E8A-4147-A177-3AD203B41FA5}">
                      <a16:colId xmlns:a16="http://schemas.microsoft.com/office/drawing/2014/main" val="86339905"/>
                    </a:ext>
                  </a:extLst>
                </a:gridCol>
                <a:gridCol w="1764062">
                  <a:extLst>
                    <a:ext uri="{9D8B030D-6E8A-4147-A177-3AD203B41FA5}">
                      <a16:colId xmlns:a16="http://schemas.microsoft.com/office/drawing/2014/main" val="1970985145"/>
                    </a:ext>
                  </a:extLst>
                </a:gridCol>
                <a:gridCol w="1764062">
                  <a:extLst>
                    <a:ext uri="{9D8B030D-6E8A-4147-A177-3AD203B41FA5}">
                      <a16:colId xmlns:a16="http://schemas.microsoft.com/office/drawing/2014/main" val="1915467087"/>
                    </a:ext>
                  </a:extLst>
                </a:gridCol>
              </a:tblGrid>
              <a:tr h="13617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Экономические факторы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Политико-правовые факторы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Культурные факторы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Демографические факторы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Природные факторы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Научно-технические факторы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882532"/>
                  </a:ext>
                </a:extLst>
              </a:tr>
              <a:tr h="1047507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 инфляция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Налоговые правила и ставки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Культурные предпочтения в стиле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Возраст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Влажность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развития науки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64490"/>
                  </a:ext>
                </a:extLst>
              </a:tr>
              <a:tr h="1361758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Изменения валютного курса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Трудовые законы и регулирование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Популярность баскетбола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Температура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степень внедрения инноваций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791509"/>
                  </a:ext>
                </a:extLst>
              </a:tr>
              <a:tr h="1047507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Рост экономики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Знаменитости и спортсмены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683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0479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E6C52E6-D2D1-45C4-A3DF-51A456BE8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538" y="1671918"/>
            <a:ext cx="4909297" cy="470909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C0F9E-3C7A-4469-B11F-6FD45DABD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168089"/>
            <a:ext cx="8915402" cy="1371600"/>
          </a:xfrm>
        </p:spPr>
        <p:txBody>
          <a:bodyPr/>
          <a:lstStyle/>
          <a:p>
            <a:pPr algn="ctr"/>
            <a:r>
              <a:rPr lang="ru-RU" dirty="0"/>
              <a:t>Влияние факторов микросреды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7A6BAD4-27DF-496A-A463-AA7077E39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165" y="1407459"/>
            <a:ext cx="11196917" cy="5342965"/>
          </a:xfrm>
        </p:spPr>
        <p:txBody>
          <a:bodyPr>
            <a:normAutofit/>
          </a:bodyPr>
          <a:lstStyle/>
          <a:p>
            <a:r>
              <a:rPr lang="ru-RU" u="sng" dirty="0"/>
              <a:t>Клиентура</a:t>
            </a:r>
            <a:r>
              <a:rPr lang="ru-RU" dirty="0"/>
              <a:t>:  Удовлетворенность клиентов, их лояльность и</a:t>
            </a:r>
          </a:p>
          <a:p>
            <a:pPr marL="0" indent="0">
              <a:buNone/>
            </a:pPr>
            <a:r>
              <a:rPr lang="ru-RU" dirty="0"/>
              <a:t> рекомендации магазина другим людям могут существенно </a:t>
            </a:r>
          </a:p>
          <a:p>
            <a:pPr marL="0" indent="0">
              <a:buNone/>
            </a:pPr>
            <a:r>
              <a:rPr lang="ru-RU" dirty="0"/>
              <a:t>повлиять на успех бизнеса.</a:t>
            </a:r>
          </a:p>
          <a:p>
            <a:r>
              <a:rPr lang="ru-RU" u="sng" dirty="0"/>
              <a:t> Поставщики: М</a:t>
            </a:r>
            <a:r>
              <a:rPr lang="ru-RU" dirty="0"/>
              <a:t>огут влиять на качество и характеристики </a:t>
            </a:r>
          </a:p>
          <a:p>
            <a:pPr marL="0" indent="0">
              <a:buNone/>
            </a:pPr>
            <a:r>
              <a:rPr lang="ru-RU" dirty="0"/>
              <a:t>кроссовок, предоставляемых магазину.</a:t>
            </a:r>
          </a:p>
          <a:p>
            <a:r>
              <a:rPr lang="ru-RU" u="sng" dirty="0"/>
              <a:t>Торговля: П</a:t>
            </a:r>
            <a:r>
              <a:rPr lang="ru-RU" dirty="0"/>
              <a:t>редложение, выбор покупателей, цены, </a:t>
            </a:r>
          </a:p>
          <a:p>
            <a:pPr marL="0" indent="0">
              <a:buNone/>
            </a:pPr>
            <a:r>
              <a:rPr lang="ru-RU" dirty="0"/>
              <a:t>тренды и региональные особенности.</a:t>
            </a:r>
          </a:p>
          <a:p>
            <a:r>
              <a:rPr lang="ru-RU" u="sng" dirty="0"/>
              <a:t>Сбытовые посредники: Ц</a:t>
            </a:r>
            <a:r>
              <a:rPr lang="ru-RU" dirty="0"/>
              <a:t>ены, условия поставки и </a:t>
            </a:r>
          </a:p>
          <a:p>
            <a:pPr marL="0" indent="0">
              <a:buNone/>
            </a:pPr>
            <a:r>
              <a:rPr lang="ru-RU" dirty="0"/>
              <a:t>качество продукции. </a:t>
            </a:r>
          </a:p>
          <a:p>
            <a:r>
              <a:rPr lang="ru-RU" u="sng" dirty="0"/>
              <a:t>Конкуренты: П</a:t>
            </a:r>
            <a:r>
              <a:rPr lang="ru-RU" dirty="0"/>
              <a:t>редложение более конкурентоспособных </a:t>
            </a:r>
          </a:p>
          <a:p>
            <a:pPr marL="0" indent="0">
              <a:buNone/>
            </a:pPr>
            <a:r>
              <a:rPr lang="ru-RU" dirty="0"/>
              <a:t>товаров, используя инновации и рекламу.</a:t>
            </a:r>
          </a:p>
        </p:txBody>
      </p:sp>
    </p:spTree>
    <p:extLst>
      <p:ext uri="{BB962C8B-B14F-4D97-AF65-F5344CB8AC3E}">
        <p14:creationId xmlns:p14="http://schemas.microsoft.com/office/powerpoint/2010/main" val="2737983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DD0DC0-0374-480E-A1F1-48765B34E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050" y="291352"/>
            <a:ext cx="9764807" cy="1322295"/>
          </a:xfrm>
        </p:spPr>
        <p:txBody>
          <a:bodyPr>
            <a:normAutofit fontScale="90000"/>
          </a:bodyPr>
          <a:lstStyle/>
          <a:p>
            <a:r>
              <a:rPr lang="ru-RU" dirty="0"/>
              <a:t>Оценка размера рынка по методике: TAM, SAM, SOM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98A73607-DA30-4999-8309-63352076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650" y="840833"/>
            <a:ext cx="7506700" cy="5954414"/>
          </a:xfrm>
        </p:spPr>
      </p:pic>
    </p:spTree>
    <p:extLst>
      <p:ext uri="{BB962C8B-B14F-4D97-AF65-F5344CB8AC3E}">
        <p14:creationId xmlns:p14="http://schemas.microsoft.com/office/powerpoint/2010/main" val="1280107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7906E-DE1F-4545-8A35-6B631B423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8293" y="-331694"/>
            <a:ext cx="8915402" cy="1371600"/>
          </a:xfrm>
        </p:spPr>
        <p:txBody>
          <a:bodyPr/>
          <a:lstStyle/>
          <a:p>
            <a:r>
              <a:rPr lang="ru-RU" dirty="0"/>
              <a:t>Маркетинговая стратегия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4510366D-AB6A-423D-961D-19C1892F67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670289"/>
              </p:ext>
            </p:extLst>
          </p:nvPr>
        </p:nvGraphicFramePr>
        <p:xfrm>
          <a:off x="824754" y="1039906"/>
          <a:ext cx="10390094" cy="572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6240">
                  <a:extLst>
                    <a:ext uri="{9D8B030D-6E8A-4147-A177-3AD203B41FA5}">
                      <a16:colId xmlns:a16="http://schemas.microsoft.com/office/drawing/2014/main" val="3903183728"/>
                    </a:ext>
                  </a:extLst>
                </a:gridCol>
                <a:gridCol w="2037273">
                  <a:extLst>
                    <a:ext uri="{9D8B030D-6E8A-4147-A177-3AD203B41FA5}">
                      <a16:colId xmlns:a16="http://schemas.microsoft.com/office/drawing/2014/main" val="4070149418"/>
                    </a:ext>
                  </a:extLst>
                </a:gridCol>
                <a:gridCol w="2198558">
                  <a:extLst>
                    <a:ext uri="{9D8B030D-6E8A-4147-A177-3AD203B41FA5}">
                      <a16:colId xmlns:a16="http://schemas.microsoft.com/office/drawing/2014/main" val="810027638"/>
                    </a:ext>
                  </a:extLst>
                </a:gridCol>
                <a:gridCol w="1901455">
                  <a:extLst>
                    <a:ext uri="{9D8B030D-6E8A-4147-A177-3AD203B41FA5}">
                      <a16:colId xmlns:a16="http://schemas.microsoft.com/office/drawing/2014/main" val="2333941434"/>
                    </a:ext>
                  </a:extLst>
                </a:gridCol>
                <a:gridCol w="1816568">
                  <a:extLst>
                    <a:ext uri="{9D8B030D-6E8A-4147-A177-3AD203B41FA5}">
                      <a16:colId xmlns:a16="http://schemas.microsoft.com/office/drawing/2014/main" val="3866681236"/>
                    </a:ext>
                  </a:extLst>
                </a:gridCol>
              </a:tblGrid>
              <a:tr h="79942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КАНАЛ ПРОДВИЖЕНИЯ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ОХВАТЫ (чел.)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ПЕРИОД РЕАЛИЗАЦИИ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СТОИМОСТЬ (руб.)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006494"/>
                  </a:ext>
                </a:extLst>
              </a:tr>
              <a:tr h="1107870">
                <a:tc>
                  <a:txBody>
                    <a:bodyPr/>
                    <a:lstStyle/>
                    <a:p>
                      <a:r>
                        <a:rPr lang="ru-RU" dirty="0"/>
                        <a:t>Соц. сеть «</a:t>
                      </a:r>
                      <a:r>
                        <a:rPr lang="ru-RU" dirty="0" err="1"/>
                        <a:t>Вконтакте</a:t>
                      </a:r>
                      <a:r>
                        <a:rPr lang="ru-RU" dirty="0"/>
                        <a:t>»</a:t>
                      </a:r>
                    </a:p>
                    <a:p>
                      <a:r>
                        <a:rPr lang="ru-RU" dirty="0"/>
                        <a:t>Таргетированная реклама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ООО «</a:t>
                      </a:r>
                      <a:r>
                        <a:rPr lang="ru-RU" dirty="0" err="1"/>
                        <a:t>Вконтакте</a:t>
                      </a:r>
                      <a:r>
                        <a:rPr lang="ru-RU" dirty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245 000 – 300 000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 дней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12 600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018452"/>
                  </a:ext>
                </a:extLst>
              </a:tr>
              <a:tr h="8494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Соц. сеть «</a:t>
                      </a:r>
                      <a:r>
                        <a:rPr lang="ru-RU" dirty="0" err="1"/>
                        <a:t>Вконтакте</a:t>
                      </a:r>
                      <a:r>
                        <a:rPr lang="ru-RU" dirty="0"/>
                        <a:t>»</a:t>
                      </a:r>
                    </a:p>
                    <a:p>
                      <a:r>
                        <a:rPr lang="ru-RU" dirty="0"/>
                        <a:t>Группа «В игре! Пермь»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 -  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https://vk.com/vigre_perm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3 600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6650"/>
                  </a:ext>
                </a:extLst>
              </a:tr>
              <a:tr h="1104276">
                <a:tc>
                  <a:txBody>
                    <a:bodyPr/>
                    <a:lstStyle/>
                    <a:p>
                      <a:r>
                        <a:rPr lang="ru-RU" dirty="0"/>
                        <a:t>Соц. Сеть «</a:t>
                      </a:r>
                      <a:r>
                        <a:rPr lang="en-US" dirty="0"/>
                        <a:t>Instagram</a:t>
                      </a:r>
                      <a:r>
                        <a:rPr lang="ru-RU" dirty="0"/>
                        <a:t>»</a:t>
                      </a:r>
                    </a:p>
                    <a:p>
                      <a:r>
                        <a:rPr lang="ru-RU" dirty="0"/>
                        <a:t>«В игре! Пермь»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https://instagram.com/vigre_perm?igshid=dXIydHU2YTM0MGNx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664939"/>
                  </a:ext>
                </a:extLst>
              </a:tr>
              <a:tr h="799423">
                <a:tc>
                  <a:txBody>
                    <a:bodyPr/>
                    <a:lstStyle/>
                    <a:p>
                      <a:r>
                        <a:rPr lang="ru-RU" dirty="0"/>
                        <a:t>Билборд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Media catalog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31370"/>
                  </a:ext>
                </a:extLst>
              </a:tr>
              <a:tr h="849443">
                <a:tc>
                  <a:txBody>
                    <a:bodyPr/>
                    <a:lstStyle/>
                    <a:p>
                      <a:r>
                        <a:rPr lang="ru-RU" dirty="0"/>
                        <a:t>Видеохостинг «</a:t>
                      </a:r>
                      <a:r>
                        <a:rPr lang="en-US" dirty="0"/>
                        <a:t>YouTube</a:t>
                      </a:r>
                      <a:r>
                        <a:rPr lang="ru-RU" dirty="0"/>
                        <a:t>» </a:t>
                      </a:r>
                    </a:p>
                    <a:p>
                      <a:r>
                        <a:rPr lang="ru-RU" dirty="0"/>
                        <a:t>Канал- «</a:t>
                      </a:r>
                      <a:r>
                        <a:rPr lang="en-US" dirty="0" err="1"/>
                        <a:t>kickscontest</a:t>
                      </a:r>
                      <a:r>
                        <a:rPr lang="ru-RU" dirty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https://www.youtube.com/@KicksContest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460 000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96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44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F4100A-8BA9-44F9-859A-BDF5549B6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59" y="1405672"/>
            <a:ext cx="8353710" cy="543261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376A85-157F-4552-AB77-18A058ACC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156883"/>
            <a:ext cx="8915402" cy="1371600"/>
          </a:xfrm>
        </p:spPr>
        <p:txBody>
          <a:bodyPr/>
          <a:lstStyle/>
          <a:p>
            <a:pPr algn="ctr"/>
            <a:r>
              <a:rPr lang="ru-RU" dirty="0"/>
              <a:t>Прогноз объёма продаж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ABF5F6CF-8F8C-4E54-A917-20D42E2479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2090240"/>
              </p:ext>
            </p:extLst>
          </p:nvPr>
        </p:nvGraphicFramePr>
        <p:xfrm>
          <a:off x="26894" y="1599450"/>
          <a:ext cx="6699998" cy="523883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322824">
                  <a:extLst>
                    <a:ext uri="{9D8B030D-6E8A-4147-A177-3AD203B41FA5}">
                      <a16:colId xmlns:a16="http://schemas.microsoft.com/office/drawing/2014/main" val="460013263"/>
                    </a:ext>
                  </a:extLst>
                </a:gridCol>
                <a:gridCol w="3377174">
                  <a:extLst>
                    <a:ext uri="{9D8B030D-6E8A-4147-A177-3AD203B41FA5}">
                      <a16:colId xmlns:a16="http://schemas.microsoft.com/office/drawing/2014/main" val="2180097176"/>
                    </a:ext>
                  </a:extLst>
                </a:gridCol>
              </a:tblGrid>
              <a:tr h="839987">
                <a:tc>
                  <a:txBody>
                    <a:bodyPr/>
                    <a:lstStyle/>
                    <a:p>
                      <a:r>
                        <a:rPr lang="ru-RU" dirty="0"/>
                        <a:t>Название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Показатель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478665"/>
                  </a:ext>
                </a:extLst>
              </a:tr>
              <a:tr h="964487">
                <a:tc>
                  <a:txBody>
                    <a:bodyPr/>
                    <a:lstStyle/>
                    <a:p>
                      <a:r>
                        <a:rPr lang="ru-RU" sz="18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товаров приобретаемое одним покупателем, в месяц (шт.)</a:t>
                      </a:r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1пара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089926"/>
                  </a:ext>
                </a:extLst>
              </a:tr>
              <a:tr h="839987">
                <a:tc>
                  <a:txBody>
                    <a:bodyPr/>
                    <a:lstStyle/>
                    <a:p>
                      <a:r>
                        <a:rPr lang="ru-RU" sz="18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всех покупателей (в Перми): </a:t>
                      </a:r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6 167 людей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447468"/>
                  </a:ext>
                </a:extLst>
              </a:tr>
              <a:tr h="839987">
                <a:tc>
                  <a:txBody>
                    <a:bodyPr/>
                    <a:lstStyle/>
                    <a:p>
                      <a:r>
                        <a:rPr lang="ru-RU" sz="18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Общее количество товаров, приобретаемое покупателями за месяц</a:t>
                      </a:r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6 167 пар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875060"/>
                  </a:ext>
                </a:extLst>
              </a:tr>
              <a:tr h="839987">
                <a:tc>
                  <a:txBody>
                    <a:bodyPr/>
                    <a:lstStyle/>
                    <a:p>
                      <a:r>
                        <a:rPr lang="ru-RU" dirty="0"/>
                        <a:t>Наша доля рынка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990575"/>
                  </a:ext>
                </a:extLst>
              </a:tr>
              <a:tr h="839987">
                <a:tc>
                  <a:txBody>
                    <a:bodyPr/>
                    <a:lstStyle/>
                    <a:p>
                      <a:r>
                        <a:rPr lang="ru-RU" dirty="0"/>
                        <a:t>Наш объём 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1 542 пары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892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5822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28C59C-0009-4B22-9E90-A82CCAADF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470" y="1519518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EE46C-FD40-4DFD-AAAE-13A7F064C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76200"/>
            <a:ext cx="8915402" cy="1371600"/>
          </a:xfrm>
        </p:spPr>
        <p:txBody>
          <a:bodyPr/>
          <a:lstStyle/>
          <a:p>
            <a:pPr algn="ctr"/>
            <a:r>
              <a:rPr lang="ru-RU" dirty="0"/>
              <a:t>Прогноз выручки на год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44C4DCE-BFC5-4384-9A4F-D0FE2E01A5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3888961"/>
              </p:ext>
            </p:extLst>
          </p:nvPr>
        </p:nvGraphicFramePr>
        <p:xfrm>
          <a:off x="3209365" y="2052919"/>
          <a:ext cx="8659907" cy="18884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1519816">
                  <a:extLst>
                    <a:ext uri="{9D8B030D-6E8A-4147-A177-3AD203B41FA5}">
                      <a16:colId xmlns:a16="http://schemas.microsoft.com/office/drawing/2014/main" val="3493947718"/>
                    </a:ext>
                  </a:extLst>
                </a:gridCol>
                <a:gridCol w="707335">
                  <a:extLst>
                    <a:ext uri="{9D8B030D-6E8A-4147-A177-3AD203B41FA5}">
                      <a16:colId xmlns:a16="http://schemas.microsoft.com/office/drawing/2014/main" val="302108454"/>
                    </a:ext>
                  </a:extLst>
                </a:gridCol>
                <a:gridCol w="697777">
                  <a:extLst>
                    <a:ext uri="{9D8B030D-6E8A-4147-A177-3AD203B41FA5}">
                      <a16:colId xmlns:a16="http://schemas.microsoft.com/office/drawing/2014/main" val="1796725983"/>
                    </a:ext>
                  </a:extLst>
                </a:gridCol>
                <a:gridCol w="602190">
                  <a:extLst>
                    <a:ext uri="{9D8B030D-6E8A-4147-A177-3AD203B41FA5}">
                      <a16:colId xmlns:a16="http://schemas.microsoft.com/office/drawing/2014/main" val="2835341736"/>
                    </a:ext>
                  </a:extLst>
                </a:gridCol>
                <a:gridCol w="573516">
                  <a:extLst>
                    <a:ext uri="{9D8B030D-6E8A-4147-A177-3AD203B41FA5}">
                      <a16:colId xmlns:a16="http://schemas.microsoft.com/office/drawing/2014/main" val="2533582328"/>
                    </a:ext>
                  </a:extLst>
                </a:gridCol>
                <a:gridCol w="573515">
                  <a:extLst>
                    <a:ext uri="{9D8B030D-6E8A-4147-A177-3AD203B41FA5}">
                      <a16:colId xmlns:a16="http://schemas.microsoft.com/office/drawing/2014/main" val="2758574954"/>
                    </a:ext>
                  </a:extLst>
                </a:gridCol>
                <a:gridCol w="563957">
                  <a:extLst>
                    <a:ext uri="{9D8B030D-6E8A-4147-A177-3AD203B41FA5}">
                      <a16:colId xmlns:a16="http://schemas.microsoft.com/office/drawing/2014/main" val="3570349393"/>
                    </a:ext>
                  </a:extLst>
                </a:gridCol>
                <a:gridCol w="563956">
                  <a:extLst>
                    <a:ext uri="{9D8B030D-6E8A-4147-A177-3AD203B41FA5}">
                      <a16:colId xmlns:a16="http://schemas.microsoft.com/office/drawing/2014/main" val="2840359623"/>
                    </a:ext>
                  </a:extLst>
                </a:gridCol>
                <a:gridCol w="544951">
                  <a:extLst>
                    <a:ext uri="{9D8B030D-6E8A-4147-A177-3AD203B41FA5}">
                      <a16:colId xmlns:a16="http://schemas.microsoft.com/office/drawing/2014/main" val="3836669135"/>
                    </a:ext>
                  </a:extLst>
                </a:gridCol>
                <a:gridCol w="563845">
                  <a:extLst>
                    <a:ext uri="{9D8B030D-6E8A-4147-A177-3AD203B41FA5}">
                      <a16:colId xmlns:a16="http://schemas.microsoft.com/office/drawing/2014/main" val="1897795489"/>
                    </a:ext>
                  </a:extLst>
                </a:gridCol>
                <a:gridCol w="529849">
                  <a:extLst>
                    <a:ext uri="{9D8B030D-6E8A-4147-A177-3AD203B41FA5}">
                      <a16:colId xmlns:a16="http://schemas.microsoft.com/office/drawing/2014/main" val="1492749176"/>
                    </a:ext>
                  </a:extLst>
                </a:gridCol>
                <a:gridCol w="591671">
                  <a:extLst>
                    <a:ext uri="{9D8B030D-6E8A-4147-A177-3AD203B41FA5}">
                      <a16:colId xmlns:a16="http://schemas.microsoft.com/office/drawing/2014/main" val="3472189209"/>
                    </a:ext>
                  </a:extLst>
                </a:gridCol>
                <a:gridCol w="627529">
                  <a:extLst>
                    <a:ext uri="{9D8B030D-6E8A-4147-A177-3AD203B41FA5}">
                      <a16:colId xmlns:a16="http://schemas.microsoft.com/office/drawing/2014/main" val="1767575738"/>
                    </a:ext>
                  </a:extLst>
                </a:gridCol>
              </a:tblGrid>
              <a:tr h="421339">
                <a:tc rowSpan="2">
                  <a:txBody>
                    <a:bodyPr/>
                    <a:lstStyle/>
                    <a:p>
                      <a:pPr marL="1130300" marR="1129665"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marL="1156970" marR="116141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56970" marR="116141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 по порядку (руб.)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359690"/>
                  </a:ext>
                </a:extLst>
              </a:tr>
              <a:tr h="493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143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651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714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524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651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905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841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905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841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4135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874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207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27773262"/>
                  </a:ext>
                </a:extLst>
              </a:tr>
              <a:tr h="973784">
                <a:tc>
                  <a:txBody>
                    <a:bodyPr/>
                    <a:lstStyle/>
                    <a:p>
                      <a:pPr marL="67945">
                        <a:lnSpc>
                          <a:spcPts val="106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marL="67945">
                        <a:lnSpc>
                          <a:spcPts val="106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Выручка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1 056 888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1 096 032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1 339 398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1 624 476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1 712 550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1 585 332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1 741 908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2 515 002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2 691 150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2 789 010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3 014 088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2 749 866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9690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5563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0F174F-93B1-42E7-8A49-52B364CF4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309" y="3215126"/>
            <a:ext cx="5649691" cy="3642874"/>
          </a:xfrm>
          <a:prstGeom prst="rect">
            <a:avLst/>
          </a:prstGeom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827FE0D2-B03C-31F6-A4DC-F8D964CEDE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96674" y="535577"/>
            <a:ext cx="6801659" cy="6153393"/>
          </a:xfrm>
        </p:spPr>
      </p:pic>
    </p:spTree>
    <p:extLst>
      <p:ext uri="{BB962C8B-B14F-4D97-AF65-F5344CB8AC3E}">
        <p14:creationId xmlns:p14="http://schemas.microsoft.com/office/powerpoint/2010/main" val="2371025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325D8-3236-463E-965E-638E2EE7D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03094"/>
            <a:ext cx="8915402" cy="1371600"/>
          </a:xfrm>
        </p:spPr>
        <p:txBody>
          <a:bodyPr/>
          <a:lstStyle/>
          <a:p>
            <a:r>
              <a:rPr lang="ru-RU" dirty="0"/>
              <a:t>Дерево целей для магазина баскетбольных кроссовок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F9A8709-8A50-4D0B-B308-462E994917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167" y="550622"/>
            <a:ext cx="6714563" cy="628048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7AE543-B1C8-45B4-8EAD-97F59AED1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8046"/>
            <a:ext cx="4177553" cy="417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7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570E2C-38B5-48A4-889B-63A07919A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047" y="1914100"/>
            <a:ext cx="5772728" cy="431338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03513-A216-407C-ACF0-B776BFEB7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42" y="-170377"/>
            <a:ext cx="8915402" cy="1371600"/>
          </a:xfrm>
        </p:spPr>
        <p:txBody>
          <a:bodyPr/>
          <a:lstStyle/>
          <a:p>
            <a:pPr algn="ctr"/>
            <a:r>
              <a:rPr lang="ru-RU" dirty="0"/>
              <a:t>Диаграмма </a:t>
            </a:r>
            <a:r>
              <a:rPr lang="ru-RU" dirty="0" err="1"/>
              <a:t>Ганта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F26612-3FCA-4136-BC64-6FC81A0CA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3957" y="863600"/>
            <a:ext cx="11430000" cy="554917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6400" b="1" u="sng" dirty="0"/>
              <a:t>Действия, которые мы должны сделать пред открытием магазина:</a:t>
            </a:r>
            <a:endParaRPr lang="ru-RU" sz="6400" u="sng" dirty="0"/>
          </a:p>
          <a:p>
            <a:pPr marL="0" indent="0">
              <a:buNone/>
            </a:pPr>
            <a:r>
              <a:rPr lang="ru-RU" sz="6400" dirty="0"/>
              <a:t>1. Разработка бизнес-плана для магазина баскетбольных кроссовок. (10 дней)</a:t>
            </a:r>
          </a:p>
          <a:p>
            <a:pPr marL="0" indent="0">
              <a:buNone/>
            </a:pPr>
            <a:r>
              <a:rPr lang="ru-RU" sz="6400" dirty="0"/>
              <a:t>2. Изучение рынка и конкурентов в данной области. (14 дней) </a:t>
            </a:r>
          </a:p>
          <a:p>
            <a:pPr marL="0" indent="0">
              <a:buNone/>
            </a:pPr>
            <a:r>
              <a:rPr lang="ru-RU" sz="6400" dirty="0"/>
              <a:t>3. Подбор и аренда подходящего помещения для магазина. (6 дней)</a:t>
            </a:r>
          </a:p>
          <a:p>
            <a:pPr marL="0" indent="0">
              <a:buNone/>
            </a:pPr>
            <a:r>
              <a:rPr lang="ru-RU" sz="6400" dirty="0"/>
              <a:t>4. Оформление всех необходимых лицензий и разрешений для открытия магазина.(8 дней)</a:t>
            </a:r>
          </a:p>
          <a:p>
            <a:pPr marL="0" indent="0">
              <a:buNone/>
            </a:pPr>
            <a:r>
              <a:rPr lang="ru-RU" sz="6400" dirty="0"/>
              <a:t>5. Создание фирменного наименования и логотипа для магазина. (4 дня)</a:t>
            </a:r>
          </a:p>
          <a:p>
            <a:pPr marL="0" indent="0">
              <a:buNone/>
            </a:pPr>
            <a:r>
              <a:rPr lang="ru-RU" sz="6400" dirty="0"/>
              <a:t>6. Разработка эффективной стратегии маркетинга и рекламы(8 дней)</a:t>
            </a:r>
          </a:p>
          <a:p>
            <a:pPr marL="0" indent="0">
              <a:buNone/>
            </a:pPr>
            <a:r>
              <a:rPr lang="ru-RU" sz="6400" dirty="0"/>
              <a:t>7. Поиск надежных поставщиков баскетбольных кроссовок.(9 дней)</a:t>
            </a:r>
          </a:p>
          <a:p>
            <a:pPr marL="0" indent="0">
              <a:buNone/>
            </a:pPr>
            <a:r>
              <a:rPr lang="ru-RU" sz="6400" dirty="0"/>
              <a:t>8. Организация логистики и доставки товаров .(11 дней)</a:t>
            </a:r>
          </a:p>
          <a:p>
            <a:pPr marL="0" indent="0">
              <a:buNone/>
            </a:pPr>
            <a:r>
              <a:rPr lang="ru-RU" sz="6400" dirty="0"/>
              <a:t>9. Найм и обучение квалифицированного персонала для работы в магазине.(10 дней)</a:t>
            </a:r>
          </a:p>
          <a:p>
            <a:pPr marL="0" indent="0">
              <a:buNone/>
            </a:pPr>
            <a:r>
              <a:rPr lang="ru-RU" sz="6400" dirty="0"/>
              <a:t>10. Открытие банковского счета для магазина и организация финансового учета.(8 дней)</a:t>
            </a:r>
          </a:p>
          <a:p>
            <a:pPr marL="0" indent="0">
              <a:buNone/>
            </a:pPr>
            <a:r>
              <a:rPr lang="ru-RU" sz="6400" dirty="0"/>
              <a:t>11. Закупка необходимого оборудования и его установка.( 7 дней)</a:t>
            </a:r>
          </a:p>
          <a:p>
            <a:pPr marL="0" indent="0">
              <a:buNone/>
            </a:pPr>
            <a:r>
              <a:rPr lang="ru-RU" sz="6400" dirty="0"/>
              <a:t>12. Создание удобного и привлекательного дизайна интерьера магазина.(7 дней)</a:t>
            </a:r>
          </a:p>
          <a:p>
            <a:pPr marL="0" indent="0">
              <a:buNone/>
            </a:pPr>
            <a:r>
              <a:rPr lang="ru-RU" sz="6400" dirty="0"/>
              <a:t>13. Запуск онлайн-платформы для продажи товаров через интернет.(12 дней)</a:t>
            </a:r>
          </a:p>
          <a:p>
            <a:pPr marL="0" indent="0">
              <a:buNone/>
            </a:pPr>
            <a:r>
              <a:rPr lang="ru-RU" sz="6400" dirty="0"/>
              <a:t>14. Проведение мероприятия по открытию магазина и привлечению клиентов.(7 дней)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018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459A6B-0897-462B-8CA2-E2080696F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85165"/>
            <a:ext cx="8915402" cy="1371600"/>
          </a:xfrm>
        </p:spPr>
        <p:txBody>
          <a:bodyPr/>
          <a:lstStyle/>
          <a:p>
            <a:pPr algn="ctr"/>
            <a:r>
              <a:rPr lang="ru-RU" dirty="0"/>
              <a:t>Диаграмма </a:t>
            </a:r>
            <a:r>
              <a:rPr lang="ru-RU" dirty="0" err="1"/>
              <a:t>Ганта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83985F-11A0-5D4E-89D7-D3EB30007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6198"/>
            <a:ext cx="12125888" cy="441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1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246DFEF-2E9E-4ADB-986C-26E145BBCB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576" y="1111398"/>
            <a:ext cx="6750424" cy="5737861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BB4C2-FE0C-4E97-B2C3-545663F5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" y="2743200"/>
            <a:ext cx="8915402" cy="1371600"/>
          </a:xfrm>
        </p:spPr>
        <p:txBody>
          <a:bodyPr>
            <a:normAutofit/>
          </a:bodyPr>
          <a:lstStyle/>
          <a:p>
            <a:r>
              <a:rPr lang="ru-RU" sz="4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86225321"/>
      </p:ext>
    </p:extLst>
  </p:cSld>
  <p:clrMapOvr>
    <a:masterClrMapping/>
  </p:clrMapOvr>
</p:sld>
</file>

<file path=ppt/theme/theme1.xml><?xml version="1.0" encoding="utf-8"?>
<a:theme xmlns:a="http://schemas.openxmlformats.org/drawingml/2006/main" name="Encase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caseVTI" id="{C293990F-FDB3-4ED3-8175-FB79CE5A2A12}" vid="{A5662C19-271F-459F-B4ED-861A982376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883</Words>
  <Application>Microsoft Office PowerPoint</Application>
  <PresentationFormat>Широкоэкранный</PresentationFormat>
  <Paragraphs>192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Avenir Next LT Pro</vt:lpstr>
      <vt:lpstr>Avenir Next LT Pro Light</vt:lpstr>
      <vt:lpstr>Times New Roman</vt:lpstr>
      <vt:lpstr>EncaseVTI</vt:lpstr>
      <vt:lpstr>Магазин баскетбольных кроссовок</vt:lpstr>
      <vt:lpstr>Презентация PowerPoint</vt:lpstr>
      <vt:lpstr>Наша команда</vt:lpstr>
      <vt:lpstr>Проблемы на рынке города Пермь:</vt:lpstr>
      <vt:lpstr>Решения выявленных проблем:</vt:lpstr>
      <vt:lpstr>Основные конкуренты:</vt:lpstr>
      <vt:lpstr>Основные конкуренты:</vt:lpstr>
      <vt:lpstr>                      Основные конкуренты:</vt:lpstr>
      <vt:lpstr>Влияние факторов макросреды</vt:lpstr>
      <vt:lpstr>Влияние факторов микросреды</vt:lpstr>
      <vt:lpstr>Оценка размера рынка по методике: TAM, SAM, SOM   </vt:lpstr>
      <vt:lpstr>Маркетинговая стратегия</vt:lpstr>
      <vt:lpstr>Прогноз объёма продаж</vt:lpstr>
      <vt:lpstr>Прогноз выручки на год</vt:lpstr>
      <vt:lpstr>Презентация PowerPoint</vt:lpstr>
      <vt:lpstr>Дерево целей для магазина баскетбольных кроссовок</vt:lpstr>
      <vt:lpstr>Диаграмма Ганта</vt:lpstr>
      <vt:lpstr>Диаграмма Ганта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Магазин баскетбольных кроссовок</dc:title>
  <dc:creator>Даша Белоглазова</dc:creator>
  <cp:lastModifiedBy>s317ws14</cp:lastModifiedBy>
  <cp:revision>5</cp:revision>
  <dcterms:created xsi:type="dcterms:W3CDTF">2023-12-04T15:57:41Z</dcterms:created>
  <dcterms:modified xsi:type="dcterms:W3CDTF">2023-12-06T09:18:24Z</dcterms:modified>
</cp:coreProperties>
</file>