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90" autoAdjust="0"/>
  </p:normalViewPr>
  <p:slideViewPr>
    <p:cSldViewPr>
      <p:cViewPr varScale="1">
        <p:scale>
          <a:sx n="81" d="100"/>
          <a:sy n="81" d="100"/>
        </p:scale>
        <p:origin x="1498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02287A-0D86-4C5C-B634-8B6E59F3BABA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FE6099-95A6-4E1E-B57F-1214CF71EB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2264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FE6099-95A6-4E1E-B57F-1214CF71EBB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046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E7E227-89FE-4351-D440-12756676F8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AC434E1-E584-84FB-A256-759682E87B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07CB9E-B06D-45D6-56B3-C8597FBC3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1B1F9B-E13A-7526-9433-B89AD86D1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7C4B62-0FAA-8E5C-1453-725125417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313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98AA7F-3D54-DC02-243B-A14C92250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C94E36-671B-D544-F37C-DA89387D2B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CD8071-8A4C-0A4A-7043-2142E9F51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E0DFFC-D9E7-32BE-03A5-5F6AC4429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96BFBF6-E1A4-1605-8C4F-2EBDCB85D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9972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05AFB6-C46C-B26B-4507-C3E8DB427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42F6931-16E5-12A6-2ABE-55828BE349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E5E534-7616-7CC3-8179-C0EA8D308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7779EC-E7F4-6E95-54E0-FA9DDE9B2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1B8676-79B2-C45E-51BA-6598A3ADA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8575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32B22C-6264-0FF1-52AB-CB251E8D2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D11FAA-0CA0-F617-F2D7-F6782435AA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DD250D0-979C-CDF3-0499-B1A9A3C7CC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5133304-1A23-7F6F-CE59-ABAD96E81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27061DB-26E6-42DD-BAE9-4573B0451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095E45A-C304-5F9B-DA6C-AA1F2C7A1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716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128D6F-F0B1-5313-BDFF-F5FDE4F69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8A8749C-B958-878F-F278-72C026FF5F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B0CD46D-6B42-4EF8-FAF3-93545EAB6F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83613E-A78F-C321-F78E-239FB823BA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5C56FF1-7E77-DE6F-7BAE-B3C7933F42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AB7D301-CA79-0D57-32F1-92ECD18D3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DFAA0CE-65D9-CF93-70EF-0E9175ED0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F9EDB09-4571-100F-B4D9-764A050EB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0293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3CB755-F298-5963-9EB7-E6024E7DB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60453F9-BBAD-61B8-F8BA-15DABACE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CB8EF33-D9B1-8A5C-4C4A-8DD1EA6EE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D3DD17E-87E4-1B30-1D73-6DD1DDCF5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7101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93E7CE4-9C73-14D8-DAD6-6E69E20B5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F6EC1CA-7D57-E48F-BA20-D177C27FB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6471617-8340-31B4-DD63-DF9FEC534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601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D1F3C9-2F2E-D2FB-088A-4A26DC618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589F89-2D91-8D65-241D-E6C216DA56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4097E57-F727-BB29-84F6-77DB2DD559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523C8A9-8C6C-2B52-C641-EBF289865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F42E604-D633-18C3-0049-6A528EE79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0890670-88CB-79B2-C517-68325AD5D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1879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68A5EF-24B5-B4F2-ED62-9FA6EABEE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1B48DAF-D457-083F-D7B4-F0EB51ACE0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39A6ACB-6164-162D-B5A6-6A16BA6CFD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5B0E589-416E-831D-1EB2-BDE28B25E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BED8D11-86C5-5EE1-F720-1A03F4784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140293-69C0-D6F8-FA25-B887CFFC1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6400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7CA08E-6B47-4717-831A-529AC0E4D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42AAD39-6BCD-80A9-B128-7261E8FEEA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A67521-6AC2-F2C2-EF49-5DF43EB6B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8AE242E-B216-6AF1-DC2E-16ADDDCD0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CDE265E-B1FD-0545-A79B-FB24E1712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771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8B48F81-2BCD-7649-E963-DB1ADD22CF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95F3627-95D5-E206-EAA9-9617F0D924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26F32B-CBCD-5C97-3F94-8A9BC4AFA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CCF8C5-59A1-4B10-B6B3-F2E83B85B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C70957-8745-092C-38AB-BE522BD4F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0150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51CF44-B025-C102-4542-6DA51504C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28A100-988E-6478-B2FA-16C97B6364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7AB615-25C6-6D02-2B13-413CDEE320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243791D-7773-49D9-9361-671CF59F50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F4C09E-357A-0F73-967D-7C8A7F2D76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25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0456" y="908720"/>
            <a:ext cx="4571994" cy="3672408"/>
          </a:xfrm>
        </p:spPr>
        <p:txBody>
          <a:bodyPr>
            <a:normAutofit fontScale="90000"/>
          </a:bodyPr>
          <a:lstStyle/>
          <a:p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VR Geodesy Simulator</a:t>
            </a:r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b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Новые возможности обучения и работы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4872521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Джанибеков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Руслан Магомедович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Масленников Андрей Николаевич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Северинова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София Дмитриевна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Колмыченко Ангелина Сергеевна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Ковалевская Эвелина Алексеевна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Цхададзе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Маргарита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Нугзаровна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2" name="Picture 8" descr="https://sun9-10.userapi.com/impg/3wy60ajE50ub0RFz73lYGTs0oBntO7Z64gJxbA/S-rYAdel7V8.jpg?size=1212x226&amp;quality=95&amp;sign=68e4e742d6661b38957e0be845e2ddbe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6" y="46487"/>
            <a:ext cx="3398240" cy="862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B78E54B8-620A-A0E9-ACC8-7B46B99719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7" t="1155" r="3693"/>
          <a:stretch/>
        </p:blipFill>
        <p:spPr bwMode="auto">
          <a:xfrm flipH="1">
            <a:off x="4571995" y="332657"/>
            <a:ext cx="4392492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53619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https://sun9-10.userapi.com/impg/3wy60ajE50ub0RFz73lYGTs0oBntO7Z64gJxbA/S-rYAdel7V8.jpg?size=1212x226&amp;quality=95&amp;sign=68e4e742d6661b38957e0be845e2ddbe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5" y="46488"/>
            <a:ext cx="2529911" cy="64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131840" y="2204864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415430" y="-171400"/>
            <a:ext cx="567252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Виртуальная реальность в геодезии:</a:t>
            </a:r>
          </a:p>
          <a:p>
            <a:pPr algn="ctr"/>
            <a:r>
              <a:rPr lang="en-US" sz="36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Barlow Bold" pitchFamily="34" charset="-122"/>
                <a:cs typeface="Times New Roman" panose="02020603050405020304" pitchFamily="18" charset="0"/>
              </a:rPr>
              <a:t>Новые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Barlow Bold" pitchFamily="34" charset="-122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Barlow Bold" pitchFamily="34" charset="-122"/>
                <a:cs typeface="Times New Roman" panose="02020603050405020304" pitchFamily="18" charset="0"/>
              </a:rPr>
              <a:t>горизонты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Barlow Bold" pitchFamily="34" charset="-122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Barlow Bold" pitchFamily="34" charset="-122"/>
                <a:cs typeface="Times New Roman" panose="02020603050405020304" pitchFamily="18" charset="0"/>
              </a:rPr>
              <a:t>обучения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Barlow Bold" pitchFamily="34" charset="-122"/>
                <a:cs typeface="Times New Roman" panose="02020603050405020304" pitchFamily="18" charset="0"/>
              </a:rPr>
              <a:t> и </a:t>
            </a:r>
            <a:r>
              <a:rPr lang="en-US" sz="36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Barlow Bold" pitchFamily="34" charset="-122"/>
                <a:cs typeface="Times New Roman" panose="02020603050405020304" pitchFamily="18" charset="0"/>
              </a:rPr>
              <a:t>работы</a:t>
            </a:r>
            <a:endParaRPr lang="en-US" sz="36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79912" y="2708920"/>
            <a:ext cx="519117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atin typeface="Times New Roman" panose="02020603050405020304" pitchFamily="18" charset="0"/>
                <a:ea typeface="Microsoft JhengHei" pitchFamily="34" charset="-120"/>
                <a:cs typeface="Times New Roman" panose="02020603050405020304" pitchFamily="18" charset="0"/>
              </a:rPr>
              <a:t>Данная</a:t>
            </a:r>
            <a:r>
              <a:rPr lang="en-US" sz="2800" dirty="0">
                <a:latin typeface="Times New Roman" panose="02020603050405020304" pitchFamily="18" charset="0"/>
                <a:ea typeface="Microsoft JhengHei" pitchFamily="34" charset="-12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Microsoft JhengHei" pitchFamily="34" charset="-120"/>
                <a:cs typeface="Times New Roman" panose="02020603050405020304" pitchFamily="18" charset="0"/>
              </a:rPr>
              <a:t>презентация</a:t>
            </a:r>
            <a:r>
              <a:rPr lang="en-US" sz="2800" dirty="0">
                <a:latin typeface="Times New Roman" panose="02020603050405020304" pitchFamily="18" charset="0"/>
                <a:ea typeface="Microsoft JhengHei" pitchFamily="34" charset="-12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Microsoft JhengHei" pitchFamily="34" charset="-120"/>
                <a:cs typeface="Times New Roman" panose="02020603050405020304" pitchFamily="18" charset="0"/>
              </a:rPr>
              <a:t>посвящена</a:t>
            </a:r>
            <a:r>
              <a:rPr lang="en-US" sz="2800" dirty="0">
                <a:latin typeface="Times New Roman" panose="02020603050405020304" pitchFamily="18" charset="0"/>
                <a:ea typeface="Microsoft JhengHei" pitchFamily="34" charset="-12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Microsoft JhengHei" pitchFamily="34" charset="-120"/>
                <a:cs typeface="Times New Roman" panose="02020603050405020304" pitchFamily="18" charset="0"/>
              </a:rPr>
              <a:t>использованию</a:t>
            </a:r>
            <a:r>
              <a:rPr lang="ru-RU" sz="2800" dirty="0">
                <a:latin typeface="Times New Roman" panose="02020603050405020304" pitchFamily="18" charset="0"/>
                <a:ea typeface="Microsoft JhengHei" pitchFamily="34" charset="-12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Microsoft JhengHei" pitchFamily="34" charset="-120"/>
                <a:cs typeface="Times New Roman" panose="02020603050405020304" pitchFamily="18" charset="0"/>
              </a:rPr>
              <a:t>виртуальной</a:t>
            </a:r>
            <a:r>
              <a:rPr lang="en-US" sz="2800" dirty="0">
                <a:latin typeface="Times New Roman" panose="02020603050405020304" pitchFamily="18" charset="0"/>
                <a:ea typeface="Microsoft JhengHei" pitchFamily="34" charset="-12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Microsoft JhengHei" pitchFamily="34" charset="-120"/>
                <a:cs typeface="Times New Roman" panose="02020603050405020304" pitchFamily="18" charset="0"/>
              </a:rPr>
              <a:t>реальности</a:t>
            </a:r>
            <a:r>
              <a:rPr lang="en-US" sz="2800" dirty="0">
                <a:latin typeface="Times New Roman" panose="02020603050405020304" pitchFamily="18" charset="0"/>
                <a:ea typeface="Microsoft JhengHei" pitchFamily="34" charset="-120"/>
                <a:cs typeface="Times New Roman" panose="02020603050405020304" pitchFamily="18" charset="0"/>
              </a:rPr>
              <a:t> в </a:t>
            </a:r>
            <a:r>
              <a:rPr lang="en-US" sz="2800" dirty="0" err="1">
                <a:latin typeface="Times New Roman" panose="02020603050405020304" pitchFamily="18" charset="0"/>
                <a:ea typeface="Microsoft JhengHei" pitchFamily="34" charset="-120"/>
                <a:cs typeface="Times New Roman" panose="02020603050405020304" pitchFamily="18" charset="0"/>
              </a:rPr>
              <a:t>геодезии</a:t>
            </a:r>
            <a:r>
              <a:rPr lang="en-US" sz="2800" dirty="0">
                <a:latin typeface="Times New Roman" panose="02020603050405020304" pitchFamily="18" charset="0"/>
                <a:ea typeface="Microsoft JhengHei" pitchFamily="34" charset="-120"/>
                <a:cs typeface="Times New Roman" panose="02020603050405020304" pitchFamily="18" charset="0"/>
              </a:rPr>
              <a:t>. </a:t>
            </a:r>
            <a:endParaRPr lang="ru-RU" sz="2800" dirty="0">
              <a:latin typeface="Times New Roman" panose="02020603050405020304" pitchFamily="18" charset="0"/>
              <a:ea typeface="Microsoft JhengHei" pitchFamily="34" charset="-120"/>
              <a:cs typeface="Times New Roman" panose="02020603050405020304" pitchFamily="18" charset="0"/>
            </a:endParaRPr>
          </a:p>
          <a:p>
            <a:pPr algn="just"/>
            <a:r>
              <a:rPr lang="en-US" sz="2800" dirty="0" err="1">
                <a:latin typeface="Times New Roman" panose="02020603050405020304" pitchFamily="18" charset="0"/>
                <a:ea typeface="Microsoft JhengHei" pitchFamily="34" charset="-120"/>
                <a:cs typeface="Times New Roman" panose="02020603050405020304" pitchFamily="18" charset="0"/>
              </a:rPr>
              <a:t>Мы</a:t>
            </a:r>
            <a:r>
              <a:rPr lang="en-US" sz="2800" dirty="0">
                <a:latin typeface="Times New Roman" panose="02020603050405020304" pitchFamily="18" charset="0"/>
                <a:ea typeface="Microsoft JhengHei" pitchFamily="34" charset="-12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Microsoft JhengHei" pitchFamily="34" charset="-120"/>
                <a:cs typeface="Times New Roman" panose="02020603050405020304" pitchFamily="18" charset="0"/>
              </a:rPr>
              <a:t>рассмотрим</a:t>
            </a:r>
            <a:r>
              <a:rPr lang="en-US" sz="2800" dirty="0">
                <a:latin typeface="Times New Roman" panose="02020603050405020304" pitchFamily="18" charset="0"/>
                <a:ea typeface="Microsoft JhengHei" pitchFamily="34" charset="-12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Microsoft JhengHei" pitchFamily="34" charset="-120"/>
                <a:cs typeface="Times New Roman" panose="02020603050405020304" pitchFamily="18" charset="0"/>
              </a:rPr>
              <a:t>преимущества</a:t>
            </a:r>
            <a:r>
              <a:rPr lang="en-US" sz="2800" dirty="0">
                <a:latin typeface="Times New Roman" panose="02020603050405020304" pitchFamily="18" charset="0"/>
                <a:ea typeface="Microsoft JhengHei" pitchFamily="34" charset="-120"/>
                <a:cs typeface="Times New Roman" panose="02020603050405020304" pitchFamily="18" charset="0"/>
              </a:rPr>
              <a:t> VR-</a:t>
            </a:r>
            <a:r>
              <a:rPr lang="en-US" sz="2800" dirty="0" err="1">
                <a:latin typeface="Times New Roman" panose="02020603050405020304" pitchFamily="18" charset="0"/>
                <a:ea typeface="Microsoft JhengHei" pitchFamily="34" charset="-120"/>
                <a:cs typeface="Times New Roman" panose="02020603050405020304" pitchFamily="18" charset="0"/>
              </a:rPr>
              <a:t>технологий</a:t>
            </a:r>
            <a:r>
              <a:rPr lang="en-US" sz="2800" dirty="0">
                <a:latin typeface="Times New Roman" panose="02020603050405020304" pitchFamily="18" charset="0"/>
                <a:ea typeface="Microsoft JhengHei" pitchFamily="34" charset="-12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Microsoft JhengHei" pitchFamily="34" charset="-120"/>
                <a:cs typeface="Times New Roman" panose="02020603050405020304" pitchFamily="18" charset="0"/>
              </a:rPr>
              <a:t>для</a:t>
            </a:r>
            <a:r>
              <a:rPr lang="en-US" sz="2800" dirty="0">
                <a:latin typeface="Times New Roman" panose="02020603050405020304" pitchFamily="18" charset="0"/>
                <a:ea typeface="Microsoft JhengHei" pitchFamily="34" charset="-12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Microsoft JhengHei" pitchFamily="34" charset="-120"/>
                <a:cs typeface="Times New Roman" panose="02020603050405020304" pitchFamily="18" charset="0"/>
              </a:rPr>
              <a:t>обучения</a:t>
            </a:r>
            <a:r>
              <a:rPr lang="en-US" sz="2800" dirty="0">
                <a:latin typeface="Times New Roman" panose="02020603050405020304" pitchFamily="18" charset="0"/>
                <a:ea typeface="Microsoft JhengHei" pitchFamily="34" charset="-12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ea typeface="Microsoft JhengHei" pitchFamily="34" charset="-120"/>
                <a:cs typeface="Times New Roman" panose="02020603050405020304" pitchFamily="18" charset="0"/>
              </a:rPr>
              <a:t>повышения</a:t>
            </a:r>
            <a:r>
              <a:rPr lang="en-US" sz="2800" dirty="0">
                <a:latin typeface="Times New Roman" panose="02020603050405020304" pitchFamily="18" charset="0"/>
                <a:ea typeface="Microsoft JhengHei" pitchFamily="34" charset="-12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Microsoft JhengHei" pitchFamily="34" charset="-120"/>
                <a:cs typeface="Times New Roman" panose="02020603050405020304" pitchFamily="18" charset="0"/>
              </a:rPr>
              <a:t>точности</a:t>
            </a:r>
            <a:r>
              <a:rPr lang="en-US" sz="2800" dirty="0">
                <a:latin typeface="Times New Roman" panose="02020603050405020304" pitchFamily="18" charset="0"/>
                <a:ea typeface="Microsoft JhengHei" pitchFamily="34" charset="-12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Microsoft JhengHei" pitchFamily="34" charset="-120"/>
                <a:cs typeface="Times New Roman" panose="02020603050405020304" pitchFamily="18" charset="0"/>
              </a:rPr>
              <a:t>измерений</a:t>
            </a:r>
            <a:r>
              <a:rPr lang="en-US" sz="2800" dirty="0">
                <a:latin typeface="Times New Roman" panose="02020603050405020304" pitchFamily="18" charset="0"/>
                <a:ea typeface="Microsoft JhengHei" pitchFamily="34" charset="-120"/>
                <a:cs typeface="Times New Roman" panose="02020603050405020304" pitchFamily="18" charset="0"/>
              </a:rPr>
              <a:t> и </a:t>
            </a:r>
            <a:r>
              <a:rPr lang="en-US" sz="2800" dirty="0" err="1">
                <a:latin typeface="Times New Roman" panose="02020603050405020304" pitchFamily="18" charset="0"/>
                <a:ea typeface="Microsoft JhengHei" pitchFamily="34" charset="-120"/>
                <a:cs typeface="Times New Roman" panose="02020603050405020304" pitchFamily="18" charset="0"/>
              </a:rPr>
              <a:t>снижения</a:t>
            </a:r>
            <a:r>
              <a:rPr lang="en-US" sz="2800" dirty="0">
                <a:latin typeface="Times New Roman" panose="02020603050405020304" pitchFamily="18" charset="0"/>
                <a:ea typeface="Microsoft JhengHei" pitchFamily="34" charset="-12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Microsoft JhengHei" pitchFamily="34" charset="-120"/>
                <a:cs typeface="Times New Roman" panose="02020603050405020304" pitchFamily="18" charset="0"/>
              </a:rPr>
              <a:t>рисков</a:t>
            </a:r>
            <a:r>
              <a:rPr lang="en-US" sz="2800" dirty="0">
                <a:latin typeface="Times New Roman" panose="02020603050405020304" pitchFamily="18" charset="0"/>
                <a:ea typeface="Microsoft JhengHei" pitchFamily="34" charset="-12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Microsoft JhengHei" pitchFamily="34" charset="-120"/>
                <a:cs typeface="Times New Roman" panose="02020603050405020304" pitchFamily="18" charset="0"/>
              </a:rPr>
              <a:t>на</a:t>
            </a:r>
            <a:r>
              <a:rPr lang="en-US" sz="2800" dirty="0">
                <a:latin typeface="Times New Roman" panose="02020603050405020304" pitchFamily="18" charset="0"/>
                <a:ea typeface="Microsoft JhengHei" pitchFamily="34" charset="-12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Microsoft JhengHei" pitchFamily="34" charset="-120"/>
                <a:cs typeface="Times New Roman" panose="02020603050405020304" pitchFamily="18" charset="0"/>
              </a:rPr>
              <a:t>полевых</a:t>
            </a:r>
            <a:r>
              <a:rPr lang="en-US" sz="2800" dirty="0">
                <a:latin typeface="Times New Roman" panose="02020603050405020304" pitchFamily="18" charset="0"/>
                <a:ea typeface="Microsoft JhengHei" pitchFamily="34" charset="-12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Microsoft JhengHei" pitchFamily="34" charset="-120"/>
                <a:cs typeface="Times New Roman" panose="02020603050405020304" pitchFamily="18" charset="0"/>
              </a:rPr>
              <a:t>работах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ea typeface="Microsoft JhengHei" pitchFamily="34" charset="-120"/>
                <a:cs typeface="Times New Roman" panose="02020603050405020304" pitchFamily="18" charset="0"/>
              </a:rPr>
              <a:t>. </a:t>
            </a:r>
            <a:endParaRPr lang="ru-RU" sz="2800" dirty="0">
              <a:solidFill>
                <a:schemeClr val="tx2"/>
              </a:solidFill>
              <a:latin typeface="Times New Roman" panose="02020603050405020304" pitchFamily="18" charset="0"/>
              <a:ea typeface="Microsoft JhengHei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80728"/>
            <a:ext cx="3635896" cy="587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211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4">
            <a:extLst>
              <a:ext uri="{FF2B5EF4-FFF2-40B4-BE49-F238E27FC236}">
                <a16:creationId xmlns:a16="http://schemas.microsoft.com/office/drawing/2014/main" id="{919BEF0A-4FC1-95AA-E569-BCBEB54B7A5C}"/>
              </a:ext>
            </a:extLst>
          </p:cNvPr>
          <p:cNvSpPr/>
          <p:nvPr/>
        </p:nvSpPr>
        <p:spPr>
          <a:xfrm>
            <a:off x="4805077" y="1668651"/>
            <a:ext cx="4226102" cy="2282839"/>
          </a:xfrm>
          <a:prstGeom prst="roundRect">
            <a:avLst>
              <a:gd name="adj" fmla="val 7325"/>
            </a:avLst>
          </a:prstGeom>
          <a:solidFill>
            <a:srgbClr val="EEEFF5"/>
          </a:solidFill>
          <a:ln/>
          <a:effectLst>
            <a:outerShdw blurRad="49530" dist="24130" dir="13500000" algn="bl" rotWithShape="0">
              <a:srgbClr val="FFFFFF">
                <a:alpha val="70000"/>
              </a:srgbClr>
            </a:outerShdw>
          </a:effectLst>
        </p:spPr>
      </p:sp>
      <p:sp>
        <p:nvSpPr>
          <p:cNvPr id="10" name="Shape 4">
            <a:extLst>
              <a:ext uri="{FF2B5EF4-FFF2-40B4-BE49-F238E27FC236}">
                <a16:creationId xmlns:a16="http://schemas.microsoft.com/office/drawing/2014/main" id="{D8C942A2-FC79-178A-21CC-C0EAF635ACA8}"/>
              </a:ext>
            </a:extLst>
          </p:cNvPr>
          <p:cNvSpPr/>
          <p:nvPr/>
        </p:nvSpPr>
        <p:spPr>
          <a:xfrm>
            <a:off x="276150" y="4099778"/>
            <a:ext cx="4248471" cy="2351516"/>
          </a:xfrm>
          <a:prstGeom prst="roundRect">
            <a:avLst>
              <a:gd name="adj" fmla="val 7325"/>
            </a:avLst>
          </a:prstGeom>
          <a:solidFill>
            <a:srgbClr val="EEEFF5"/>
          </a:solidFill>
          <a:ln/>
          <a:effectLst>
            <a:outerShdw blurRad="49530" dist="24130" dir="13500000" algn="bl" rotWithShape="0">
              <a:srgbClr val="FFFFFF">
                <a:alpha val="70000"/>
              </a:srgbClr>
            </a:outerShdw>
          </a:effectLst>
        </p:spPr>
        <p:txBody>
          <a:bodyPr/>
          <a:lstStyle/>
          <a:p>
            <a:endParaRPr lang="ru-RU" dirty="0"/>
          </a:p>
        </p:txBody>
      </p:sp>
      <p:sp>
        <p:nvSpPr>
          <p:cNvPr id="9" name="Shape 4">
            <a:extLst>
              <a:ext uri="{FF2B5EF4-FFF2-40B4-BE49-F238E27FC236}">
                <a16:creationId xmlns:a16="http://schemas.microsoft.com/office/drawing/2014/main" id="{DC217213-31DA-04B9-D347-37A721B75CBA}"/>
              </a:ext>
            </a:extLst>
          </p:cNvPr>
          <p:cNvSpPr/>
          <p:nvPr/>
        </p:nvSpPr>
        <p:spPr>
          <a:xfrm>
            <a:off x="4731112" y="4118387"/>
            <a:ext cx="4226102" cy="2351516"/>
          </a:xfrm>
          <a:prstGeom prst="roundRect">
            <a:avLst>
              <a:gd name="adj" fmla="val 7325"/>
            </a:avLst>
          </a:prstGeom>
          <a:solidFill>
            <a:srgbClr val="EEEFF5"/>
          </a:solidFill>
          <a:ln/>
          <a:effectLst>
            <a:outerShdw blurRad="49530" dist="24130" dir="13500000" algn="bl" rotWithShape="0">
              <a:srgbClr val="FFFFFF">
                <a:alpha val="70000"/>
              </a:srgbClr>
            </a:outerShdw>
          </a:effectLst>
        </p:spPr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6C8C1DF4-B737-4166-9749-6036E5476290}"/>
              </a:ext>
            </a:extLst>
          </p:cNvPr>
          <p:cNvSpPr/>
          <p:nvPr/>
        </p:nvSpPr>
        <p:spPr>
          <a:xfrm>
            <a:off x="392353" y="1650224"/>
            <a:ext cx="4226102" cy="2282839"/>
          </a:xfrm>
          <a:prstGeom prst="roundRect">
            <a:avLst>
              <a:gd name="adj" fmla="val 7325"/>
            </a:avLst>
          </a:prstGeom>
          <a:solidFill>
            <a:srgbClr val="EEEFF5"/>
          </a:solidFill>
          <a:ln/>
          <a:effectLst>
            <a:outerShdw blurRad="49530" dist="24130" dir="13500000" algn="bl" rotWithShape="0">
              <a:srgbClr val="FFFFFF">
                <a:alpha val="70000"/>
              </a:srgbClr>
            </a:outerShdw>
          </a:effectLst>
        </p:spPr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8379" y="208352"/>
            <a:ext cx="680424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Преимущества</a:t>
            </a:r>
            <a:r>
              <a:rPr lang="en-US" sz="4000" b="1" dirty="0">
                <a:solidFill>
                  <a:srgbClr val="002060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использования</a:t>
            </a:r>
            <a:r>
              <a:rPr lang="en-US" sz="4000" b="1" dirty="0">
                <a:solidFill>
                  <a:srgbClr val="002060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VR в </a:t>
            </a:r>
            <a:r>
              <a:rPr lang="en-US" sz="4000" b="1" dirty="0" err="1">
                <a:solidFill>
                  <a:srgbClr val="002060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геодезии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3" name="Picture 8" descr="https://sun9-10.userapi.com/impg/3wy60ajE50ub0RFz73lYGTs0oBntO7Z64gJxbA/S-rYAdel7V8.jpg?size=1212x226&amp;quality=95&amp;sign=68e4e742d6661b38957e0be845e2ddbe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7" y="46487"/>
            <a:ext cx="2546844" cy="646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06259" y="1686181"/>
            <a:ext cx="4111972" cy="75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600"/>
              </a:lnSpc>
            </a:pPr>
            <a:r>
              <a:rPr lang="en-US" sz="2400" b="1" dirty="0" err="1">
                <a:solidFill>
                  <a:srgbClr val="272525"/>
                </a:solidFill>
                <a:latin typeface="Times New Roman" panose="02020603050405020304" pitchFamily="18" charset="0"/>
                <a:ea typeface="Barlow Bold" pitchFamily="34" charset="-122"/>
                <a:cs typeface="Times New Roman" panose="02020603050405020304" pitchFamily="18" charset="0"/>
              </a:rPr>
              <a:t>Повышение</a:t>
            </a:r>
            <a:r>
              <a:rPr lang="en-US" sz="2400" b="1" dirty="0">
                <a:solidFill>
                  <a:srgbClr val="272525"/>
                </a:solidFill>
                <a:latin typeface="Times New Roman" panose="02020603050405020304" pitchFamily="18" charset="0"/>
                <a:ea typeface="Barlow Bold" pitchFamily="34" charset="-122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272525"/>
                </a:solidFill>
                <a:latin typeface="Times New Roman" panose="02020603050405020304" pitchFamily="18" charset="0"/>
                <a:ea typeface="Barlow Bold" pitchFamily="34" charset="-122"/>
                <a:cs typeface="Times New Roman" panose="02020603050405020304" pitchFamily="18" charset="0"/>
              </a:rPr>
              <a:t>точности</a:t>
            </a:r>
            <a:r>
              <a:rPr lang="en-US" sz="2400" b="1" dirty="0">
                <a:solidFill>
                  <a:srgbClr val="272525"/>
                </a:solidFill>
                <a:latin typeface="Times New Roman" panose="02020603050405020304" pitchFamily="18" charset="0"/>
                <a:ea typeface="Barlow Bold" pitchFamily="34" charset="-122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272525"/>
                </a:solidFill>
                <a:latin typeface="Times New Roman" panose="02020603050405020304" pitchFamily="18" charset="0"/>
                <a:ea typeface="Barlow Bold" pitchFamily="34" charset="-122"/>
                <a:cs typeface="Times New Roman" panose="02020603050405020304" pitchFamily="18" charset="0"/>
              </a:rPr>
              <a:t>измерений</a:t>
            </a:r>
            <a:r>
              <a:rPr lang="ru-RU" sz="2400" b="1" dirty="0">
                <a:solidFill>
                  <a:srgbClr val="272525"/>
                </a:solidFill>
                <a:latin typeface="Times New Roman" panose="02020603050405020304" pitchFamily="18" charset="0"/>
                <a:ea typeface="Barlow Bold" pitchFamily="34" charset="-122"/>
                <a:cs typeface="Times New Roman" panose="02020603050405020304" pitchFamily="18" charset="0"/>
              </a:rPr>
              <a:t>: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17898" y="1737345"/>
            <a:ext cx="41491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272525"/>
                </a:solidFill>
                <a:latin typeface="Times New Roman" panose="02020603050405020304" pitchFamily="18" charset="0"/>
                <a:ea typeface="Barlow Bold" pitchFamily="34" charset="-122"/>
                <a:cs typeface="Times New Roman" panose="02020603050405020304" pitchFamily="18" charset="0"/>
              </a:rPr>
              <a:t>Безопасность</a:t>
            </a:r>
            <a:r>
              <a:rPr lang="en-US" sz="2400" b="1" dirty="0">
                <a:solidFill>
                  <a:srgbClr val="272525"/>
                </a:solidFill>
                <a:latin typeface="Times New Roman" panose="02020603050405020304" pitchFamily="18" charset="0"/>
                <a:ea typeface="Barlow Bold" pitchFamily="34" charset="-122"/>
                <a:cs typeface="Times New Roman" panose="02020603050405020304" pitchFamily="18" charset="0"/>
              </a:rPr>
              <a:t> и </a:t>
            </a:r>
            <a:r>
              <a:rPr lang="en-US" sz="2400" b="1" dirty="0" err="1">
                <a:solidFill>
                  <a:srgbClr val="272525"/>
                </a:solidFill>
                <a:latin typeface="Times New Roman" panose="02020603050405020304" pitchFamily="18" charset="0"/>
                <a:ea typeface="Barlow Bold" pitchFamily="34" charset="-122"/>
                <a:cs typeface="Times New Roman" panose="02020603050405020304" pitchFamily="18" charset="0"/>
              </a:rPr>
              <a:t>снижение</a:t>
            </a:r>
            <a:r>
              <a:rPr lang="en-US" sz="2400" b="1" dirty="0">
                <a:solidFill>
                  <a:srgbClr val="272525"/>
                </a:solidFill>
                <a:latin typeface="Times New Roman" panose="02020603050405020304" pitchFamily="18" charset="0"/>
                <a:ea typeface="Barlow Bold" pitchFamily="34" charset="-122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272525"/>
                </a:solidFill>
                <a:latin typeface="Times New Roman" panose="02020603050405020304" pitchFamily="18" charset="0"/>
                <a:ea typeface="Barlow Bold" pitchFamily="34" charset="-122"/>
                <a:cs typeface="Times New Roman" panose="02020603050405020304" pitchFamily="18" charset="0"/>
              </a:rPr>
              <a:t>рисков</a:t>
            </a:r>
            <a:r>
              <a:rPr lang="ru-RU" dirty="0"/>
              <a:t>: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31510" y="4169436"/>
            <a:ext cx="4032447" cy="75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600"/>
              </a:lnSpc>
            </a:pPr>
            <a:r>
              <a:rPr lang="en-US" sz="2400" b="1" dirty="0" err="1">
                <a:solidFill>
                  <a:srgbClr val="272525"/>
                </a:solidFill>
                <a:latin typeface="Times New Roman" panose="02020603050405020304" pitchFamily="18" charset="0"/>
                <a:ea typeface="Barlow Bold" pitchFamily="34" charset="-122"/>
                <a:cs typeface="Times New Roman" panose="02020603050405020304" pitchFamily="18" charset="0"/>
              </a:rPr>
              <a:t>Экономия</a:t>
            </a:r>
            <a:r>
              <a:rPr lang="en-US" sz="2400" b="1" dirty="0">
                <a:solidFill>
                  <a:srgbClr val="272525"/>
                </a:solidFill>
                <a:latin typeface="Times New Roman" panose="02020603050405020304" pitchFamily="18" charset="0"/>
                <a:ea typeface="Barlow Bold" pitchFamily="34" charset="-122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272525"/>
                </a:solidFill>
                <a:latin typeface="Times New Roman" panose="02020603050405020304" pitchFamily="18" charset="0"/>
                <a:ea typeface="Barlow Bold" pitchFamily="34" charset="-122"/>
                <a:cs typeface="Times New Roman" panose="02020603050405020304" pitchFamily="18" charset="0"/>
              </a:rPr>
              <a:t>времени</a:t>
            </a:r>
            <a:r>
              <a:rPr lang="en-US" sz="2400" b="1" dirty="0">
                <a:solidFill>
                  <a:srgbClr val="272525"/>
                </a:solidFill>
                <a:latin typeface="Times New Roman" panose="02020603050405020304" pitchFamily="18" charset="0"/>
                <a:ea typeface="Barlow Bold" pitchFamily="34" charset="-122"/>
                <a:cs typeface="Times New Roman" panose="02020603050405020304" pitchFamily="18" charset="0"/>
              </a:rPr>
              <a:t> и </a:t>
            </a:r>
            <a:r>
              <a:rPr lang="en-US" sz="2400" b="1" dirty="0" err="1">
                <a:solidFill>
                  <a:srgbClr val="272525"/>
                </a:solidFill>
                <a:latin typeface="Times New Roman" panose="02020603050405020304" pitchFamily="18" charset="0"/>
                <a:ea typeface="Barlow Bold" pitchFamily="34" charset="-122"/>
                <a:cs typeface="Times New Roman" panose="02020603050405020304" pitchFamily="18" charset="0"/>
              </a:rPr>
              <a:t>ресурсов</a:t>
            </a:r>
            <a:r>
              <a:rPr lang="ru-RU" sz="2400" b="1" dirty="0">
                <a:solidFill>
                  <a:srgbClr val="272525"/>
                </a:solidFill>
                <a:latin typeface="Times New Roman" panose="02020603050405020304" pitchFamily="18" charset="0"/>
                <a:ea typeface="Barlow Bold" pitchFamily="34" charset="-122"/>
                <a:cs typeface="Times New Roman" panose="02020603050405020304" pitchFamily="18" charset="0"/>
              </a:rPr>
              <a:t>: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17898" y="4191104"/>
            <a:ext cx="42261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272525"/>
                </a:solidFill>
                <a:latin typeface="Times New Roman" panose="02020603050405020304" pitchFamily="18" charset="0"/>
                <a:ea typeface="Barlow Bold" pitchFamily="34" charset="-122"/>
                <a:cs typeface="Times New Roman" panose="02020603050405020304" pitchFamily="18" charset="0"/>
              </a:rPr>
              <a:t>Эффективное</a:t>
            </a:r>
            <a:r>
              <a:rPr lang="en-US" sz="2400" b="1" dirty="0">
                <a:solidFill>
                  <a:srgbClr val="272525"/>
                </a:solidFill>
                <a:latin typeface="Times New Roman" panose="02020603050405020304" pitchFamily="18" charset="0"/>
                <a:ea typeface="Barlow Bold" pitchFamily="34" charset="-122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272525"/>
                </a:solidFill>
                <a:latin typeface="Times New Roman" panose="02020603050405020304" pitchFamily="18" charset="0"/>
                <a:ea typeface="Barlow Bold" pitchFamily="34" charset="-122"/>
                <a:cs typeface="Times New Roman" panose="02020603050405020304" pitchFamily="18" charset="0"/>
              </a:rPr>
              <a:t>обучение</a:t>
            </a:r>
            <a:r>
              <a:rPr lang="ru-RU" sz="2400" b="1" dirty="0">
                <a:solidFill>
                  <a:srgbClr val="272525"/>
                </a:solidFill>
                <a:latin typeface="Times New Roman" panose="02020603050405020304" pitchFamily="18" charset="0"/>
                <a:ea typeface="Barlow Bold" pitchFamily="34" charset="-122"/>
                <a:cs typeface="Times New Roman" panose="02020603050405020304" pitchFamily="18" charset="0"/>
              </a:rPr>
              <a:t>: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345897" y="2420056"/>
            <a:ext cx="42261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Виртуальная</a:t>
            </a:r>
            <a:r>
              <a:rPr lang="en-US" sz="2400" dirty="0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реальность</a:t>
            </a:r>
            <a:r>
              <a:rPr lang="en-US" sz="2400" dirty="0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минимизирует</a:t>
            </a:r>
            <a:r>
              <a:rPr lang="en-US" sz="2400" dirty="0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человеческий</a:t>
            </a:r>
            <a:r>
              <a:rPr lang="en-US" sz="2400" dirty="0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фактор</a:t>
            </a:r>
            <a:r>
              <a:rPr lang="en-US" sz="2400" dirty="0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обеспечивая</a:t>
            </a:r>
            <a:r>
              <a:rPr lang="en-US" sz="2400" dirty="0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более</a:t>
            </a:r>
            <a:r>
              <a:rPr lang="en-US" sz="2400" dirty="0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точные</a:t>
            </a:r>
            <a:r>
              <a:rPr lang="en-US" sz="2400" dirty="0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данные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1467" y="2641059"/>
            <a:ext cx="422610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Обучение</a:t>
            </a:r>
            <a:r>
              <a:rPr lang="en-US" sz="2400" dirty="0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в VR-</a:t>
            </a:r>
            <a:r>
              <a:rPr lang="en-US" sz="2400" dirty="0" err="1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среде</a:t>
            </a:r>
            <a:r>
              <a:rPr lang="en-US" sz="2400" dirty="0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исключает</a:t>
            </a:r>
            <a:r>
              <a:rPr lang="en-US" sz="2400" dirty="0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опасные</a:t>
            </a:r>
            <a:r>
              <a:rPr lang="en-US" sz="2400" dirty="0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ситуации</a:t>
            </a:r>
            <a:r>
              <a:rPr lang="en-US" sz="2400" dirty="0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на</a:t>
            </a:r>
            <a:r>
              <a:rPr lang="en-US" sz="2400" dirty="0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реальных</a:t>
            </a:r>
            <a:r>
              <a:rPr lang="en-US" sz="2400" dirty="0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объектах</a:t>
            </a:r>
            <a:r>
              <a:rPr lang="en-US" sz="2400" dirty="0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287163" y="4966649"/>
            <a:ext cx="43190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VR-</a:t>
            </a:r>
            <a:r>
              <a:rPr lang="en-US" sz="2400" dirty="0" err="1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тренировки</a:t>
            </a:r>
            <a:r>
              <a:rPr lang="en-US" sz="2400" dirty="0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ускоряют</a:t>
            </a:r>
            <a:r>
              <a:rPr lang="en-US" sz="2400" dirty="0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обучение</a:t>
            </a:r>
            <a:r>
              <a:rPr lang="en-US" sz="2400" dirty="0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и </a:t>
            </a:r>
            <a:r>
              <a:rPr lang="en-US" sz="2400" dirty="0" err="1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сокращают</a:t>
            </a:r>
            <a:r>
              <a:rPr lang="en-US" sz="2400" dirty="0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время</a:t>
            </a:r>
            <a:r>
              <a:rPr lang="en-US" sz="2400" dirty="0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на</a:t>
            </a:r>
            <a:r>
              <a:rPr lang="en-US" sz="2400" dirty="0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полевые</a:t>
            </a:r>
            <a:r>
              <a:rPr lang="en-US" sz="2400" dirty="0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работы</a:t>
            </a:r>
            <a:r>
              <a:rPr lang="en-US" sz="2400" dirty="0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4740858" y="4911159"/>
            <a:ext cx="421967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Интерактивное</a:t>
            </a:r>
            <a:r>
              <a:rPr lang="en-US" sz="2400" dirty="0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обучение</a:t>
            </a:r>
            <a:r>
              <a:rPr lang="en-US" sz="2400" dirty="0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в VR </a:t>
            </a:r>
            <a:r>
              <a:rPr lang="en-US" sz="2400" dirty="0" err="1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обеспечивает</a:t>
            </a:r>
            <a:r>
              <a:rPr lang="en-US" sz="2400" dirty="0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лучшее</a:t>
            </a:r>
            <a:r>
              <a:rPr lang="en-US" sz="2400" dirty="0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усвоение</a:t>
            </a:r>
            <a:r>
              <a:rPr lang="en-US" sz="2400" dirty="0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материала</a:t>
            </a:r>
            <a:r>
              <a:rPr lang="en-US" sz="2400" dirty="0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1267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E4066A-251A-AAE0-70F7-60E2D6AA8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65145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 err="1">
                <a:solidFill>
                  <a:srgbClr val="002060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Основные</a:t>
            </a:r>
            <a:r>
              <a:rPr lang="en-US" sz="4400" b="1" dirty="0">
                <a:solidFill>
                  <a:srgbClr val="002060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функции</a:t>
            </a:r>
            <a:r>
              <a:rPr lang="en-US" sz="4400" b="1" dirty="0">
                <a:solidFill>
                  <a:srgbClr val="002060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VR-</a:t>
            </a:r>
            <a:r>
              <a:rPr lang="en-US" sz="4400" b="1" dirty="0" err="1">
                <a:solidFill>
                  <a:srgbClr val="002060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очков</a:t>
            </a:r>
            <a:r>
              <a:rPr lang="en-US" sz="4400" b="1" dirty="0">
                <a:solidFill>
                  <a:srgbClr val="002060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для</a:t>
            </a:r>
            <a:r>
              <a:rPr lang="en-US" sz="4400" b="1" dirty="0">
                <a:solidFill>
                  <a:srgbClr val="002060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геодезических</a:t>
            </a:r>
            <a:r>
              <a:rPr lang="en-US" sz="4400" b="1" dirty="0">
                <a:solidFill>
                  <a:srgbClr val="002060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работ</a:t>
            </a:r>
            <a:endParaRPr lang="ru-RU" dirty="0">
              <a:solidFill>
                <a:srgbClr val="002060"/>
              </a:solidFill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957B772-06D1-8EFC-0210-511847C469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6468805"/>
              </p:ext>
            </p:extLst>
          </p:nvPr>
        </p:nvGraphicFramePr>
        <p:xfrm>
          <a:off x="6813" y="1998008"/>
          <a:ext cx="9137187" cy="48599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7784">
                  <a:extLst>
                    <a:ext uri="{9D8B030D-6E8A-4147-A177-3AD203B41FA5}">
                      <a16:colId xmlns:a16="http://schemas.microsoft.com/office/drawing/2014/main" val="3401795539"/>
                    </a:ext>
                  </a:extLst>
                </a:gridCol>
                <a:gridCol w="1940809">
                  <a:extLst>
                    <a:ext uri="{9D8B030D-6E8A-4147-A177-3AD203B41FA5}">
                      <a16:colId xmlns:a16="http://schemas.microsoft.com/office/drawing/2014/main" val="1417854465"/>
                    </a:ext>
                  </a:extLst>
                </a:gridCol>
                <a:gridCol w="2284297">
                  <a:extLst>
                    <a:ext uri="{9D8B030D-6E8A-4147-A177-3AD203B41FA5}">
                      <a16:colId xmlns:a16="http://schemas.microsoft.com/office/drawing/2014/main" val="4243888038"/>
                    </a:ext>
                  </a:extLst>
                </a:gridCol>
                <a:gridCol w="2284297">
                  <a:extLst>
                    <a:ext uri="{9D8B030D-6E8A-4147-A177-3AD203B41FA5}">
                      <a16:colId xmlns:a16="http://schemas.microsoft.com/office/drawing/2014/main" val="3085600469"/>
                    </a:ext>
                  </a:extLst>
                </a:gridCol>
              </a:tblGrid>
              <a:tr h="126510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>
                          <a:solidFill>
                            <a:srgbClr val="002060"/>
                          </a:solidFill>
                          <a:latin typeface="Barlow Bold" pitchFamily="34" charset="0"/>
                          <a:ea typeface="Barlow Bold" pitchFamily="34" charset="-122"/>
                          <a:cs typeface="Barlow Bold" pitchFamily="34" charset="-120"/>
                        </a:rPr>
                        <a:t>Точное</a:t>
                      </a:r>
                      <a:r>
                        <a:rPr lang="en-US" sz="2000" b="1" dirty="0">
                          <a:solidFill>
                            <a:srgbClr val="002060"/>
                          </a:solidFill>
                          <a:latin typeface="Barlow Bold" pitchFamily="34" charset="0"/>
                          <a:ea typeface="Barlow Bold" pitchFamily="34" charset="-122"/>
                          <a:cs typeface="Barlow Bold" pitchFamily="34" charset="-12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002060"/>
                          </a:solidFill>
                          <a:latin typeface="Barlow Bold" pitchFamily="34" charset="0"/>
                          <a:ea typeface="Barlow Bold" pitchFamily="34" charset="-122"/>
                          <a:cs typeface="Barlow Bold" pitchFamily="34" charset="-120"/>
                        </a:rPr>
                        <a:t>позиционирован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Barlow Bold" pitchFamily="34" charset="0"/>
                          <a:ea typeface="Barlow Bold" pitchFamily="34" charset="-122"/>
                          <a:cs typeface="Barlow Bold" pitchFamily="34" charset="-120"/>
                        </a:rPr>
                        <a:t>и</a:t>
                      </a:r>
                      <a:r>
                        <a:rPr lang="en-US" sz="2000" b="1" dirty="0">
                          <a:solidFill>
                            <a:srgbClr val="002060"/>
                          </a:solidFill>
                          <a:latin typeface="Barlow Bold" pitchFamily="34" charset="0"/>
                          <a:ea typeface="Barlow Bold" pitchFamily="34" charset="-122"/>
                          <a:cs typeface="Barlow Bold" pitchFamily="34" charset="-120"/>
                        </a:rPr>
                        <a:t>е</a:t>
                      </a:r>
                      <a:endParaRPr lang="en-US" sz="2000" dirty="0">
                        <a:solidFill>
                          <a:srgbClr val="002060"/>
                        </a:solidFill>
                      </a:endParaRPr>
                    </a:p>
                    <a:p>
                      <a:endParaRPr lang="ru-RU" sz="20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>
                          <a:solidFill>
                            <a:srgbClr val="002060"/>
                          </a:solidFill>
                          <a:latin typeface="Barlow Bold" pitchFamily="34" charset="0"/>
                          <a:ea typeface="Barlow Bold" pitchFamily="34" charset="-122"/>
                          <a:cs typeface="Barlow Bold" pitchFamily="34" charset="-120"/>
                        </a:rPr>
                        <a:t>Визуализация</a:t>
                      </a:r>
                      <a:r>
                        <a:rPr lang="en-US" sz="2000" b="1" dirty="0">
                          <a:solidFill>
                            <a:srgbClr val="002060"/>
                          </a:solidFill>
                          <a:latin typeface="Barlow Bold" pitchFamily="34" charset="0"/>
                          <a:ea typeface="Barlow Bold" pitchFamily="34" charset="-122"/>
                          <a:cs typeface="Barlow Bold" pitchFamily="34" charset="-12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002060"/>
                          </a:solidFill>
                          <a:latin typeface="Barlow Bold" pitchFamily="34" charset="0"/>
                          <a:ea typeface="Barlow Bold" pitchFamily="34" charset="-122"/>
                          <a:cs typeface="Barlow Bold" pitchFamily="34" charset="-120"/>
                        </a:rPr>
                        <a:t>данных</a:t>
                      </a:r>
                      <a:endParaRPr lang="en-US" sz="2000" dirty="0">
                        <a:solidFill>
                          <a:srgbClr val="002060"/>
                        </a:solidFill>
                      </a:endParaRPr>
                    </a:p>
                    <a:p>
                      <a:endParaRPr lang="ru-RU" sz="20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>
                          <a:solidFill>
                            <a:srgbClr val="002060"/>
                          </a:solidFill>
                          <a:latin typeface="Barlow Bold" pitchFamily="34" charset="0"/>
                          <a:ea typeface="Barlow Bold" pitchFamily="34" charset="-122"/>
                          <a:cs typeface="Barlow Bold" pitchFamily="34" charset="-120"/>
                        </a:rPr>
                        <a:t>Интерактивное</a:t>
                      </a:r>
                      <a:r>
                        <a:rPr lang="en-US" sz="2000" b="1" dirty="0">
                          <a:solidFill>
                            <a:srgbClr val="002060"/>
                          </a:solidFill>
                          <a:latin typeface="Barlow Bold" pitchFamily="34" charset="0"/>
                          <a:ea typeface="Barlow Bold" pitchFamily="34" charset="-122"/>
                          <a:cs typeface="Barlow Bold" pitchFamily="34" charset="-12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002060"/>
                          </a:solidFill>
                          <a:latin typeface="Barlow Bold" pitchFamily="34" charset="0"/>
                          <a:ea typeface="Barlow Bold" pitchFamily="34" charset="-122"/>
                          <a:cs typeface="Barlow Bold" pitchFamily="34" charset="-120"/>
                        </a:rPr>
                        <a:t>обучение</a:t>
                      </a:r>
                      <a:endParaRPr lang="en-US" sz="2000" dirty="0">
                        <a:solidFill>
                          <a:srgbClr val="002060"/>
                        </a:solidFill>
                      </a:endParaRPr>
                    </a:p>
                    <a:p>
                      <a:endParaRPr lang="ru-RU" sz="20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>
                          <a:solidFill>
                            <a:srgbClr val="002060"/>
                          </a:solidFill>
                          <a:latin typeface="Barlow Bold" pitchFamily="34" charset="0"/>
                          <a:ea typeface="Barlow Bold" pitchFamily="34" charset="-122"/>
                          <a:cs typeface="Barlow Bold" pitchFamily="34" charset="-120"/>
                        </a:rPr>
                        <a:t>Анализ</a:t>
                      </a:r>
                      <a:r>
                        <a:rPr lang="en-US" sz="2000" b="1" dirty="0">
                          <a:solidFill>
                            <a:srgbClr val="002060"/>
                          </a:solidFill>
                          <a:latin typeface="Barlow Bold" pitchFamily="34" charset="0"/>
                          <a:ea typeface="Barlow Bold" pitchFamily="34" charset="-122"/>
                          <a:cs typeface="Barlow Bold" pitchFamily="34" charset="-120"/>
                        </a:rPr>
                        <a:t> 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Barlow Bold" pitchFamily="34" charset="0"/>
                        <a:ea typeface="Barlow Bold" pitchFamily="34" charset="-122"/>
                        <a:cs typeface="Barlow Bold" pitchFamily="34" charset="-12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Barlow Bold" pitchFamily="34" charset="0"/>
                          <a:ea typeface="Barlow Bold" pitchFamily="34" charset="-122"/>
                          <a:cs typeface="Barlow Bold" pitchFamily="34" charset="-120"/>
                        </a:rPr>
                        <a:t>И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002060"/>
                          </a:solidFill>
                          <a:latin typeface="Barlow Bold" pitchFamily="34" charset="0"/>
                          <a:ea typeface="Barlow Bold" pitchFamily="34" charset="-122"/>
                          <a:cs typeface="Barlow Bold" pitchFamily="34" charset="-12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002060"/>
                          </a:solidFill>
                          <a:latin typeface="Barlow Bold" pitchFamily="34" charset="0"/>
                          <a:ea typeface="Barlow Bold" pitchFamily="34" charset="-122"/>
                          <a:cs typeface="Barlow Bold" pitchFamily="34" charset="-120"/>
                        </a:rPr>
                        <a:t>моделирование</a:t>
                      </a:r>
                      <a:endParaRPr lang="en-US" sz="20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1387253"/>
                  </a:ext>
                </a:extLst>
              </a:tr>
              <a:tr h="17735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Определение</a:t>
                      </a:r>
                      <a:r>
                        <a:rPr lang="en-US" sz="2000" dirty="0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координат</a:t>
                      </a:r>
                      <a:r>
                        <a:rPr lang="en-US" sz="2000" dirty="0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 с </a:t>
                      </a: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высокой</a:t>
                      </a:r>
                      <a:r>
                        <a:rPr lang="en-US" sz="2000" dirty="0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точностью</a:t>
                      </a:r>
                      <a:r>
                        <a:rPr lang="en-US" sz="2000" dirty="0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 в </a:t>
                      </a: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виртуальной</a:t>
                      </a:r>
                      <a:r>
                        <a:rPr lang="en-US" sz="2000" dirty="0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среде</a:t>
                      </a:r>
                      <a:r>
                        <a:rPr lang="en-US" sz="2000" dirty="0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.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Наглядное</a:t>
                      </a:r>
                      <a:r>
                        <a:rPr lang="en-US" sz="2000" dirty="0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представление</a:t>
                      </a:r>
                      <a:r>
                        <a:rPr lang="en-US" sz="2000" dirty="0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результатов</a:t>
                      </a:r>
                      <a:r>
                        <a:rPr lang="en-US" sz="2000" dirty="0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измерений</a:t>
                      </a:r>
                      <a:r>
                        <a:rPr lang="en-US" sz="2000" dirty="0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моделей</a:t>
                      </a:r>
                      <a:r>
                        <a:rPr lang="en-US" sz="2000" dirty="0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.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Имитация</a:t>
                      </a:r>
                      <a:r>
                        <a:rPr lang="en-US" sz="2000" dirty="0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реальных</a:t>
                      </a:r>
                      <a:r>
                        <a:rPr lang="en-US" sz="2000" dirty="0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условий</a:t>
                      </a:r>
                      <a:r>
                        <a:rPr lang="en-US" sz="2000" dirty="0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работы</a:t>
                      </a:r>
                      <a:r>
                        <a:rPr lang="en-US" sz="2000" dirty="0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 с </a:t>
                      </a: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геодезическим</a:t>
                      </a:r>
                      <a:r>
                        <a:rPr lang="en-US" sz="2000" dirty="0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оборудованием</a:t>
                      </a:r>
                      <a:r>
                        <a:rPr lang="en-US" sz="2000" dirty="0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.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Проведение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анализа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данных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 в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интерактивном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режиме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.</a:t>
                      </a:r>
                      <a:endParaRPr 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7915527"/>
                  </a:ext>
                </a:extLst>
              </a:tr>
              <a:tr h="16746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Совмещение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виртуальных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реальных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данных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для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точных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измерений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.</a:t>
                      </a:r>
                      <a:endParaRPr 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Интерактивное</a:t>
                      </a:r>
                      <a:r>
                        <a:rPr lang="en-US" sz="2000" dirty="0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исследование</a:t>
                      </a:r>
                      <a:r>
                        <a:rPr lang="en-US" sz="2000" dirty="0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 3D-моделей </a:t>
                      </a: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местности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Практическое</a:t>
                      </a:r>
                      <a:r>
                        <a:rPr lang="en-US" sz="2000" dirty="0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освоение</a:t>
                      </a:r>
                      <a:r>
                        <a:rPr lang="en-US" sz="2000" dirty="0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сложных</a:t>
                      </a:r>
                      <a:r>
                        <a:rPr lang="en-US" sz="2000" dirty="0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процедур</a:t>
                      </a:r>
                      <a:r>
                        <a:rPr lang="en-US" sz="2000" dirty="0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измерения</a:t>
                      </a:r>
                      <a:r>
                        <a:rPr lang="en-US" sz="2000" dirty="0">
                          <a:solidFill>
                            <a:srgbClr val="272525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.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Создание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редактирование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 3D-моделей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местности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ontserrat" pitchFamily="34" charset="-122"/>
                          <a:cs typeface="Times New Roman" panose="02020603050405020304" pitchFamily="18" charset="0"/>
                        </a:rPr>
                        <a:t>.</a:t>
                      </a:r>
                      <a:endParaRPr 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5817162"/>
                  </a:ext>
                </a:extLst>
              </a:tr>
            </a:tbl>
          </a:graphicData>
        </a:graphic>
      </p:graphicFrame>
      <p:pic>
        <p:nvPicPr>
          <p:cNvPr id="4" name="Picture 8" descr="https://sun9-10.userapi.com/impg/3wy60ajE50ub0RFz73lYGTs0oBntO7Z64gJxbA/S-rYAdel7V8.jpg?size=1212x226&amp;quality=95&amp;sign=68e4e742d6661b38957e0be845e2ddbe&amp;type=album">
            <a:extLst>
              <a:ext uri="{FF2B5EF4-FFF2-40B4-BE49-F238E27FC236}">
                <a16:creationId xmlns:a16="http://schemas.microsoft.com/office/drawing/2014/main" id="{95F20E7E-3B1C-D3EE-C854-C25268C6DE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115"/>
            <a:ext cx="2607365" cy="661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3996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510D30-EEC5-8233-0265-43FCE8F0A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64" y="1470641"/>
            <a:ext cx="9144000" cy="1119658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4000" b="1" dirty="0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</a:br>
            <a:r>
              <a:rPr lang="en-US" sz="4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Barlow Bold" pitchFamily="34" charset="-122"/>
                <a:cs typeface="Times New Roman" panose="02020603050405020304" pitchFamily="18" charset="0"/>
              </a:rPr>
              <a:t>Экономия</a:t>
            </a:r>
            <a:r>
              <a:rPr lang="en-US" sz="4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Barlow Bold" pitchFamily="34" charset="-122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Barlow Bold" pitchFamily="34" charset="-122"/>
                <a:cs typeface="Times New Roman" panose="02020603050405020304" pitchFamily="18" charset="0"/>
              </a:rPr>
              <a:t>времени</a:t>
            </a:r>
            <a:r>
              <a:rPr lang="en-US" sz="4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Barlow Bold" pitchFamily="34" charset="-122"/>
                <a:cs typeface="Times New Roman" panose="02020603050405020304" pitchFamily="18" charset="0"/>
              </a:rPr>
              <a:t> и </a:t>
            </a:r>
            <a:r>
              <a:rPr lang="en-US" sz="4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Barlow Bold" pitchFamily="34" charset="-122"/>
                <a:cs typeface="Times New Roman" panose="02020603050405020304" pitchFamily="18" charset="0"/>
              </a:rPr>
              <a:t>ресурсов</a:t>
            </a:r>
            <a:r>
              <a:rPr lang="en-US" sz="4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Barlow Bold" pitchFamily="34" charset="-122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Barlow Bold" pitchFamily="34" charset="-122"/>
                <a:cs typeface="Times New Roman" panose="02020603050405020304" pitchFamily="18" charset="0"/>
              </a:rPr>
              <a:t>при</a:t>
            </a:r>
            <a:r>
              <a:rPr lang="en-US" sz="4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Barlow Bold" pitchFamily="34" charset="-122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Barlow Bold" pitchFamily="34" charset="-122"/>
                <a:cs typeface="Times New Roman" panose="02020603050405020304" pitchFamily="18" charset="0"/>
              </a:rPr>
              <a:t>обучении</a:t>
            </a:r>
            <a:r>
              <a:rPr lang="en-US" sz="4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Barlow Bold" pitchFamily="34" charset="-122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Barlow Bold" pitchFamily="34" charset="-122"/>
                <a:cs typeface="Times New Roman" panose="02020603050405020304" pitchFamily="18" charset="0"/>
              </a:rPr>
              <a:t>персонала</a:t>
            </a:r>
            <a:br>
              <a:rPr lang="en-US" sz="4000" dirty="0"/>
            </a:br>
            <a:br>
              <a:rPr lang="en-US" sz="3600" dirty="0"/>
            </a:br>
            <a:endParaRPr lang="ru-RU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86E314FA-0F7F-1C99-1C70-B364CF712EB2}"/>
              </a:ext>
            </a:extLst>
          </p:cNvPr>
          <p:cNvSpPr/>
          <p:nvPr/>
        </p:nvSpPr>
        <p:spPr>
          <a:xfrm flipV="1">
            <a:off x="53752" y="5157192"/>
            <a:ext cx="9036496" cy="45719"/>
          </a:xfrm>
          <a:prstGeom prst="roundRect">
            <a:avLst>
              <a:gd name="adj" fmla="val 757824"/>
            </a:avLst>
          </a:prstGeom>
          <a:solidFill>
            <a:srgbClr val="C1C3D0"/>
          </a:solidFill>
          <a:ln/>
        </p:spPr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43B9585E-E16C-71A3-2D46-AEA3790CEA31}"/>
              </a:ext>
            </a:extLst>
          </p:cNvPr>
          <p:cNvSpPr/>
          <p:nvPr/>
        </p:nvSpPr>
        <p:spPr>
          <a:xfrm>
            <a:off x="1565429" y="4893189"/>
            <a:ext cx="433030" cy="433030"/>
          </a:xfrm>
          <a:prstGeom prst="roundRect">
            <a:avLst>
              <a:gd name="adj" fmla="val 40006"/>
            </a:avLst>
          </a:prstGeom>
          <a:solidFill>
            <a:srgbClr val="EEEFF5"/>
          </a:solidFill>
          <a:ln/>
          <a:effectLst>
            <a:outerShdw blurRad="46990" dist="22860" dir="13500000" algn="bl" rotWithShape="0">
              <a:srgbClr val="FFFFFF">
                <a:alpha val="70000"/>
              </a:srgbClr>
            </a:outerShdw>
          </a:effectLst>
        </p:spPr>
        <p:txBody>
          <a:bodyPr/>
          <a:lstStyle/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E3DCB0-46F2-89CC-E2A5-E344F9C670F5}"/>
              </a:ext>
            </a:extLst>
          </p:cNvPr>
          <p:cNvSpPr txBox="1"/>
          <p:nvPr/>
        </p:nvSpPr>
        <p:spPr>
          <a:xfrm>
            <a:off x="-23458" y="3561850"/>
            <a:ext cx="3563888" cy="397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000" b="1" dirty="0" err="1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Традиционное</a:t>
            </a:r>
            <a:r>
              <a:rPr lang="en-US" sz="20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</a:t>
            </a:r>
            <a:r>
              <a:rPr lang="en-US" sz="2000" b="1" dirty="0" err="1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обучение</a:t>
            </a:r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47408F-7E08-315A-12CD-0C9A63443E36}"/>
              </a:ext>
            </a:extLst>
          </p:cNvPr>
          <p:cNvSpPr txBox="1"/>
          <p:nvPr/>
        </p:nvSpPr>
        <p:spPr>
          <a:xfrm>
            <a:off x="-396044" y="4138600"/>
            <a:ext cx="43559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 err="1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Длительное</a:t>
            </a:r>
            <a:r>
              <a:rPr lang="en-US" sz="1800" dirty="0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дорогое</a:t>
            </a:r>
            <a:r>
              <a:rPr lang="en-US" sz="1800" dirty="0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требует</a:t>
            </a:r>
            <a:r>
              <a:rPr lang="en-US" sz="1800" dirty="0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много</a:t>
            </a:r>
            <a:r>
              <a:rPr lang="en-US" sz="1800" dirty="0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ресурсов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3">
            <a:extLst>
              <a:ext uri="{FF2B5EF4-FFF2-40B4-BE49-F238E27FC236}">
                <a16:creationId xmlns:a16="http://schemas.microsoft.com/office/drawing/2014/main" id="{F7D42DE0-03B4-8EDB-888E-15031FCFDEB3}"/>
              </a:ext>
            </a:extLst>
          </p:cNvPr>
          <p:cNvSpPr/>
          <p:nvPr/>
        </p:nvSpPr>
        <p:spPr>
          <a:xfrm>
            <a:off x="4430149" y="5221746"/>
            <a:ext cx="433030" cy="433030"/>
          </a:xfrm>
          <a:prstGeom prst="roundRect">
            <a:avLst>
              <a:gd name="adj" fmla="val 40006"/>
            </a:avLst>
          </a:prstGeom>
          <a:solidFill>
            <a:srgbClr val="EEEFF5"/>
          </a:solidFill>
          <a:ln/>
          <a:effectLst>
            <a:outerShdw blurRad="46990" dist="22860" dir="13500000" algn="bl" rotWithShape="0">
              <a:srgbClr val="FFFFFF">
                <a:alpha val="70000"/>
              </a:srgbClr>
            </a:outerShdw>
          </a:effectLst>
        </p:spPr>
        <p:txBody>
          <a:bodyPr/>
          <a:lstStyle/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1" name="Shape 3">
            <a:extLst>
              <a:ext uri="{FF2B5EF4-FFF2-40B4-BE49-F238E27FC236}">
                <a16:creationId xmlns:a16="http://schemas.microsoft.com/office/drawing/2014/main" id="{A519246B-45C5-BE45-B1F5-23B8CE031F30}"/>
              </a:ext>
            </a:extLst>
          </p:cNvPr>
          <p:cNvSpPr/>
          <p:nvPr/>
        </p:nvSpPr>
        <p:spPr>
          <a:xfrm>
            <a:off x="7079576" y="4986396"/>
            <a:ext cx="433030" cy="433030"/>
          </a:xfrm>
          <a:prstGeom prst="roundRect">
            <a:avLst>
              <a:gd name="adj" fmla="val 40006"/>
            </a:avLst>
          </a:prstGeom>
          <a:solidFill>
            <a:srgbClr val="EEEFF5"/>
          </a:solidFill>
          <a:ln/>
          <a:effectLst>
            <a:outerShdw blurRad="46990" dist="22860" dir="13500000" algn="bl" rotWithShape="0">
              <a:srgbClr val="FFFFFF">
                <a:alpha val="70000"/>
              </a:srgbClr>
            </a:outerShdw>
          </a:effectLst>
        </p:spPr>
        <p:txBody>
          <a:bodyPr/>
          <a:lstStyle/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pic>
        <p:nvPicPr>
          <p:cNvPr id="12" name="Image 0" descr="preencoded.png">
            <a:extLst>
              <a:ext uri="{FF2B5EF4-FFF2-40B4-BE49-F238E27FC236}">
                <a16:creationId xmlns:a16="http://schemas.microsoft.com/office/drawing/2014/main" id="{12E7AF98-FE64-F6A8-05FB-EDBD929495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28451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5015EF3-40D4-A166-7066-B8AB7304568B}"/>
              </a:ext>
            </a:extLst>
          </p:cNvPr>
          <p:cNvSpPr txBox="1"/>
          <p:nvPr/>
        </p:nvSpPr>
        <p:spPr>
          <a:xfrm>
            <a:off x="2339752" y="5683429"/>
            <a:ext cx="4807974" cy="3906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VR-</a:t>
            </a:r>
            <a:r>
              <a:rPr lang="en-US" sz="1800" b="1" dirty="0" err="1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тренировки</a:t>
            </a:r>
            <a:endParaRPr lang="en-US" sz="18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55DC7FD-85F1-5872-4965-896F041AD1F7}"/>
              </a:ext>
            </a:extLst>
          </p:cNvPr>
          <p:cNvSpPr txBox="1"/>
          <p:nvPr/>
        </p:nvSpPr>
        <p:spPr>
          <a:xfrm>
            <a:off x="2271602" y="6083904"/>
            <a:ext cx="48079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000" dirty="0" err="1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Быстрое</a:t>
            </a:r>
            <a:r>
              <a:rPr lang="en-US" sz="2000" dirty="0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эффективное</a:t>
            </a:r>
            <a:r>
              <a:rPr lang="en-US" sz="2000" dirty="0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экономичное</a:t>
            </a:r>
            <a:r>
              <a:rPr lang="en-US" sz="2000" dirty="0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обучение</a:t>
            </a:r>
            <a:r>
              <a:rPr lang="en-US" sz="2000" dirty="0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FCF3320-F323-1BBA-2301-9B7708AAC938}"/>
              </a:ext>
            </a:extLst>
          </p:cNvPr>
          <p:cNvSpPr txBox="1"/>
          <p:nvPr/>
        </p:nvSpPr>
        <p:spPr>
          <a:xfrm>
            <a:off x="6372200" y="3626729"/>
            <a:ext cx="1972921" cy="398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000" b="1" dirty="0" err="1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Результаты</a:t>
            </a:r>
            <a:endParaRPr lang="en-US" sz="2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1A5A4A0-B38E-EA26-D284-3836F121C293}"/>
              </a:ext>
            </a:extLst>
          </p:cNvPr>
          <p:cNvSpPr txBox="1"/>
          <p:nvPr/>
        </p:nvSpPr>
        <p:spPr>
          <a:xfrm>
            <a:off x="4860032" y="4263176"/>
            <a:ext cx="48079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000" dirty="0" err="1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Значительная</a:t>
            </a:r>
            <a:r>
              <a:rPr lang="en-US" sz="2000" dirty="0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экономия</a:t>
            </a:r>
            <a:r>
              <a:rPr lang="en-US" sz="2000" dirty="0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времени</a:t>
            </a:r>
            <a:r>
              <a:rPr lang="en-US" sz="2000" dirty="0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и </a:t>
            </a:r>
            <a:r>
              <a:rPr lang="en-US" sz="2000" dirty="0" err="1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средств</a:t>
            </a:r>
            <a:r>
              <a:rPr lang="en-US" sz="2000" dirty="0">
                <a:solidFill>
                  <a:srgbClr val="272525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8" descr="https://sun9-10.userapi.com/impg/3wy60ajE50ub0RFz73lYGTs0oBntO7Z64gJxbA/S-rYAdel7V8.jpg?size=1212x226&amp;quality=95&amp;sign=68e4e742d6661b38957e0be845e2ddbe&amp;type=album">
            <a:extLst>
              <a:ext uri="{FF2B5EF4-FFF2-40B4-BE49-F238E27FC236}">
                <a16:creationId xmlns:a16="http://schemas.microsoft.com/office/drawing/2014/main" id="{FB35F7EC-9C73-6C0A-260C-33A1916469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834"/>
            <a:ext cx="2358742" cy="598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5235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8" descr="https://sun9-10.userapi.com/impg/3wy60ajE50ub0RFz73lYGTs0oBntO7Z64gJxbA/S-rYAdel7V8.jpg?size=1212x226&amp;quality=95&amp;sign=68e4e742d6661b38957e0be845e2ddbe&amp;type=album">
            <a:extLst>
              <a:ext uri="{FF2B5EF4-FFF2-40B4-BE49-F238E27FC236}">
                <a16:creationId xmlns:a16="http://schemas.microsoft.com/office/drawing/2014/main" id="{588C53E4-1138-4016-6BAA-D004B3FF68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2"/>
            <a:ext cx="2311152" cy="586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Picture background">
            <a:extLst>
              <a:ext uri="{FF2B5EF4-FFF2-40B4-BE49-F238E27FC236}">
                <a16:creationId xmlns:a16="http://schemas.microsoft.com/office/drawing/2014/main" id="{EB4ED85B-7E6C-706A-8B87-24582A4E36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Picture background">
            <a:extLst>
              <a:ext uri="{FF2B5EF4-FFF2-40B4-BE49-F238E27FC236}">
                <a16:creationId xmlns:a16="http://schemas.microsoft.com/office/drawing/2014/main" id="{9B12FDD5-F8E0-A03F-F71D-5E23B9EEA15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Picture background">
            <a:extLst>
              <a:ext uri="{FF2B5EF4-FFF2-40B4-BE49-F238E27FC236}">
                <a16:creationId xmlns:a16="http://schemas.microsoft.com/office/drawing/2014/main" id="{6EE571F4-8D4D-7836-F6D3-ADDACC63F07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24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8" descr="Picture background">
            <a:extLst>
              <a:ext uri="{FF2B5EF4-FFF2-40B4-BE49-F238E27FC236}">
                <a16:creationId xmlns:a16="http://schemas.microsoft.com/office/drawing/2014/main" id="{9C19A0CB-E4DE-9CA5-F793-E8B3109458B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76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903C55EB-6A1D-6D32-A20B-45243B309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3688" y="200947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проблемы решает наш симулятор: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9ECDD4-8BD7-F0EA-35FF-7085882FF83E}"/>
              </a:ext>
            </a:extLst>
          </p:cNvPr>
          <p:cNvSpPr txBox="1"/>
          <p:nvPr/>
        </p:nvSpPr>
        <p:spPr>
          <a:xfrm>
            <a:off x="0" y="1483105"/>
            <a:ext cx="4572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) </a:t>
            </a: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Виртуальная реальность позволяет получить будущему специалисту больше опыта в дополнение к учебным или рабочим практикам.</a:t>
            </a:r>
            <a:endParaRPr lang="ru-RU" sz="2400" dirty="0"/>
          </a:p>
        </p:txBody>
      </p:sp>
      <p:pic>
        <p:nvPicPr>
          <p:cNvPr id="1036" name="Picture 12" descr="Picture background">
            <a:extLst>
              <a:ext uri="{FF2B5EF4-FFF2-40B4-BE49-F238E27FC236}">
                <a16:creationId xmlns:a16="http://schemas.microsoft.com/office/drawing/2014/main" id="{622C3115-1512-D0C0-0D1A-D5A266D51C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53136"/>
            <a:ext cx="9144000" cy="2204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64C70EC-C8FB-5269-0798-F0E6D58C37CF}"/>
              </a:ext>
            </a:extLst>
          </p:cNvPr>
          <p:cNvSpPr txBox="1"/>
          <p:nvPr/>
        </p:nvSpPr>
        <p:spPr>
          <a:xfrm>
            <a:off x="291884" y="2946229"/>
            <a:ext cx="4572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2) Имитация внештатных ситуаций. Тренировки в виртуальной реальности позволяют сотрудникам ощущать последствия аварий</a:t>
            </a:r>
            <a:endParaRPr lang="ru-RU" sz="2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3A5DB1-4634-FE1F-3D19-7CC519151311}"/>
              </a:ext>
            </a:extLst>
          </p:cNvPr>
          <p:cNvSpPr txBox="1"/>
          <p:nvPr/>
        </p:nvSpPr>
        <p:spPr>
          <a:xfrm>
            <a:off x="4555503" y="1461735"/>
            <a:ext cx="460499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3)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П</a:t>
            </a: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озволяет получить будущему специалисту больше опыта работы с геодезическими приборами в различных условиях </a:t>
            </a:r>
            <a:endParaRPr lang="ru-RU" sz="2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F210CFA-8432-390D-9697-3529B7D99025}"/>
              </a:ext>
            </a:extLst>
          </p:cNvPr>
          <p:cNvSpPr txBox="1"/>
          <p:nvPr/>
        </p:nvSpPr>
        <p:spPr>
          <a:xfrm>
            <a:off x="4863884" y="3057164"/>
            <a:ext cx="430610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4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) В</a:t>
            </a: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озможность проводить практические занятия в любом месте и в одном помещении.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6626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C33918-99ED-3FA8-EAD5-1A4DC08AE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808" y="107925"/>
            <a:ext cx="4807446" cy="923330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Наши потребители:</a:t>
            </a:r>
          </a:p>
        </p:txBody>
      </p:sp>
      <p:pic>
        <p:nvPicPr>
          <p:cNvPr id="3" name="Picture 8" descr="https://sun9-10.userapi.com/impg/3wy60ajE50ub0RFz73lYGTs0oBntO7Z64gJxbA/S-rYAdel7V8.jpg?size=1212x226&amp;quality=95&amp;sign=68e4e742d6661b38957e0be845e2ddbe&amp;type=album">
            <a:extLst>
              <a:ext uri="{FF2B5EF4-FFF2-40B4-BE49-F238E27FC236}">
                <a16:creationId xmlns:a16="http://schemas.microsoft.com/office/drawing/2014/main" id="{7865C602-F567-1FE9-D5D6-0CE249DFAB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2"/>
            <a:ext cx="2311152" cy="586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18F12602-9273-848C-7A15-EA7580EB72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" t="3181" r="2088" b="2309"/>
          <a:stretch/>
        </p:blipFill>
        <p:spPr bwMode="auto">
          <a:xfrm>
            <a:off x="102343" y="3370204"/>
            <a:ext cx="5145188" cy="3384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icture background">
            <a:extLst>
              <a:ext uri="{FF2B5EF4-FFF2-40B4-BE49-F238E27FC236}">
                <a16:creationId xmlns:a16="http://schemas.microsoft.com/office/drawing/2014/main" id="{34C70B50-59FA-5A4B-7314-54823812B9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031255"/>
            <a:ext cx="4283968" cy="3073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8150583-2901-34AD-CF8C-94D87E5947F4}"/>
              </a:ext>
            </a:extLst>
          </p:cNvPr>
          <p:cNvSpPr txBox="1"/>
          <p:nvPr/>
        </p:nvSpPr>
        <p:spPr>
          <a:xfrm>
            <a:off x="-36512" y="1098974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Студенты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A04CAB-F124-37A4-6617-6F924498556B}"/>
              </a:ext>
            </a:extLst>
          </p:cNvPr>
          <p:cNvSpPr txBox="1"/>
          <p:nvPr/>
        </p:nvSpPr>
        <p:spPr>
          <a:xfrm>
            <a:off x="-36512" y="1628359"/>
            <a:ext cx="54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Начинающие специалисты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57265A-6C03-D19C-65D0-AA3710CC640C}"/>
              </a:ext>
            </a:extLst>
          </p:cNvPr>
          <p:cNvSpPr txBox="1"/>
          <p:nvPr/>
        </p:nvSpPr>
        <p:spPr>
          <a:xfrm>
            <a:off x="33414" y="2276872"/>
            <a:ext cx="44665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Специалисты в области   геодезии</a:t>
            </a:r>
          </a:p>
        </p:txBody>
      </p:sp>
    </p:spTree>
    <p:extLst>
      <p:ext uri="{BB962C8B-B14F-4D97-AF65-F5344CB8AC3E}">
        <p14:creationId xmlns:p14="http://schemas.microsoft.com/office/powerpoint/2010/main" val="2327479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https://sun9-10.userapi.com/impg/3wy60ajE50ub0RFz73lYGTs0oBntO7Z64gJxbA/S-rYAdel7V8.jpg?size=1212x226&amp;quality=95&amp;sign=68e4e742d6661b38957e0be845e2ddbe&amp;type=album">
            <a:extLst>
              <a:ext uri="{FF2B5EF4-FFF2-40B4-BE49-F238E27FC236}">
                <a16:creationId xmlns:a16="http://schemas.microsoft.com/office/drawing/2014/main" id="{77EAE1D9-D165-17D6-1952-90BF1D20F4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2"/>
            <a:ext cx="2311152" cy="586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D59EB218-8617-24F0-A9FE-DDDCACAA541B}"/>
              </a:ext>
            </a:extLst>
          </p:cNvPr>
          <p:cNvSpPr/>
          <p:nvPr/>
        </p:nvSpPr>
        <p:spPr>
          <a:xfrm>
            <a:off x="1043608" y="476672"/>
            <a:ext cx="8790488" cy="12373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550"/>
              </a:lnSpc>
              <a:buNone/>
            </a:pPr>
            <a:r>
              <a:rPr lang="en-US" sz="365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Barlow Bold" pitchFamily="34" charset="-122"/>
                <a:cs typeface="Times New Roman" panose="02020603050405020304" pitchFamily="18" charset="0"/>
              </a:rPr>
              <a:t>Дальнейшее развитие и внедрение технологии VR в геодезию</a:t>
            </a:r>
            <a:endParaRPr lang="en-US" sz="365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4">
            <a:extLst>
              <a:ext uri="{FF2B5EF4-FFF2-40B4-BE49-F238E27FC236}">
                <a16:creationId xmlns:a16="http://schemas.microsoft.com/office/drawing/2014/main" id="{1F3185EE-F5D6-0694-3E02-085B1DE7100E}"/>
              </a:ext>
            </a:extLst>
          </p:cNvPr>
          <p:cNvSpPr/>
          <p:nvPr/>
        </p:nvSpPr>
        <p:spPr>
          <a:xfrm flipV="1">
            <a:off x="539551" y="2341956"/>
            <a:ext cx="8615005" cy="55861"/>
          </a:xfrm>
          <a:prstGeom prst="roundRect">
            <a:avLst>
              <a:gd name="adj" fmla="val 1394704"/>
            </a:avLst>
          </a:prstGeom>
          <a:solidFill>
            <a:srgbClr val="C1C3D0"/>
          </a:solidFill>
          <a:ln/>
        </p:spPr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78B65B-0406-5596-49FA-AC69EF660A0B}"/>
              </a:ext>
            </a:extLst>
          </p:cNvPr>
          <p:cNvSpPr txBox="1"/>
          <p:nvPr/>
        </p:nvSpPr>
        <p:spPr>
          <a:xfrm>
            <a:off x="303415" y="1577321"/>
            <a:ext cx="4916078" cy="371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ru-RU" sz="18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1) </a:t>
            </a:r>
            <a:r>
              <a:rPr lang="en-US" sz="1800" b="1" dirty="0" err="1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Расширенная</a:t>
            </a:r>
            <a:r>
              <a:rPr lang="en-US" sz="18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</a:t>
            </a:r>
            <a:r>
              <a:rPr lang="en-US" sz="1800" b="1" dirty="0" err="1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реальность</a:t>
            </a:r>
            <a:endParaRPr lang="en-US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01378F-6F99-5A0F-4755-B8CE1EB6A5EA}"/>
              </a:ext>
            </a:extLst>
          </p:cNvPr>
          <p:cNvSpPr txBox="1"/>
          <p:nvPr/>
        </p:nvSpPr>
        <p:spPr>
          <a:xfrm>
            <a:off x="899592" y="1893576"/>
            <a:ext cx="58984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 err="1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Интеграция</a:t>
            </a:r>
            <a:r>
              <a:rPr lang="en-US" sz="1800" dirty="0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AR </a:t>
            </a:r>
            <a:r>
              <a:rPr lang="en-US" sz="1800" dirty="0" err="1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для</a:t>
            </a:r>
            <a:r>
              <a:rPr lang="en-US" sz="1800" dirty="0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наложения</a:t>
            </a:r>
            <a:r>
              <a:rPr lang="en-US" sz="1800" dirty="0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данных</a:t>
            </a:r>
            <a:r>
              <a:rPr lang="en-US" sz="1800" dirty="0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на</a:t>
            </a:r>
            <a:r>
              <a:rPr lang="en-US" sz="1800" dirty="0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реальный</a:t>
            </a:r>
            <a:r>
              <a:rPr lang="en-US" sz="1800" dirty="0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мир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4">
            <a:extLst>
              <a:ext uri="{FF2B5EF4-FFF2-40B4-BE49-F238E27FC236}">
                <a16:creationId xmlns:a16="http://schemas.microsoft.com/office/drawing/2014/main" id="{6AF2F554-FA15-9AD9-7E09-7C4882DDDA2F}"/>
              </a:ext>
            </a:extLst>
          </p:cNvPr>
          <p:cNvSpPr/>
          <p:nvPr/>
        </p:nvSpPr>
        <p:spPr>
          <a:xfrm>
            <a:off x="1731010" y="3079729"/>
            <a:ext cx="7423547" cy="45719"/>
          </a:xfrm>
          <a:prstGeom prst="roundRect">
            <a:avLst>
              <a:gd name="adj" fmla="val 1394704"/>
            </a:avLst>
          </a:prstGeom>
          <a:solidFill>
            <a:srgbClr val="C1C3D0"/>
          </a:solidFill>
          <a:ln/>
        </p:spPr>
      </p:sp>
      <p:sp>
        <p:nvSpPr>
          <p:cNvPr id="11" name="Shape 4">
            <a:extLst>
              <a:ext uri="{FF2B5EF4-FFF2-40B4-BE49-F238E27FC236}">
                <a16:creationId xmlns:a16="http://schemas.microsoft.com/office/drawing/2014/main" id="{C6AEC689-8A5C-F420-6009-C4D1E348C539}"/>
              </a:ext>
            </a:extLst>
          </p:cNvPr>
          <p:cNvSpPr/>
          <p:nvPr/>
        </p:nvSpPr>
        <p:spPr>
          <a:xfrm>
            <a:off x="2203954" y="4126776"/>
            <a:ext cx="6921140" cy="45719"/>
          </a:xfrm>
          <a:prstGeom prst="roundRect">
            <a:avLst>
              <a:gd name="adj" fmla="val 1394704"/>
            </a:avLst>
          </a:prstGeom>
          <a:solidFill>
            <a:srgbClr val="C1C3D0"/>
          </a:solidFill>
          <a:ln/>
        </p:spPr>
      </p:sp>
      <p:sp>
        <p:nvSpPr>
          <p:cNvPr id="12" name="Shape 4">
            <a:extLst>
              <a:ext uri="{FF2B5EF4-FFF2-40B4-BE49-F238E27FC236}">
                <a16:creationId xmlns:a16="http://schemas.microsoft.com/office/drawing/2014/main" id="{2FBE02FA-C11B-FA13-4264-2C568E6DB419}"/>
              </a:ext>
            </a:extLst>
          </p:cNvPr>
          <p:cNvSpPr/>
          <p:nvPr/>
        </p:nvSpPr>
        <p:spPr>
          <a:xfrm>
            <a:off x="2771800" y="5317038"/>
            <a:ext cx="6353294" cy="45719"/>
          </a:xfrm>
          <a:prstGeom prst="roundRect">
            <a:avLst>
              <a:gd name="adj" fmla="val 1394704"/>
            </a:avLst>
          </a:prstGeom>
          <a:solidFill>
            <a:srgbClr val="C1C3D0"/>
          </a:solidFill>
          <a:ln/>
        </p:spPr>
      </p:sp>
      <p:sp>
        <p:nvSpPr>
          <p:cNvPr id="13" name="Shape 4">
            <a:extLst>
              <a:ext uri="{FF2B5EF4-FFF2-40B4-BE49-F238E27FC236}">
                <a16:creationId xmlns:a16="http://schemas.microsoft.com/office/drawing/2014/main" id="{BB709A65-324F-5DE7-8086-A4AF9BB5FF58}"/>
              </a:ext>
            </a:extLst>
          </p:cNvPr>
          <p:cNvSpPr/>
          <p:nvPr/>
        </p:nvSpPr>
        <p:spPr>
          <a:xfrm>
            <a:off x="3130344" y="6345709"/>
            <a:ext cx="5994750" cy="45719"/>
          </a:xfrm>
          <a:prstGeom prst="roundRect">
            <a:avLst>
              <a:gd name="adj" fmla="val 1394704"/>
            </a:avLst>
          </a:prstGeom>
          <a:solidFill>
            <a:srgbClr val="C1C3D0"/>
          </a:solidFill>
          <a:ln/>
        </p:spPr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D5DF251-B918-8B5F-F633-C61BF9CAFC17}"/>
              </a:ext>
            </a:extLst>
          </p:cNvPr>
          <p:cNvSpPr txBox="1"/>
          <p:nvPr/>
        </p:nvSpPr>
        <p:spPr>
          <a:xfrm>
            <a:off x="1184070" y="2443702"/>
            <a:ext cx="5246016" cy="371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ru-RU" sz="18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2) </a:t>
            </a:r>
            <a:r>
              <a:rPr lang="en-US" sz="1800" b="1" dirty="0" err="1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Более</a:t>
            </a:r>
            <a:r>
              <a:rPr lang="en-US" sz="18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</a:t>
            </a:r>
            <a:r>
              <a:rPr lang="en-US" sz="1800" b="1" dirty="0" err="1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точные</a:t>
            </a:r>
            <a:r>
              <a:rPr lang="en-US" sz="18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</a:t>
            </a:r>
            <a:r>
              <a:rPr lang="en-US" sz="1800" b="1" dirty="0" err="1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модели</a:t>
            </a:r>
            <a:endParaRPr lang="en-US" sz="18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3B35C1-339C-50A9-4D37-CAB3E9DD99CC}"/>
              </a:ext>
            </a:extLst>
          </p:cNvPr>
          <p:cNvSpPr txBox="1"/>
          <p:nvPr/>
        </p:nvSpPr>
        <p:spPr>
          <a:xfrm>
            <a:off x="1479967" y="2691307"/>
            <a:ext cx="6825416" cy="358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800" dirty="0" err="1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Улучшенные</a:t>
            </a:r>
            <a:r>
              <a:rPr lang="en-US" sz="1800" dirty="0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алгоритмы</a:t>
            </a:r>
            <a:r>
              <a:rPr lang="en-US" sz="1800" dirty="0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и </a:t>
            </a:r>
            <a:r>
              <a:rPr lang="en-US" sz="1800" dirty="0" err="1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датчики</a:t>
            </a:r>
            <a:r>
              <a:rPr lang="en-US" sz="1800" dirty="0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для</a:t>
            </a:r>
            <a:r>
              <a:rPr lang="en-US" sz="1800" dirty="0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повышения</a:t>
            </a:r>
            <a:r>
              <a:rPr lang="en-US" sz="1800" dirty="0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точности</a:t>
            </a:r>
            <a:r>
              <a:rPr lang="en-US" sz="1800" dirty="0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5B65C9C-FCE3-08D7-06D1-6FC900CF19EE}"/>
              </a:ext>
            </a:extLst>
          </p:cNvPr>
          <p:cNvSpPr txBox="1"/>
          <p:nvPr/>
        </p:nvSpPr>
        <p:spPr>
          <a:xfrm>
            <a:off x="1835220" y="3204499"/>
            <a:ext cx="2327885" cy="371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ru-RU" sz="18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3) </a:t>
            </a:r>
            <a:r>
              <a:rPr lang="en-US" sz="1800" b="1" dirty="0" err="1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Интеграция</a:t>
            </a:r>
            <a:r>
              <a:rPr lang="en-US" sz="18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с ПО</a:t>
            </a:r>
            <a:endParaRPr lang="en-US" sz="18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C147298-D840-61C7-1E23-5F06A2157487}"/>
              </a:ext>
            </a:extLst>
          </p:cNvPr>
          <p:cNvSpPr txBox="1"/>
          <p:nvPr/>
        </p:nvSpPr>
        <p:spPr>
          <a:xfrm>
            <a:off x="2009243" y="3599343"/>
            <a:ext cx="79929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 err="1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Бесшовная</a:t>
            </a:r>
            <a:r>
              <a:rPr lang="en-US" sz="1800" dirty="0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интеграция</a:t>
            </a:r>
            <a:r>
              <a:rPr lang="en-US" sz="1800" dirty="0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с </a:t>
            </a:r>
            <a:r>
              <a:rPr lang="en-US" sz="1800" dirty="0" err="1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существующими</a:t>
            </a:r>
            <a:r>
              <a:rPr lang="en-US" sz="1800" dirty="0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геодезическими</a:t>
            </a:r>
            <a:r>
              <a:rPr lang="en-US" sz="1800" dirty="0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системами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F807A4E-35F2-76B2-3589-05B088AF2D97}"/>
              </a:ext>
            </a:extLst>
          </p:cNvPr>
          <p:cNvSpPr txBox="1"/>
          <p:nvPr/>
        </p:nvSpPr>
        <p:spPr>
          <a:xfrm>
            <a:off x="2411760" y="4422383"/>
            <a:ext cx="5095186" cy="371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ru-RU" sz="18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4) </a:t>
            </a:r>
            <a:r>
              <a:rPr lang="en-US" sz="1800" b="1" dirty="0" err="1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Обучение</a:t>
            </a:r>
            <a:r>
              <a:rPr lang="en-US" sz="18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и </a:t>
            </a:r>
            <a:r>
              <a:rPr lang="en-US" sz="1800" b="1" dirty="0" err="1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симуляция</a:t>
            </a:r>
            <a:endParaRPr lang="en-US" sz="18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CA4DF40-456E-F954-B2EA-42F9559ECC59}"/>
              </a:ext>
            </a:extLst>
          </p:cNvPr>
          <p:cNvSpPr txBox="1"/>
          <p:nvPr/>
        </p:nvSpPr>
        <p:spPr>
          <a:xfrm>
            <a:off x="2411760" y="4817227"/>
            <a:ext cx="64633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 err="1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Более</a:t>
            </a:r>
            <a:r>
              <a:rPr lang="en-US" sz="1800" dirty="0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сложные</a:t>
            </a:r>
            <a:r>
              <a:rPr lang="en-US" sz="1800" dirty="0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и </a:t>
            </a:r>
            <a:r>
              <a:rPr lang="en-US" sz="1800" dirty="0" err="1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реалистичные</a:t>
            </a:r>
            <a:r>
              <a:rPr lang="en-US" sz="1800" dirty="0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сценарии</a:t>
            </a:r>
            <a:r>
              <a:rPr lang="en-US" sz="1800" dirty="0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для</a:t>
            </a:r>
            <a:r>
              <a:rPr lang="en-US" sz="1800" dirty="0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тренировок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BDB6185-BB05-F6C6-CB01-B9D9A662F8C0}"/>
              </a:ext>
            </a:extLst>
          </p:cNvPr>
          <p:cNvSpPr txBox="1"/>
          <p:nvPr/>
        </p:nvSpPr>
        <p:spPr>
          <a:xfrm>
            <a:off x="3130344" y="5645599"/>
            <a:ext cx="5095186" cy="371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ru-RU" sz="18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5) </a:t>
            </a:r>
            <a:r>
              <a:rPr lang="en-US" sz="1800" b="1" dirty="0" err="1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Новые</a:t>
            </a:r>
            <a:r>
              <a:rPr lang="en-US" sz="18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</a:t>
            </a:r>
            <a:r>
              <a:rPr lang="en-US" sz="1800" b="1" dirty="0" err="1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приложения</a:t>
            </a:r>
            <a:endParaRPr lang="en-US" sz="18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996D190-54FD-E831-2C29-666CA53D7C5A}"/>
              </a:ext>
            </a:extLst>
          </p:cNvPr>
          <p:cNvSpPr txBox="1"/>
          <p:nvPr/>
        </p:nvSpPr>
        <p:spPr>
          <a:xfrm>
            <a:off x="3188198" y="5935815"/>
            <a:ext cx="6696661" cy="3640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800" dirty="0" err="1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Разработка</a:t>
            </a:r>
            <a:r>
              <a:rPr lang="en-US" sz="1800" dirty="0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новых</a:t>
            </a:r>
            <a:r>
              <a:rPr lang="en-US" sz="1800" dirty="0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инструментов</a:t>
            </a:r>
            <a:r>
              <a:rPr lang="en-US" sz="1800" dirty="0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и </a:t>
            </a:r>
            <a:r>
              <a:rPr lang="en-US" sz="1800" dirty="0" err="1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приложений</a:t>
            </a:r>
            <a:r>
              <a:rPr lang="en-US" sz="1800" dirty="0"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7957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21331D-30BD-31AF-ABFF-8C99F770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728" y="879301"/>
            <a:ext cx="754375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3" name="Picture 8" descr="https://sun9-10.userapi.com/impg/3wy60ajE50ub0RFz73lYGTs0oBntO7Z64gJxbA/S-rYAdel7V8.jpg?size=1212x226&amp;quality=95&amp;sign=68e4e742d6661b38957e0be845e2ddbe&amp;type=album">
            <a:extLst>
              <a:ext uri="{FF2B5EF4-FFF2-40B4-BE49-F238E27FC236}">
                <a16:creationId xmlns:a16="http://schemas.microsoft.com/office/drawing/2014/main" id="{28341F53-D1EA-4102-84D6-8146BA6B0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7" y="46487"/>
            <a:ext cx="2546844" cy="646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0665C965-0F9A-3E1F-F325-837550EA53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9" t="3356" r="3345" b="2717"/>
          <a:stretch/>
        </p:blipFill>
        <p:spPr bwMode="auto">
          <a:xfrm>
            <a:off x="1108164" y="2182542"/>
            <a:ext cx="7344816" cy="4558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87444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</TotalTime>
  <Words>392</Words>
  <Application>Microsoft Office PowerPoint</Application>
  <PresentationFormat>Экран (4:3)</PresentationFormat>
  <Paragraphs>67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Barlow Bold</vt:lpstr>
      <vt:lpstr>Calibri</vt:lpstr>
      <vt:lpstr>Calibri Light</vt:lpstr>
      <vt:lpstr>Times New Roman</vt:lpstr>
      <vt:lpstr>Тема Office</vt:lpstr>
      <vt:lpstr>VR Geodesy Simulator.  Новые возможности обучения и работы</vt:lpstr>
      <vt:lpstr>Презентация PowerPoint</vt:lpstr>
      <vt:lpstr>Преимущества использования VR в геодезии</vt:lpstr>
      <vt:lpstr>Основные функции VR-очков для геодезических работ</vt:lpstr>
      <vt:lpstr> Экономия времени и ресурсов при обучении персонала  </vt:lpstr>
      <vt:lpstr>Какие проблемы решает наш симулятор:</vt:lpstr>
      <vt:lpstr>Наши потребители: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Руслан Джанибеков</cp:lastModifiedBy>
  <cp:revision>7</cp:revision>
  <dcterms:created xsi:type="dcterms:W3CDTF">2024-10-22T06:36:20Z</dcterms:created>
  <dcterms:modified xsi:type="dcterms:W3CDTF">2024-10-22T16:11:32Z</dcterms:modified>
</cp:coreProperties>
</file>