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8" r:id="rId2"/>
  </p:sldMasterIdLst>
  <p:notesMasterIdLst>
    <p:notesMasterId r:id="rId20"/>
  </p:notesMasterIdLst>
  <p:sldIdLst>
    <p:sldId id="256" r:id="rId3"/>
    <p:sldId id="268" r:id="rId4"/>
    <p:sldId id="257" r:id="rId5"/>
    <p:sldId id="258" r:id="rId6"/>
    <p:sldId id="259" r:id="rId7"/>
    <p:sldId id="269" r:id="rId8"/>
    <p:sldId id="271" r:id="rId9"/>
    <p:sldId id="260" r:id="rId10"/>
    <p:sldId id="261" r:id="rId11"/>
    <p:sldId id="270" r:id="rId12"/>
    <p:sldId id="272" r:id="rId13"/>
    <p:sldId id="274" r:id="rId14"/>
    <p:sldId id="262" r:id="rId15"/>
    <p:sldId id="263" r:id="rId16"/>
    <p:sldId id="265" r:id="rId17"/>
    <p:sldId id="264" r:id="rId18"/>
    <p:sldId id="266" r:id="rId19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000000"/>
          </p15:clr>
        </p15:guide>
        <p15:guide id="2" pos="6332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uXrtcxn+fCC44b0cOXTZkwOcX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 snapToGrid="0">
      <p:cViewPr varScale="1">
        <p:scale>
          <a:sx n="43" d="100"/>
          <a:sy n="43" d="100"/>
        </p:scale>
        <p:origin x="450" y="30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96808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8136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77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5865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4767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0005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2876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5954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6612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2" name="Google Shape;21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7080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8300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18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4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44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4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" name="Google Shape;16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45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4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7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1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8" name="Google Shape;3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4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4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48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48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8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48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body" idx="14"/>
          </p:nvPr>
        </p:nvSpPr>
        <p:spPr>
          <a:xfrm>
            <a:off x="15143227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8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48"/>
          <p:cNvSpPr txBox="1">
            <a:spLocks noGrp="1"/>
          </p:cNvSpPr>
          <p:nvPr>
            <p:ph type="body" idx="16"/>
          </p:nvPr>
        </p:nvSpPr>
        <p:spPr>
          <a:xfrm>
            <a:off x="15143227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4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6" name="Google Shape;66;p4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52"/>
          <p:cNvPicPr preferRelativeResize="0"/>
          <p:nvPr/>
        </p:nvPicPr>
        <p:blipFill rotWithShape="1">
          <a:blip r:embed="rId3">
            <a:alphaModFix/>
          </a:blip>
          <a:srcRect l="-911" r="6517" b="8318"/>
          <a:stretch/>
        </p:blipFill>
        <p:spPr>
          <a:xfrm>
            <a:off x="0" y="0"/>
            <a:ext cx="2022851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2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52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5" name="Google Shape;7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1" name="Google Shape;81;p53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53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53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53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9" y="4296696"/>
            <a:ext cx="10473263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4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5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9" name="Google Shape;89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5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3" name="Google Shape;93;p5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3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51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51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5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6" name="Google Shape;10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5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5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5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7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57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57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8"/>
          <p:cNvPicPr preferRelativeResize="0"/>
          <p:nvPr/>
        </p:nvPicPr>
        <p:blipFill rotWithShape="1">
          <a:blip r:embed="rId3">
            <a:alphaModFix/>
          </a:blip>
          <a:srcRect l="9099" t="15719" r="12464" b="31480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8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58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5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project-190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is.slb.ru/products/petrel/petrel_geophysics/seismic-well-ti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hsmarkit.com/products/kingdom-seismic-geological-interpretation-software.html" TargetMode="External"/><Relationship Id="rId5" Type="http://schemas.openxmlformats.org/officeDocument/2006/relationships/hyperlink" Target="https://rfdyn.ru/" TargetMode="External"/><Relationship Id="rId4" Type="http://schemas.openxmlformats.org/officeDocument/2006/relationships/hyperlink" Target="https://roxar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stfirm.ru/rating/09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hyperlink" Target="https://www.testfirm.ru/rating/71_12_3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s://zakupki.gov.ru/epz/order/notice/ok44/view/documents.html?regNumber=0367100027016000029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 txBox="1">
            <a:spLocks noGrp="1"/>
          </p:cNvSpPr>
          <p:nvPr>
            <p:ph type="body" idx="2"/>
          </p:nvPr>
        </p:nvSpPr>
        <p:spPr>
          <a:xfrm>
            <a:off x="811778" y="7515922"/>
            <a:ext cx="8501754" cy="3799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04.08.2021</a:t>
            </a:r>
            <a:endParaRPr lang="ru-RU" sz="2800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>
              <a:hlinkClick r:id="rId3"/>
            </a:endParaRPr>
          </a:p>
          <a:p>
            <a:pPr marL="0" lvl="0" indent="0">
              <a:spcBef>
                <a:spcPts val="0"/>
              </a:spcBef>
            </a:pPr>
            <a:r>
              <a:rPr lang="en-US" sz="3200" dirty="0" smtClean="0">
                <a:hlinkClick r:id="rId3"/>
              </a:rPr>
              <a:t>https</a:t>
            </a:r>
            <a:r>
              <a:rPr lang="en-US" sz="3200" dirty="0">
                <a:hlinkClick r:id="rId3"/>
              </a:rPr>
              <a:t>://</a:t>
            </a:r>
            <a:r>
              <a:rPr lang="en-US" sz="3200" dirty="0" smtClean="0">
                <a:hlinkClick r:id="rId3"/>
              </a:rPr>
              <a:t>pt.2035.university/project/project-1904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  <a:p>
            <a:pPr marL="0" lvl="0" indent="0">
              <a:spcBef>
                <a:spcPts val="0"/>
              </a:spcBef>
            </a:pPr>
            <a:endParaRPr lang="ru-RU" sz="2800" dirty="0"/>
          </a:p>
          <a:p>
            <a:pPr marL="0" lvl="0" indent="0">
              <a:spcBef>
                <a:spcPts val="0"/>
              </a:spcBef>
            </a:pPr>
            <a:endParaRPr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211551"/>
            <a:ext cx="9813072" cy="4081346"/>
          </a:xfrm>
        </p:spPr>
        <p:txBody>
          <a:bodyPr>
            <a:normAutofit/>
          </a:bodyPr>
          <a:lstStyle/>
          <a:p>
            <a:pPr marL="15875" algn="ctr">
              <a:buSzPts val="2400"/>
            </a:pPr>
            <a:r>
              <a:rPr lang="ru-RU" sz="8000" dirty="0" smtClean="0"/>
              <a:t>ГОДОГРАФ</a:t>
            </a:r>
            <a:r>
              <a:rPr lang="ru-RU" sz="8000" dirty="0"/>
              <a:t/>
            </a:r>
            <a:br>
              <a:rPr lang="ru-RU" sz="8000" dirty="0"/>
            </a:br>
            <a:r>
              <a:rPr lang="ru-RU" sz="2800" dirty="0" smtClean="0">
                <a:cs typeface="Times New Roman" panose="02020603050405020304" pitchFamily="18" charset="0"/>
              </a:rPr>
              <a:t>УЗКОСПЕЦИАЛИЗИРОВАННЫЙ </a:t>
            </a:r>
            <a:r>
              <a:rPr lang="ru-RU" sz="2800" dirty="0">
                <a:cs typeface="Times New Roman" panose="02020603050405020304" pitchFamily="18" charset="0"/>
              </a:rPr>
              <a:t>отечественный инструментарий  интерпретации данных  для уточнения геологической модели месторождения в целях  повышения эффективности использования недр с использованием авторского обучающего алгоритма  для развертывания </a:t>
            </a:r>
            <a:r>
              <a:rPr lang="ru-RU" sz="2800" dirty="0" err="1" smtClean="0">
                <a:cs typeface="Times New Roman" panose="02020603050405020304" pitchFamily="18" charset="0"/>
              </a:rPr>
              <a:t>нейросети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72286" y="336956"/>
            <a:ext cx="11483265" cy="1224215"/>
          </a:xfrm>
        </p:spPr>
        <p:txBody>
          <a:bodyPr/>
          <a:lstStyle/>
          <a:p>
            <a:r>
              <a:rPr lang="ru-RU" b="1"/>
              <a:t>АКТУАЛЬНОСТЬ </a:t>
            </a:r>
            <a:r>
              <a:rPr lang="ru-RU" b="1" smtClean="0"/>
              <a:t>ПРОЕКТА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18" y="2694595"/>
            <a:ext cx="10228126" cy="78317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4657" y="1248045"/>
            <a:ext cx="185827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buClr>
                <a:schemeClr val="bg1"/>
              </a:buClr>
              <a:buNone/>
            </a:pPr>
            <a:r>
              <a:rPr lang="ru-RU" sz="4400" dirty="0" smtClean="0">
                <a:latin typeface="+mn-lt"/>
                <a:cs typeface="Times New Roman" panose="02020603050405020304" pitchFamily="18" charset="0"/>
              </a:rPr>
              <a:t>Ориентация проекта Годограф – создание импортозамещающего продукта в сфере ПО для </a:t>
            </a:r>
            <a:r>
              <a:rPr lang="ru-RU" sz="4400" dirty="0" err="1" smtClean="0">
                <a:latin typeface="+mn-lt"/>
                <a:cs typeface="Times New Roman" panose="02020603050405020304" pitchFamily="18" charset="0"/>
              </a:rPr>
              <a:t>нефтесервиса</a:t>
            </a:r>
            <a:r>
              <a:rPr lang="ru-RU" sz="4400" dirty="0" smtClean="0">
                <a:latin typeface="+mn-lt"/>
                <a:cs typeface="Times New Roman" panose="02020603050405020304" pitchFamily="18" charset="0"/>
              </a:rPr>
              <a:t>, занимает 0% рынка</a:t>
            </a:r>
          </a:p>
        </p:txBody>
      </p:sp>
    </p:spTree>
    <p:extLst>
      <p:ext uri="{BB962C8B-B14F-4D97-AF65-F5344CB8AC3E}">
        <p14:creationId xmlns:p14="http://schemas.microsoft.com/office/powerpoint/2010/main" val="26558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>
            <a:spLocks noGrp="1"/>
          </p:cNvSpPr>
          <p:nvPr>
            <p:ph type="title"/>
          </p:nvPr>
        </p:nvSpPr>
        <p:spPr>
          <a:xfrm>
            <a:off x="894588" y="33844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smtClean="0"/>
              <a:t>Проблема</a:t>
            </a:r>
            <a:endParaRPr dirty="0"/>
          </a:p>
        </p:txBody>
      </p:sp>
      <p:sp>
        <p:nvSpPr>
          <p:cNvPr id="148" name="Google Shape;148;p33"/>
          <p:cNvSpPr txBox="1">
            <a:spLocks noGrp="1"/>
          </p:cNvSpPr>
          <p:nvPr>
            <p:ph type="body" idx="2"/>
          </p:nvPr>
        </p:nvSpPr>
        <p:spPr>
          <a:xfrm>
            <a:off x="894588" y="1249535"/>
            <a:ext cx="18835876" cy="9723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 algn="just">
              <a:spcBef>
                <a:spcPts val="0"/>
              </a:spcBef>
              <a:buSzPts val="2400"/>
            </a:pPr>
            <a:r>
              <a:rPr lang="ru-RU" sz="2400" b="1" dirty="0"/>
              <a:t> </a:t>
            </a:r>
            <a:endParaRPr lang="ru-RU" sz="4800" dirty="0"/>
          </a:p>
          <a:p>
            <a:pPr marL="15875" indent="0" algn="just">
              <a:spcBef>
                <a:spcPts val="0"/>
              </a:spcBef>
              <a:buSzPts val="2400"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b="1" dirty="0" smtClean="0">
                <a:latin typeface="+mn-lt"/>
                <a:cs typeface="Times New Roman" panose="02020603050405020304" pitchFamily="18" charset="0"/>
              </a:rPr>
              <a:t>СЕЙСМИКА</a:t>
            </a:r>
            <a:r>
              <a:rPr lang="ru-RU" sz="4800" b="1" dirty="0" smtClean="0"/>
              <a:t>									</a:t>
            </a:r>
            <a:r>
              <a:rPr lang="ru-RU" sz="4800" b="1" dirty="0">
                <a:latin typeface="+mn-lt"/>
                <a:cs typeface="Times New Roman" panose="02020603050405020304" pitchFamily="18" charset="0"/>
              </a:rPr>
              <a:t>ГЕОЛОГИЧЕСКАЯ</a:t>
            </a:r>
            <a:br>
              <a:rPr lang="ru-RU" sz="4800" b="1" dirty="0">
                <a:latin typeface="+mn-lt"/>
                <a:cs typeface="Times New Roman" panose="02020603050405020304" pitchFamily="18" charset="0"/>
              </a:rPr>
            </a:br>
            <a:r>
              <a:rPr lang="ru-RU" sz="4800" b="1" dirty="0">
                <a:latin typeface="+mn-lt"/>
                <a:cs typeface="Times New Roman" panose="02020603050405020304" pitchFamily="18" charset="0"/>
              </a:rPr>
              <a:t>															   МОДЕЛЬ</a:t>
            </a:r>
          </a:p>
          <a:p>
            <a:endParaRPr lang="ru-RU" sz="4800" u="sng" dirty="0" smtClean="0"/>
          </a:p>
          <a:p>
            <a:endParaRPr lang="ru-RU" sz="4800" dirty="0"/>
          </a:p>
          <a:p>
            <a:pPr marL="15875" indent="0" algn="just">
              <a:spcBef>
                <a:spcPts val="0"/>
              </a:spcBef>
              <a:buSzPts val="2400"/>
            </a:pPr>
            <a:endParaRPr lang="ru-RU" sz="4800" dirty="0" smtClean="0"/>
          </a:p>
          <a:p>
            <a:pPr marL="15875" indent="0" algn="just">
              <a:spcBef>
                <a:spcPts val="0"/>
              </a:spcBef>
              <a:buSzPts val="2400"/>
            </a:pPr>
            <a:endParaRPr lang="ru-RU" sz="4800" dirty="0" smtClean="0"/>
          </a:p>
          <a:p>
            <a:pPr marL="15875" indent="0">
              <a:spcBef>
                <a:spcPts val="0"/>
              </a:spcBef>
              <a:buSzPts val="2400"/>
            </a:pPr>
            <a:endParaRPr lang="ru-RU" sz="40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4000" b="1" dirty="0" smtClean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4000" dirty="0" smtClean="0">
                <a:latin typeface="+mn-lt"/>
                <a:cs typeface="Times New Roman" panose="02020603050405020304" pitchFamily="18" charset="0"/>
              </a:rPr>
              <a:t>Привязка (увязка) - это стандартная процедура, рекомендована Регламентом ГКЗ (государственный комитет запасов)</a:t>
            </a: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4000" dirty="0" smtClean="0">
              <a:latin typeface="+mn-lt"/>
              <a:cs typeface="Times New Roman" panose="02020603050405020304" pitchFamily="18" charset="0"/>
            </a:endParaRP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4000" dirty="0" smtClean="0">
                <a:latin typeface="+mn-lt"/>
                <a:cs typeface="Times New Roman" panose="02020603050405020304" pitchFamily="18" charset="0"/>
              </a:rPr>
              <a:t>Привязка осуществляется интерпретатором последовательно, точка за точкой, </a:t>
            </a:r>
            <a:r>
              <a:rPr lang="en-US" sz="4000" dirty="0" smtClean="0">
                <a:latin typeface="+mn-lt"/>
                <a:cs typeface="Times New Roman" panose="02020603050405020304" pitchFamily="18" charset="0"/>
              </a:rPr>
              <a:t>“</a:t>
            </a:r>
            <a:r>
              <a:rPr lang="ru-RU" sz="4000" dirty="0" smtClean="0">
                <a:latin typeface="+mn-lt"/>
                <a:cs typeface="Times New Roman" panose="02020603050405020304" pitchFamily="18" charset="0"/>
              </a:rPr>
              <a:t>на глаз</a:t>
            </a:r>
            <a:r>
              <a:rPr lang="en-US" sz="4000" dirty="0" smtClean="0">
                <a:latin typeface="+mn-lt"/>
                <a:cs typeface="Times New Roman" panose="02020603050405020304" pitchFamily="18" charset="0"/>
              </a:rPr>
              <a:t>”</a:t>
            </a:r>
            <a:r>
              <a:rPr lang="ru-RU" sz="4000" dirty="0" smtClean="0">
                <a:latin typeface="+mn-lt"/>
                <a:cs typeface="Times New Roman" panose="02020603050405020304" pitchFamily="18" charset="0"/>
              </a:rPr>
              <a:t>, вручную,  на импортном ПО</a:t>
            </a: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81" y="3227282"/>
            <a:ext cx="6030824" cy="35595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5" y="3299131"/>
            <a:ext cx="9510502" cy="25339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807" y="3299131"/>
            <a:ext cx="2971786" cy="3293900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6746992" y="2734065"/>
            <a:ext cx="6133171" cy="4932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Целевая аудитория</a:t>
            </a:r>
            <a:endParaRPr dirty="0"/>
          </a:p>
        </p:txBody>
      </p:sp>
      <p:sp>
        <p:nvSpPr>
          <p:cNvPr id="155" name="Google Shape;155;p34"/>
          <p:cNvSpPr txBox="1">
            <a:spLocks noGrp="1"/>
          </p:cNvSpPr>
          <p:nvPr>
            <p:ph type="body" idx="2"/>
          </p:nvPr>
        </p:nvSpPr>
        <p:spPr>
          <a:xfrm>
            <a:off x="650775" y="1848815"/>
            <a:ext cx="19178952" cy="8715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ru-RU" sz="4000" dirty="0" err="1" smtClean="0">
                <a:latin typeface="+mn-lt"/>
                <a:cs typeface="Times New Roman" panose="02020603050405020304" pitchFamily="18" charset="0"/>
              </a:rPr>
              <a:t>Нефтесервисные</a:t>
            </a:r>
            <a:r>
              <a:rPr lang="ru-RU" sz="40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+mn-lt"/>
                <a:cs typeface="Times New Roman" panose="02020603050405020304" pitchFamily="18" charset="0"/>
              </a:rPr>
              <a:t>компании, </a:t>
            </a:r>
            <a:r>
              <a:rPr lang="ru-RU" sz="4000" dirty="0" smtClean="0">
                <a:latin typeface="+mn-lt"/>
                <a:cs typeface="Times New Roman" panose="02020603050405020304" pitchFamily="18" charset="0"/>
              </a:rPr>
              <a:t>уточняющие </a:t>
            </a:r>
            <a:r>
              <a:rPr lang="ru-RU" sz="4000" dirty="0">
                <a:latin typeface="+mn-lt"/>
                <a:cs typeface="Times New Roman" panose="02020603050405020304" pitchFamily="18" charset="0"/>
              </a:rPr>
              <a:t>геологическую </a:t>
            </a:r>
            <a:r>
              <a:rPr lang="ru-RU" sz="4000" dirty="0" smtClean="0">
                <a:latin typeface="+mn-lt"/>
                <a:cs typeface="Times New Roman" panose="02020603050405020304" pitchFamily="18" charset="0"/>
              </a:rPr>
              <a:t>модель</a:t>
            </a:r>
            <a:r>
              <a:rPr lang="en-US" sz="4000" dirty="0" smtClean="0">
                <a:latin typeface="+mn-lt"/>
                <a:cs typeface="Times New Roman" panose="02020603050405020304" pitchFamily="18" charset="0"/>
              </a:rPr>
              <a:t>:</a:t>
            </a:r>
            <a:endParaRPr lang="ru-RU" sz="4000" dirty="0" smtClean="0">
              <a:latin typeface="+mn-lt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3600" dirty="0" smtClean="0"/>
          </a:p>
          <a:p>
            <a:pPr marL="15875" lvl="0" indent="0" algn="just">
              <a:spcBef>
                <a:spcPts val="0"/>
              </a:spcBef>
            </a:pPr>
            <a:endParaRPr lang="ru-RU" sz="3600" dirty="0" smtClean="0"/>
          </a:p>
          <a:p>
            <a:pPr marL="15875" lvl="0" indent="0" algn="just">
              <a:spcBef>
                <a:spcPts val="0"/>
              </a:spcBef>
            </a:pPr>
            <a:endParaRPr lang="ru-RU" sz="3600" dirty="0" smtClean="0"/>
          </a:p>
          <a:p>
            <a:pPr marL="15875" lvl="0" indent="0" algn="just">
              <a:spcBef>
                <a:spcPts val="0"/>
              </a:spcBef>
            </a:pPr>
            <a:r>
              <a:rPr lang="ru-RU" sz="3600" dirty="0" smtClean="0"/>
              <a:t>	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42" y="3057800"/>
            <a:ext cx="14497743" cy="5863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Решение</a:t>
            </a:r>
            <a:endParaRPr dirty="0"/>
          </a:p>
        </p:txBody>
      </p:sp>
      <p:sp>
        <p:nvSpPr>
          <p:cNvPr id="162" name="Google Shape;162;p35"/>
          <p:cNvSpPr txBox="1">
            <a:spLocks noGrp="1"/>
          </p:cNvSpPr>
          <p:nvPr>
            <p:ph type="body" idx="2"/>
          </p:nvPr>
        </p:nvSpPr>
        <p:spPr>
          <a:xfrm>
            <a:off x="372852" y="1426464"/>
            <a:ext cx="19389968" cy="9838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lang="ru-RU" sz="3600" i="1" dirty="0" smtClean="0"/>
          </a:p>
          <a:p>
            <a:endParaRPr lang="ru-RU" sz="3600" i="1" dirty="0"/>
          </a:p>
          <a:p>
            <a:endParaRPr lang="ru-RU" sz="3600" i="1" dirty="0" smtClean="0"/>
          </a:p>
          <a:p>
            <a:endParaRPr lang="ru-RU" sz="3600" i="1" dirty="0"/>
          </a:p>
          <a:p>
            <a:endParaRPr lang="ru-RU" sz="3600" i="1" dirty="0" smtClean="0"/>
          </a:p>
          <a:p>
            <a:endParaRPr lang="ru-RU" sz="3600" i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78" y="1426465"/>
            <a:ext cx="17561977" cy="9036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4589" y="515376"/>
            <a:ext cx="3699714" cy="608474"/>
          </a:xfrm>
        </p:spPr>
        <p:txBody>
          <a:bodyPr/>
          <a:lstStyle/>
          <a:p>
            <a:r>
              <a:rPr lang="ru-RU" b="1" dirty="0"/>
              <a:t>Решение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90654" y="1123849"/>
            <a:ext cx="19613446" cy="1252825"/>
          </a:xfrm>
        </p:spPr>
        <p:txBody>
          <a:bodyPr/>
          <a:lstStyle/>
          <a:p>
            <a:pPr algn="just"/>
            <a:r>
              <a:rPr lang="ru-RU" sz="3600" dirty="0" smtClean="0"/>
              <a:t>								 		</a:t>
            </a: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ВЫГОДА</a:t>
            </a:r>
          </a:p>
          <a:p>
            <a:pPr marL="45720" indent="0" algn="just">
              <a:buClr>
                <a:schemeClr val="bg1"/>
              </a:buClr>
            </a:pP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Для </a:t>
            </a:r>
            <a:r>
              <a:rPr lang="ru-RU" sz="3600" b="1" dirty="0">
                <a:latin typeface="+mn-lt"/>
                <a:cs typeface="Times New Roman" panose="02020603050405020304" pitchFamily="18" charset="0"/>
              </a:rPr>
              <a:t>компании в целом – наращивание ресурсов ВРЕМЕНИ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3600" b="1" dirty="0">
                <a:latin typeface="+mn-lt"/>
                <a:cs typeface="Times New Roman" panose="02020603050405020304" pitchFamily="18" charset="0"/>
              </a:rPr>
              <a:t>СТАТУСА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  </a:t>
            </a:r>
          </a:p>
          <a:p>
            <a:endParaRPr lang="ru-RU" sz="3600" dirty="0">
              <a:latin typeface="+mn-lt"/>
            </a:endParaRPr>
          </a:p>
          <a:p>
            <a:pPr algn="just"/>
            <a:endParaRPr lang="ru-RU" sz="3600" dirty="0"/>
          </a:p>
        </p:txBody>
      </p:sp>
      <p:sp>
        <p:nvSpPr>
          <p:cNvPr id="6" name="Google Shape;217;p41"/>
          <p:cNvSpPr txBox="1">
            <a:spLocks noGrp="1"/>
          </p:cNvSpPr>
          <p:nvPr>
            <p:ph type="body" idx="4294967295"/>
          </p:nvPr>
        </p:nvSpPr>
        <p:spPr>
          <a:xfrm>
            <a:off x="10397152" y="2376673"/>
            <a:ext cx="9176595" cy="3830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>
              <a:buSzPts val="2000"/>
              <a:buFont typeface="Arial"/>
              <a:buNone/>
            </a:pP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Экономиста</a:t>
            </a:r>
          </a:p>
          <a:p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  снижения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трудоемкости и</a:t>
            </a:r>
          </a:p>
          <a:p>
            <a:r>
              <a:rPr lang="ru-RU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 себестоимости работ</a:t>
            </a:r>
          </a:p>
          <a:p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  эффективность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как отношение затрат к</a:t>
            </a:r>
          </a:p>
          <a:p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   результату</a:t>
            </a: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импортозамещающий продукт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н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алоговые льготы</a:t>
            </a:r>
          </a:p>
          <a:p>
            <a:pPr marL="571500" indent="-571500">
              <a:buFontTx/>
              <a:buChar char="-"/>
            </a:pPr>
            <a:endParaRPr sz="3600" dirty="0"/>
          </a:p>
        </p:txBody>
      </p:sp>
      <p:sp>
        <p:nvSpPr>
          <p:cNvPr id="7" name="Google Shape;217;p41"/>
          <p:cNvSpPr txBox="1">
            <a:spLocks noGrp="1"/>
          </p:cNvSpPr>
          <p:nvPr>
            <p:ph type="body" idx="4294967295"/>
          </p:nvPr>
        </p:nvSpPr>
        <p:spPr>
          <a:xfrm>
            <a:off x="592223" y="2596544"/>
            <a:ext cx="9129703" cy="339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Интерпретатора</a:t>
            </a:r>
            <a:endParaRPr lang="ru-RU" sz="3600" b="1" dirty="0">
              <a:latin typeface="+mn-lt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сокращение затрат времени ( 1 смена вместо  2,5 смен);</a:t>
            </a:r>
          </a:p>
          <a:p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-точность результата (погрешность определения скорости 9% вместо 50%);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контроль качества (2 критерия оценки);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6840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894588" y="1270347"/>
            <a:ext cx="18424652" cy="907084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 sz="3200" u="sng" dirty="0"/>
              <a:t>Суть научной новизны продукта</a:t>
            </a:r>
            <a:r>
              <a:rPr lang="ru-RU" sz="3200" dirty="0" smtClean="0"/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 sz="3200" dirty="0" smtClean="0"/>
              <a:t>Авторский алгоритм привязки предполагает одновременный расчет всех точек годографа для всего </a:t>
            </a:r>
            <a:r>
              <a:rPr lang="ru-RU" sz="3200" dirty="0" err="1" smtClean="0"/>
              <a:t>сейсмокомплекса</a:t>
            </a:r>
            <a:endParaRPr lang="ru-RU" sz="3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kern="12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u="sng" kern="12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u="sng" kern="12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 sz="3200" u="sng" kern="1200" dirty="0" smtClean="0">
                <a:solidFill>
                  <a:schemeClr val="tx1"/>
                </a:solidFill>
              </a:rPr>
              <a:t>Научно-технический </a:t>
            </a:r>
            <a:r>
              <a:rPr lang="ru-RU" sz="3200" u="sng" kern="1200" dirty="0">
                <a:solidFill>
                  <a:schemeClr val="tx1"/>
                </a:solidFill>
              </a:rPr>
              <a:t>и практический задел</a:t>
            </a:r>
            <a:r>
              <a:rPr lang="ru-RU" sz="3200" u="sng" dirty="0" smtClean="0"/>
              <a:t>:</a:t>
            </a:r>
            <a:br>
              <a:rPr lang="ru-RU" sz="3200" u="sng" dirty="0" smtClean="0"/>
            </a:br>
            <a:r>
              <a:rPr lang="ru-RU" sz="3200" dirty="0" smtClean="0"/>
              <a:t>1. Патент на изобретение на способ</a:t>
            </a:r>
            <a:br>
              <a:rPr lang="ru-RU" sz="3200" dirty="0" smtClean="0"/>
            </a:br>
            <a:r>
              <a:rPr lang="ru-RU" sz="3200" dirty="0" smtClean="0"/>
              <a:t>2. реферат международной заявки на способ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u="sng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 sz="3200" u="sng" dirty="0"/>
              <a:t>Планируемая к созданию интеллектуальная собственность</a:t>
            </a:r>
            <a:r>
              <a:rPr lang="ru-RU" sz="3200" u="sng" dirty="0" smtClean="0"/>
              <a:t>: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ClrTx/>
              <a:buSzTx/>
              <a:buAutoNum type="arabicPeriod"/>
              <a:defRPr/>
            </a:pPr>
            <a:r>
              <a:rPr lang="ru-RU" sz="3200" dirty="0" smtClean="0"/>
              <a:t>Регистрация программы для ЭВМ в базе ФИПС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u="sng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2922312"/>
            <a:ext cx="14048046" cy="360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Конкуренты</a:t>
            </a:r>
            <a:endParaRPr/>
          </a:p>
        </p:txBody>
      </p:sp>
      <p:sp>
        <p:nvSpPr>
          <p:cNvPr id="169" name="Google Shape;169;p36"/>
          <p:cNvSpPr txBox="1">
            <a:spLocks noGrp="1"/>
          </p:cNvSpPr>
          <p:nvPr>
            <p:ph type="body" idx="2"/>
          </p:nvPr>
        </p:nvSpPr>
        <p:spPr>
          <a:xfrm>
            <a:off x="446048" y="1659530"/>
            <a:ext cx="19185245" cy="8480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Основные конкуренты – программное обеспечение зарубежных компаний – 100% рынка РФ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3600" dirty="0" smtClean="0"/>
          </a:p>
          <a:p>
            <a:pPr marL="473075" lvl="0" indent="-457200">
              <a:spcBef>
                <a:spcPts val="0"/>
              </a:spcBef>
              <a:buSzPts val="2400"/>
              <a:buAutoNum type="arabicPeriod"/>
            </a:pP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Petrel (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Schlumberger</a:t>
            </a:r>
            <a:r>
              <a:rPr lang="en-US" sz="3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– Нидерланды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://sis.slb.ru/products/petrel/petrel_geophysics/seismic-well-tie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lvl="0" indent="-457200">
              <a:spcBef>
                <a:spcPts val="0"/>
              </a:spcBef>
              <a:buSzPts val="2400"/>
              <a:buAutoNum type="arabicPeriod"/>
            </a:pP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RMS (</a:t>
            </a:r>
            <a:r>
              <a:rPr lang="en-US" sz="3600" dirty="0" err="1" smtClean="0">
                <a:latin typeface="+mn-lt"/>
                <a:cs typeface="Times New Roman" panose="02020603050405020304" pitchFamily="18" charset="0"/>
              </a:rPr>
              <a:t>Roxar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,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Emerson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 - Нидерланды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://roxar.ru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73075" indent="-457200">
              <a:spcBef>
                <a:spcPts val="0"/>
              </a:spcBef>
              <a:buSzPts val="2400"/>
              <a:buFont typeface="Arial"/>
              <a:buAutoNum type="arabicPeriod"/>
            </a:pPr>
            <a:r>
              <a:rPr lang="en-US" sz="3600" dirty="0" err="1">
                <a:latin typeface="+mn-lt"/>
                <a:cs typeface="Times New Roman" panose="02020603050405020304" pitchFamily="18" charset="0"/>
              </a:rPr>
              <a:t>tNavigator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 (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Rock Flow Dynamics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/>
              <a:t>TEICS </a:t>
            </a:r>
            <a:r>
              <a:rPr lang="en-US" sz="3600" dirty="0" smtClean="0"/>
              <a:t>LLC</a:t>
            </a:r>
            <a:r>
              <a:rPr lang="ru-RU" sz="3600" dirty="0" smtClean="0"/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rfdyn.ru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73075" indent="-457200">
              <a:spcBef>
                <a:spcPts val="0"/>
              </a:spcBef>
              <a:buSzPts val="2400"/>
              <a:buFont typeface="Arial"/>
              <a:buAutoNum type="arabicPeriod"/>
            </a:pPr>
            <a:r>
              <a:rPr lang="en-US" sz="3600" dirty="0">
                <a:latin typeface="+mn-lt"/>
                <a:cs typeface="Times New Roman" panose="02020603050405020304" pitchFamily="18" charset="0"/>
              </a:rPr>
              <a:t>Kingdom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США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ihsmarkit.com/products/kingdom-seismic-geological-interpretation-software.html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0">
              <a:spcBef>
                <a:spcPts val="0"/>
              </a:spcBef>
              <a:buSzPts val="2400"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0">
              <a:spcBef>
                <a:spcPts val="0"/>
              </a:spcBef>
              <a:buSzPts val="2400"/>
            </a:pPr>
            <a:endParaRPr lang="ru-RU" sz="3600" dirty="0"/>
          </a:p>
          <a:p>
            <a:pPr marL="15875" indent="0" algn="ctr">
              <a:spcBef>
                <a:spcPts val="0"/>
              </a:spcBef>
              <a:buSzPts val="2400"/>
            </a:pPr>
            <a:r>
              <a:rPr lang="ru-RU" sz="3600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УТП  Годограф</a:t>
            </a:r>
            <a:endParaRPr lang="en-US" sz="3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marL="15875" indent="0" algn="just">
              <a:spcBef>
                <a:spcPts val="0"/>
              </a:spcBef>
              <a:buSzPts val="2400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УЗКОСПЕЦИАЛИЗИРОВАННЫЙ отечественный инструментарий  интерпретации данных 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для уточнения геологической модели месторождения в целях  повышения эффективности использования недр с использованием авторского обучающего алгоритма  для развертывания </a:t>
            </a:r>
            <a:r>
              <a:rPr lang="ru-RU" sz="3600" dirty="0" err="1">
                <a:latin typeface="+mn-lt"/>
                <a:cs typeface="Times New Roman" panose="02020603050405020304" pitchFamily="18" charset="0"/>
              </a:rPr>
              <a:t>нейросети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15875" indent="0" algn="just">
              <a:spcBef>
                <a:spcPts val="0"/>
              </a:spcBef>
              <a:buSzPts val="2400"/>
            </a:pP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 smtClean="0"/>
              <a:t>Рынок в России</a:t>
            </a:r>
            <a:endParaRPr dirty="0"/>
          </a:p>
        </p:txBody>
      </p:sp>
      <p:sp>
        <p:nvSpPr>
          <p:cNvPr id="176" name="Google Shape;176;p37"/>
          <p:cNvSpPr txBox="1">
            <a:spLocks noGrp="1"/>
          </p:cNvSpPr>
          <p:nvPr>
            <p:ph type="body" idx="2"/>
          </p:nvPr>
        </p:nvSpPr>
        <p:spPr>
          <a:xfrm>
            <a:off x="312234" y="1159726"/>
            <a:ext cx="19014954" cy="9902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200" b="1" u="sng" dirty="0" smtClean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Худший сценарий</a:t>
            </a:r>
            <a:r>
              <a:rPr lang="en-US" sz="3200" b="1" u="sng" dirty="0" smtClean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3200" b="1" u="sng" dirty="0" smtClean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 план продаж на первый год </a:t>
            </a:r>
          </a:p>
          <a:p>
            <a:r>
              <a:rPr lang="ru-RU" sz="3200" b="1" dirty="0" smtClean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(2% от рынка аналогов) = 6 компаний = 3,09 млн. руб./год</a:t>
            </a:r>
          </a:p>
          <a:p>
            <a:r>
              <a:rPr lang="ru-RU" sz="3200" b="1" dirty="0">
                <a:latin typeface="+mn-lt"/>
                <a:cs typeface="Times New Roman" panose="02020603050405020304" pitchFamily="18" charset="0"/>
              </a:rPr>
              <a:t>Привлечение инвестиций для создания рабочего </a:t>
            </a:r>
            <a:endParaRPr lang="ru-RU" sz="3200" b="1" dirty="0" smtClean="0">
              <a:latin typeface="+mn-lt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+mn-lt"/>
                <a:cs typeface="Times New Roman" panose="02020603050405020304" pitchFamily="18" charset="0"/>
              </a:rPr>
              <a:t>прототипа </a:t>
            </a:r>
            <a:r>
              <a:rPr lang="ru-RU" sz="3200" b="1" dirty="0">
                <a:latin typeface="+mn-lt"/>
                <a:cs typeface="Times New Roman" panose="02020603050405020304" pitchFamily="18" charset="0"/>
              </a:rPr>
              <a:t>– 3 млн. руб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Геологоразведочные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работы (ГГР) (</a:t>
            </a:r>
            <a:r>
              <a:rPr lang="ru-RU" sz="1600" u="sng" dirty="0">
                <a:latin typeface="+mn-lt"/>
                <a:cs typeface="Times New Roman" panose="02020603050405020304" pitchFamily="18" charset="0"/>
                <a:hlinkClick r:id="rId3"/>
              </a:rPr>
              <a:t>https://www.testfirm.ru/rating/09/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)</a:t>
            </a: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+mn-lt"/>
                <a:cs typeface="Times New Roman" panose="02020603050405020304" pitchFamily="18" charset="0"/>
              </a:rPr>
              <a:t>Количество </a:t>
            </a:r>
            <a:r>
              <a:rPr lang="ru-RU" sz="1600" dirty="0" err="1">
                <a:latin typeface="+mn-lt"/>
                <a:cs typeface="Times New Roman" panose="02020603050405020304" pitchFamily="18" charset="0"/>
              </a:rPr>
              <a:t>нефтесервисных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 компаний в РФ  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=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1 360</a:t>
            </a:r>
          </a:p>
          <a:p>
            <a:pPr lvl="0"/>
            <a:r>
              <a:rPr lang="ru-RU" sz="1600" dirty="0">
                <a:latin typeface="+mn-lt"/>
                <a:cs typeface="Times New Roman" panose="02020603050405020304" pitchFamily="18" charset="0"/>
              </a:rPr>
              <a:t>выполняющие ГГР  = 1 030  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 </a:t>
            </a:r>
            <a:r>
              <a:rPr lang="ru-RU" sz="1600" u="sng" dirty="0">
                <a:latin typeface="+mn-lt"/>
                <a:cs typeface="Times New Roman" panose="02020603050405020304" pitchFamily="18" charset="0"/>
                <a:hlinkClick r:id="rId4"/>
              </a:rPr>
              <a:t>https://www.testfirm.ru/rating/71_12_3/</a:t>
            </a:r>
            <a:r>
              <a:rPr lang="ru-RU" sz="1600" u="sng" dirty="0">
                <a:latin typeface="+mn-lt"/>
                <a:cs typeface="Times New Roman" panose="02020603050405020304" pitchFamily="18" charset="0"/>
              </a:rPr>
              <a:t>     (июль 2021г.)</a:t>
            </a: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+mn-lt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редполагаем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, что сейсмические работы производят 30%  =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309 компаний</a:t>
            </a:r>
          </a:p>
          <a:p>
            <a:r>
              <a:rPr lang="ru-RU" sz="1600" dirty="0">
                <a:latin typeface="+mn-lt"/>
                <a:cs typeface="Times New Roman" panose="02020603050405020304" pitchFamily="18" charset="0"/>
              </a:rPr>
              <a:t>Предполагаем, что </a:t>
            </a:r>
            <a:r>
              <a:rPr lang="ru-RU" sz="1600" dirty="0" err="1">
                <a:latin typeface="+mn-lt"/>
                <a:cs typeface="Times New Roman" panose="02020603050405020304" pitchFamily="18" charset="0"/>
              </a:rPr>
              <a:t>нефтесервисные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 компании используют не менее 1 лицензии для привязки</a:t>
            </a:r>
          </a:p>
          <a:p>
            <a:r>
              <a:rPr lang="ru-RU" sz="1600" dirty="0">
                <a:latin typeface="+mn-lt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редний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чек в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месяц = стоимость лицензии = зарплата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специалиста = 30 000 </a:t>
            </a:r>
            <a:r>
              <a:rPr lang="ru-RU" sz="1600" dirty="0" err="1">
                <a:latin typeface="+mn-lt"/>
                <a:cs typeface="Times New Roman" panose="02020603050405020304" pitchFamily="18" charset="0"/>
              </a:rPr>
              <a:t>руб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.+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НДФЛ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+</a:t>
            </a:r>
            <a:br>
              <a:rPr lang="ru-RU" sz="1600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отчисления ПФР и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ФСС = 42 900 руб. </a:t>
            </a:r>
          </a:p>
          <a:p>
            <a:r>
              <a:rPr lang="en-US" sz="1600" b="1" dirty="0" smtClean="0">
                <a:latin typeface="+mn-lt"/>
                <a:cs typeface="Times New Roman" panose="02020603050405020304" pitchFamily="18" charset="0"/>
              </a:rPr>
              <a:t>PAM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 -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потенциальный объем 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рынка  =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1360*42 900*12мес.= 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700,12 млн. руб./год</a:t>
            </a:r>
          </a:p>
          <a:p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ТАМ - общий объем рынка (</a:t>
            </a:r>
            <a:r>
              <a:rPr lang="ru-RU" sz="1600" b="1" dirty="0" err="1" smtClean="0">
                <a:latin typeface="+mn-lt"/>
                <a:cs typeface="Times New Roman" panose="02020603050405020304" pitchFamily="18" charset="0"/>
              </a:rPr>
              <a:t>клиенты+конкуренты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)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= 1030 *42 900*12 мес. = 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530,24 млн. руб./год</a:t>
            </a:r>
          </a:p>
          <a:p>
            <a:r>
              <a:rPr lang="en-US" sz="1600" b="1" dirty="0" smtClean="0">
                <a:latin typeface="+mn-lt"/>
                <a:cs typeface="Times New Roman" panose="02020603050405020304" pitchFamily="18" charset="0"/>
              </a:rPr>
              <a:t>SAM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 - рынок аналогов (конкуренты)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309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*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42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9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00*12 мес. 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= 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159,07  млн. </a:t>
            </a:r>
            <a:r>
              <a:rPr lang="ru-RU" sz="1600" b="1" dirty="0" err="1" smtClean="0">
                <a:latin typeface="+mn-lt"/>
                <a:cs typeface="Times New Roman" panose="02020603050405020304" pitchFamily="18" charset="0"/>
              </a:rPr>
              <a:t>руб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/год </a:t>
            </a: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600" b="1" dirty="0" smtClean="0">
                <a:latin typeface="+mn-lt"/>
                <a:cs typeface="Times New Roman" panose="02020603050405020304" pitchFamily="18" charset="0"/>
              </a:rPr>
              <a:t>SOM - 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реально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достижимая доля рынка РФ в год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309 * 2% = 6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компаний, шт.</a:t>
            </a: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+mn-lt"/>
                <a:cs typeface="Times New Roman" panose="02020603050405020304" pitchFamily="18" charset="0"/>
              </a:rPr>
              <a:t>6 *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42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9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00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* 12 </a:t>
            </a:r>
            <a:r>
              <a:rPr lang="ru-RU" sz="1600" dirty="0" smtClean="0">
                <a:latin typeface="+mn-lt"/>
                <a:cs typeface="Times New Roman" panose="02020603050405020304" pitchFamily="18" charset="0"/>
              </a:rPr>
              <a:t>мес. </a:t>
            </a:r>
            <a:r>
              <a:rPr lang="ru-RU" sz="1600" dirty="0">
                <a:latin typeface="+mn-lt"/>
                <a:cs typeface="Times New Roman" panose="02020603050405020304" pitchFamily="18" charset="0"/>
              </a:rPr>
              <a:t>=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3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 088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00 </a:t>
            </a:r>
            <a:r>
              <a:rPr lang="ru-RU" sz="1600" b="1" dirty="0">
                <a:latin typeface="+mn-lt"/>
                <a:cs typeface="Times New Roman" panose="02020603050405020304" pitchFamily="18" charset="0"/>
              </a:rPr>
              <a:t>руб./год= </a:t>
            </a: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3,09 млн. руб./год</a:t>
            </a: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endParaRPr lang="ru-RU" sz="3600" dirty="0"/>
          </a:p>
          <a:p>
            <a:endParaRPr lang="ru-RU" sz="3600" dirty="0"/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7710084"/>
            <a:ext cx="3256156" cy="3351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520" y="2221762"/>
            <a:ext cx="8587668" cy="8840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4587" y="469243"/>
            <a:ext cx="9741217" cy="645879"/>
          </a:xfrm>
        </p:spPr>
        <p:txBody>
          <a:bodyPr/>
          <a:lstStyle/>
          <a:p>
            <a:r>
              <a:rPr lang="ru-RU" dirty="0" smtClean="0"/>
              <a:t>Рынок РФ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56839" y="1115121"/>
            <a:ext cx="19514634" cy="10013795"/>
          </a:xfrm>
        </p:spPr>
        <p:txBody>
          <a:bodyPr/>
          <a:lstStyle/>
          <a:p>
            <a:r>
              <a:rPr lang="ru-RU" sz="2800" b="1" u="sng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Лучший сценарий</a:t>
            </a:r>
            <a:r>
              <a:rPr lang="en-US" sz="2800" b="1" u="sng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:</a:t>
            </a:r>
            <a:r>
              <a:rPr lang="ru-RU" sz="2800" b="1" u="sng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  </a:t>
            </a:r>
            <a:r>
              <a:rPr lang="ru-RU" sz="2800" b="1" u="sng" dirty="0">
                <a:solidFill>
                  <a:srgbClr val="00B050"/>
                </a:solidFill>
                <a:cs typeface="Times New Roman" panose="02020603050405020304" pitchFamily="18" charset="0"/>
              </a:rPr>
              <a:t>план продаж на первый год </a:t>
            </a:r>
          </a:p>
          <a:p>
            <a:r>
              <a:rPr lang="ru-RU" sz="2800" b="1" dirty="0">
                <a:solidFill>
                  <a:srgbClr val="00B050"/>
                </a:solidFill>
                <a:cs typeface="Times New Roman" panose="02020603050405020304" pitchFamily="18" charset="0"/>
              </a:rPr>
              <a:t>(2% от рынка аналогов) = 6 компаний = </a:t>
            </a:r>
            <a:r>
              <a:rPr lang="ru-RU" sz="2800" b="1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11,825 </a:t>
            </a:r>
            <a:r>
              <a:rPr lang="ru-RU" sz="2800" b="1" dirty="0">
                <a:solidFill>
                  <a:srgbClr val="00B050"/>
                </a:solidFill>
                <a:cs typeface="Times New Roman" panose="02020603050405020304" pitchFamily="18" charset="0"/>
              </a:rPr>
              <a:t>млн. руб./год</a:t>
            </a:r>
          </a:p>
          <a:p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Цена лицензии ПО (</a:t>
            </a:r>
            <a:r>
              <a:rPr lang="en-US" sz="2800" dirty="0">
                <a:cs typeface="Times New Roman" panose="02020603050405020304" pitchFamily="18" charset="0"/>
              </a:rPr>
              <a:t>Schlumberger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) </a:t>
            </a:r>
            <a:r>
              <a:rPr lang="ru-RU" sz="2800" b="1" dirty="0" err="1" smtClean="0">
                <a:latin typeface="+mn-lt"/>
                <a:cs typeface="Times New Roman" panose="02020603050405020304" pitchFamily="18" charset="0"/>
              </a:rPr>
              <a:t>Seismic</a:t>
            </a:r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+mn-lt"/>
                <a:cs typeface="Times New Roman" panose="02020603050405020304" pitchFamily="18" charset="0"/>
              </a:rPr>
              <a:t>Well</a:t>
            </a:r>
            <a:r>
              <a:rPr lang="ru-RU" sz="28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+mn-lt"/>
                <a:cs typeface="Times New Roman" panose="02020603050405020304" pitchFamily="18" charset="0"/>
              </a:rPr>
              <a:t>Tie</a:t>
            </a:r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 =  164 249,56 </a:t>
            </a:r>
            <a:r>
              <a:rPr lang="ru-RU" sz="2800" b="1" dirty="0" err="1">
                <a:latin typeface="+mn-lt"/>
                <a:cs typeface="Times New Roman" panose="02020603050405020304" pitchFamily="18" charset="0"/>
              </a:rPr>
              <a:t>руб</a:t>
            </a:r>
            <a:r>
              <a:rPr lang="ru-RU" sz="2800" b="1" dirty="0">
                <a:latin typeface="+mn-lt"/>
                <a:cs typeface="Times New Roman" panose="02020603050405020304" pitchFamily="18" charset="0"/>
              </a:rPr>
              <a:t>/мес.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+mn-lt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расчет из документов тендера закупок по 44-ФЗ ФГБУ 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"ЗАПАДНО-СИБИРСКИЙ НАУЧНО-ИССЛЕДОВАТЕЛЬСКИЙ ИНСТИТУТ ГЕОЛОГИИ И 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ГЕОФИЗИКИ</a:t>
            </a:r>
            <a:r>
              <a:rPr lang="en-US" sz="2800" dirty="0" smtClean="0">
                <a:latin typeface="+mn-lt"/>
                <a:cs typeface="Times New Roman" panose="02020603050405020304" pitchFamily="18" charset="0"/>
              </a:rPr>
              <a:t>”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 открытый конкурс  </a:t>
            </a:r>
            <a:r>
              <a:rPr lang="ru-RU" sz="2800" dirty="0">
                <a:latin typeface="+mn-lt"/>
                <a:cs typeface="Times New Roman" panose="02020603050405020304" pitchFamily="18" charset="0"/>
                <a:hlinkClick r:id="rId2"/>
              </a:rPr>
              <a:t>№ 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  <a:hlinkClick r:id="rId2"/>
              </a:rPr>
              <a:t>0367100027016000029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  (</a:t>
            </a:r>
            <a:r>
              <a:rPr lang="en-US" sz="2800" dirty="0">
                <a:latin typeface="+mn-lt"/>
                <a:cs typeface="Times New Roman" panose="02020603050405020304" pitchFamily="18" charset="0"/>
              </a:rPr>
              <a:t>https://</a:t>
            </a:r>
            <a:r>
              <a:rPr lang="en-US" sz="2800" dirty="0" smtClean="0">
                <a:latin typeface="+mn-lt"/>
                <a:cs typeface="Times New Roman" panose="02020603050405020304" pitchFamily="18" charset="0"/>
              </a:rPr>
              <a:t>zakupki.gov.ru/epz/order/notice/ok44/view/documents.html?regNumber=0367100027016000029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 ) с </a:t>
            </a:r>
            <a:r>
              <a:rPr lang="ru-RU" sz="2800" dirty="0" smtClean="0">
                <a:latin typeface="+mn-lt"/>
              </a:rPr>
              <a:t>26.08.2016 по 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+mn-lt"/>
              </a:rPr>
              <a:t>19.09.2016</a:t>
            </a:r>
            <a:endParaRPr lang="ru-RU" sz="2800" dirty="0" smtClean="0"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ts val="2500"/>
              </a:lnSpc>
            </a:pPr>
            <a:r>
              <a:rPr lang="ru-RU" sz="2800" u="sng" dirty="0" smtClean="0">
                <a:latin typeface="+mn-lt"/>
                <a:cs typeface="Times New Roman" panose="02020603050405020304" pitchFamily="18" charset="0"/>
              </a:rPr>
              <a:t>Цена контракта </a:t>
            </a:r>
            <a:r>
              <a:rPr lang="ru-RU" sz="2800" dirty="0">
                <a:latin typeface="+mn-lt"/>
              </a:rPr>
              <a:t>5 912 984,00 </a:t>
            </a:r>
            <a:r>
              <a:rPr lang="ru-RU" sz="2800" dirty="0" smtClean="0">
                <a:latin typeface="+mn-lt"/>
              </a:rPr>
              <a:t>₽    </a:t>
            </a:r>
            <a:r>
              <a:rPr lang="ru-RU" sz="2800" u="sng" dirty="0" smtClean="0">
                <a:latin typeface="+mn-lt"/>
                <a:cs typeface="Times New Roman" panose="02020603050405020304" pitchFamily="18" charset="0"/>
              </a:rPr>
              <a:t>Количество лицензий 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12 шт. </a:t>
            </a:r>
            <a:r>
              <a:rPr lang="ru-RU" sz="2800" u="sng" dirty="0" smtClean="0">
                <a:latin typeface="+mn-lt"/>
                <a:cs typeface="Times New Roman" panose="02020603050405020304" pitchFamily="18" charset="0"/>
              </a:rPr>
              <a:t>Сроки поставки </a:t>
            </a: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с 19.09.2016 по 31.12.2016гг. – 3 мес.      			 </a:t>
            </a:r>
          </a:p>
          <a:p>
            <a:pPr>
              <a:lnSpc>
                <a:spcPts val="2500"/>
              </a:lnSpc>
            </a:pPr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Цена </a:t>
            </a:r>
            <a:r>
              <a:rPr lang="ru-RU" sz="2800" b="1" dirty="0">
                <a:latin typeface="+mn-lt"/>
                <a:cs typeface="Times New Roman" panose="02020603050405020304" pitchFamily="18" charset="0"/>
              </a:rPr>
              <a:t>лицензии </a:t>
            </a:r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– 164 249,56 руб./</a:t>
            </a:r>
            <a:r>
              <a:rPr lang="ru-RU" sz="2800" b="1" dirty="0">
                <a:latin typeface="+mn-lt"/>
                <a:cs typeface="Times New Roman" panose="02020603050405020304" pitchFamily="18" charset="0"/>
              </a:rPr>
              <a:t>мес</a:t>
            </a:r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dirty="0" smtClean="0">
                <a:cs typeface="Times New Roman" panose="02020603050405020304" pitchFamily="18" charset="0"/>
              </a:rPr>
              <a:t>Уточненные </a:t>
            </a:r>
            <a:r>
              <a:rPr lang="ru-RU" sz="2800" b="1" dirty="0">
                <a:cs typeface="Times New Roman" panose="02020603050405020304" pitchFamily="18" charset="0"/>
              </a:rPr>
              <a:t>объемы рынка</a:t>
            </a:r>
          </a:p>
          <a:p>
            <a:r>
              <a:rPr lang="en-US" sz="2800" b="1" dirty="0">
                <a:cs typeface="Times New Roman" panose="02020603050405020304" pitchFamily="18" charset="0"/>
              </a:rPr>
              <a:t>PAM</a:t>
            </a:r>
            <a:r>
              <a:rPr lang="ru-RU" sz="2800" b="1" dirty="0">
                <a:cs typeface="Times New Roman" panose="02020603050405020304" pitchFamily="18" charset="0"/>
              </a:rPr>
              <a:t> - потенциальный объем рынка  </a:t>
            </a:r>
            <a:r>
              <a:rPr lang="ru-RU" sz="2800" b="1" dirty="0" smtClean="0">
                <a:cs typeface="Times New Roman" panose="02020603050405020304" pitchFamily="18" charset="0"/>
              </a:rPr>
              <a:t>= 2, 680 млрд./год</a:t>
            </a:r>
          </a:p>
          <a:p>
            <a:r>
              <a:rPr lang="ru-RU" sz="2800" b="1" dirty="0" smtClean="0"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cs typeface="Times New Roman" panose="02020603050405020304" pitchFamily="18" charset="0"/>
              </a:rPr>
              <a:t>1360* </a:t>
            </a:r>
            <a:r>
              <a:rPr lang="ru-RU" sz="2800" dirty="0">
                <a:cs typeface="Times New Roman" panose="02020603050405020304" pitchFamily="18" charset="0"/>
              </a:rPr>
              <a:t>164249,56</a:t>
            </a:r>
            <a:r>
              <a:rPr lang="ru-RU" sz="2800" b="1" dirty="0"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cs typeface="Times New Roman" panose="02020603050405020304" pitchFamily="18" charset="0"/>
              </a:rPr>
              <a:t>*12мес</a:t>
            </a:r>
            <a:r>
              <a:rPr lang="ru-RU" sz="2800" dirty="0">
                <a:cs typeface="Times New Roman" panose="02020603050405020304" pitchFamily="18" charset="0"/>
              </a:rPr>
              <a:t>.= </a:t>
            </a:r>
            <a:endParaRPr lang="ru-RU" sz="2800" dirty="0" smtClean="0"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cs typeface="Times New Roman" panose="02020603050405020304" pitchFamily="18" charset="0"/>
              </a:rPr>
              <a:t>ТАМ </a:t>
            </a:r>
            <a:r>
              <a:rPr lang="ru-RU" sz="2800" b="1" dirty="0">
                <a:cs typeface="Times New Roman" panose="02020603050405020304" pitchFamily="18" charset="0"/>
              </a:rPr>
              <a:t>- общий объем рынка (</a:t>
            </a:r>
            <a:r>
              <a:rPr lang="ru-RU" sz="2800" b="1" dirty="0" err="1">
                <a:cs typeface="Times New Roman" panose="02020603050405020304" pitchFamily="18" charset="0"/>
              </a:rPr>
              <a:t>клиенты+конкуренты</a:t>
            </a:r>
            <a:r>
              <a:rPr lang="ru-RU" sz="2800" b="1" dirty="0">
                <a:cs typeface="Times New Roman" panose="02020603050405020304" pitchFamily="18" charset="0"/>
              </a:rPr>
              <a:t>) </a:t>
            </a:r>
            <a:r>
              <a:rPr lang="ru-RU" sz="2800" dirty="0" smtClean="0">
                <a:cs typeface="Times New Roman" panose="02020603050405020304" pitchFamily="18" charset="0"/>
              </a:rPr>
              <a:t>=</a:t>
            </a:r>
          </a:p>
          <a:p>
            <a:r>
              <a:rPr lang="ru-RU" sz="2800" dirty="0" smtClean="0">
                <a:cs typeface="Times New Roman" panose="02020603050405020304" pitchFamily="18" charset="0"/>
              </a:rPr>
              <a:t> </a:t>
            </a:r>
            <a:r>
              <a:rPr lang="ru-RU" sz="2800" dirty="0">
                <a:cs typeface="Times New Roman" panose="02020603050405020304" pitchFamily="18" charset="0"/>
              </a:rPr>
              <a:t>1030 </a:t>
            </a:r>
            <a:r>
              <a:rPr lang="ru-RU" sz="2800" dirty="0" smtClean="0">
                <a:cs typeface="Times New Roman" panose="02020603050405020304" pitchFamily="18" charset="0"/>
              </a:rPr>
              <a:t>* </a:t>
            </a:r>
            <a:r>
              <a:rPr lang="ru-RU" sz="2800" dirty="0">
                <a:cs typeface="Times New Roman" panose="02020603050405020304" pitchFamily="18" charset="0"/>
              </a:rPr>
              <a:t>164249,56 </a:t>
            </a:r>
            <a:r>
              <a:rPr lang="ru-RU" sz="2800" dirty="0" smtClean="0">
                <a:cs typeface="Times New Roman" panose="02020603050405020304" pitchFamily="18" charset="0"/>
              </a:rPr>
              <a:t>*</a:t>
            </a:r>
            <a:r>
              <a:rPr lang="ru-RU" sz="2800" dirty="0">
                <a:cs typeface="Times New Roman" panose="02020603050405020304" pitchFamily="18" charset="0"/>
              </a:rPr>
              <a:t>12 мес. = </a:t>
            </a:r>
            <a:r>
              <a:rPr lang="ru-RU" sz="2800" b="1" dirty="0" smtClean="0">
                <a:cs typeface="Times New Roman" panose="02020603050405020304" pitchFamily="18" charset="0"/>
              </a:rPr>
              <a:t>2,03 млрд. </a:t>
            </a:r>
            <a:r>
              <a:rPr lang="ru-RU" sz="2800" b="1" dirty="0">
                <a:cs typeface="Times New Roman" panose="02020603050405020304" pitchFamily="18" charset="0"/>
              </a:rPr>
              <a:t>руб./год</a:t>
            </a:r>
          </a:p>
          <a:p>
            <a:r>
              <a:rPr lang="en-US" sz="2800" b="1" dirty="0">
                <a:cs typeface="Times New Roman" panose="02020603050405020304" pitchFamily="18" charset="0"/>
              </a:rPr>
              <a:t>SAM</a:t>
            </a:r>
            <a:r>
              <a:rPr lang="ru-RU" sz="2800" b="1" dirty="0">
                <a:cs typeface="Times New Roman" panose="02020603050405020304" pitchFamily="18" charset="0"/>
              </a:rPr>
              <a:t> - рынок аналогов (конкуренты) </a:t>
            </a:r>
            <a:r>
              <a:rPr lang="ru-RU" sz="2800" dirty="0">
                <a:cs typeface="Times New Roman" panose="02020603050405020304" pitchFamily="18" charset="0"/>
              </a:rPr>
              <a:t>309 * 164249,56 </a:t>
            </a:r>
            <a:r>
              <a:rPr lang="ru-RU" sz="2800" dirty="0" smtClean="0">
                <a:cs typeface="Times New Roman" panose="02020603050405020304" pitchFamily="18" charset="0"/>
              </a:rPr>
              <a:t>*</a:t>
            </a:r>
            <a:r>
              <a:rPr lang="ru-RU" sz="2800" dirty="0">
                <a:cs typeface="Times New Roman" panose="02020603050405020304" pitchFamily="18" charset="0"/>
              </a:rPr>
              <a:t>12 мес. </a:t>
            </a:r>
            <a:endParaRPr lang="ru-RU" sz="2800" dirty="0" smtClean="0"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cs typeface="Times New Roman" panose="02020603050405020304" pitchFamily="18" charset="0"/>
              </a:rPr>
              <a:t> </a:t>
            </a:r>
            <a:r>
              <a:rPr lang="ru-RU" sz="2800" b="1" dirty="0">
                <a:cs typeface="Times New Roman" panose="02020603050405020304" pitchFamily="18" charset="0"/>
              </a:rPr>
              <a:t>= </a:t>
            </a:r>
            <a:r>
              <a:rPr lang="ru-RU" sz="2800" b="1" dirty="0" smtClean="0">
                <a:cs typeface="Times New Roman" panose="02020603050405020304" pitchFamily="18" charset="0"/>
              </a:rPr>
              <a:t>609,03  </a:t>
            </a:r>
            <a:r>
              <a:rPr lang="ru-RU" sz="2800" b="1" dirty="0">
                <a:cs typeface="Times New Roman" panose="02020603050405020304" pitchFamily="18" charset="0"/>
              </a:rPr>
              <a:t>млн. </a:t>
            </a:r>
            <a:r>
              <a:rPr lang="ru-RU" sz="2800" b="1" dirty="0" err="1">
                <a:cs typeface="Times New Roman" panose="02020603050405020304" pitchFamily="18" charset="0"/>
              </a:rPr>
              <a:t>руб</a:t>
            </a:r>
            <a:r>
              <a:rPr lang="ru-RU" sz="2800" b="1" dirty="0">
                <a:cs typeface="Times New Roman" panose="02020603050405020304" pitchFamily="18" charset="0"/>
              </a:rPr>
              <a:t>/год </a:t>
            </a:r>
            <a:endParaRPr lang="ru-RU" sz="2800" dirty="0">
              <a:cs typeface="Times New Roman" panose="02020603050405020304" pitchFamily="18" charset="0"/>
            </a:endParaRPr>
          </a:p>
          <a:p>
            <a:r>
              <a:rPr lang="en-US" sz="2800" b="1" dirty="0">
                <a:cs typeface="Times New Roman" panose="02020603050405020304" pitchFamily="18" charset="0"/>
              </a:rPr>
              <a:t>SOM - </a:t>
            </a:r>
            <a:r>
              <a:rPr lang="ru-RU" sz="2800" b="1" dirty="0">
                <a:cs typeface="Times New Roman" panose="02020603050405020304" pitchFamily="18" charset="0"/>
              </a:rPr>
              <a:t>реально достижимая доля рынка РФ в год </a:t>
            </a:r>
            <a:r>
              <a:rPr lang="ru-RU" sz="2800" dirty="0">
                <a:cs typeface="Times New Roman" panose="02020603050405020304" pitchFamily="18" charset="0"/>
              </a:rPr>
              <a:t>309 * 2% = </a:t>
            </a:r>
            <a:endParaRPr lang="ru-RU" sz="2800" dirty="0" smtClean="0">
              <a:cs typeface="Times New Roman" panose="02020603050405020304" pitchFamily="18" charset="0"/>
            </a:endParaRPr>
          </a:p>
          <a:p>
            <a:r>
              <a:rPr lang="ru-RU" sz="2800" dirty="0" smtClean="0">
                <a:cs typeface="Times New Roman" panose="02020603050405020304" pitchFamily="18" charset="0"/>
              </a:rPr>
              <a:t>6 </a:t>
            </a:r>
            <a:r>
              <a:rPr lang="ru-RU" sz="2800" dirty="0">
                <a:cs typeface="Times New Roman" panose="02020603050405020304" pitchFamily="18" charset="0"/>
              </a:rPr>
              <a:t>компаний, шт</a:t>
            </a:r>
            <a:r>
              <a:rPr lang="ru-RU" sz="2800" dirty="0" smtClean="0">
                <a:cs typeface="Times New Roman" panose="02020603050405020304" pitchFamily="18" charset="0"/>
              </a:rPr>
              <a:t>.= </a:t>
            </a:r>
            <a:r>
              <a:rPr lang="ru-RU" sz="2800" b="1" dirty="0" smtClean="0">
                <a:cs typeface="Times New Roman" panose="02020603050405020304" pitchFamily="18" charset="0"/>
              </a:rPr>
              <a:t>11, 825 млн. руб./год</a:t>
            </a:r>
            <a:endParaRPr lang="ru-RU" sz="2800" b="1" dirty="0">
              <a:cs typeface="Times New Roman" panose="02020603050405020304" pitchFamily="18" charset="0"/>
            </a:endParaRPr>
          </a:p>
          <a:p>
            <a:pPr algn="just"/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664" y="4931077"/>
            <a:ext cx="5640038" cy="580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4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894587" y="1940312"/>
            <a:ext cx="18432491" cy="85570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87" y="1426464"/>
            <a:ext cx="17862734" cy="296039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7" y="4871107"/>
            <a:ext cx="7491130" cy="56262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422" y="4873466"/>
            <a:ext cx="7430275" cy="53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точки безубыточности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894588" y="1070517"/>
            <a:ext cx="18432491" cy="9226073"/>
          </a:xfrm>
        </p:spPr>
        <p:txBody>
          <a:bodyPr/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безубыточности, худший сценарий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190" y="1858699"/>
            <a:ext cx="12336927" cy="843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 txBox="1">
            <a:spLocks noGrp="1"/>
          </p:cNvSpPr>
          <p:nvPr>
            <p:ph type="body" idx="2"/>
          </p:nvPr>
        </p:nvSpPr>
        <p:spPr>
          <a:xfrm>
            <a:off x="512956" y="1940312"/>
            <a:ext cx="18828586" cy="8854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Ключевые клиенты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3600" dirty="0" err="1" smtClean="0">
                <a:latin typeface="+mn-lt"/>
                <a:cs typeface="Times New Roman" panose="02020603050405020304" pitchFamily="18" charset="0"/>
              </a:rPr>
              <a:t>Нефтесервисные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компании, уточняющие геологическую модель 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Виды деятельности</a:t>
            </a:r>
          </a:p>
          <a:p>
            <a:pPr marL="758825" lvl="0" indent="-742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Продажа лицензий ПО</a:t>
            </a:r>
          </a:p>
          <a:p>
            <a:pPr marL="758825" lvl="0" indent="-742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Заключение лицензионного соглашения на использование способа</a:t>
            </a:r>
          </a:p>
          <a:p>
            <a:pPr marL="758825" lvl="0" indent="-742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Консультирование</a:t>
            </a:r>
          </a:p>
          <a:p>
            <a:pPr marL="758825" lvl="0" indent="-742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Аудит работ, после  аутсорсинга</a:t>
            </a:r>
          </a:p>
          <a:p>
            <a:pPr marL="758825" lvl="0" indent="-742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Выполнение привязки</a:t>
            </a:r>
          </a:p>
          <a:p>
            <a:pPr marL="758825" lvl="0" indent="-742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предполагаем, что </a:t>
            </a: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Продукт, дающий максимальную прибыль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sz="3600" b="1" u="sng" dirty="0" smtClean="0">
                <a:latin typeface="+mn-lt"/>
                <a:cs typeface="Times New Roman" panose="02020603050405020304" pitchFamily="18" charset="0"/>
              </a:rPr>
              <a:t>продажа лицензий на ПО</a:t>
            </a:r>
          </a:p>
          <a:p>
            <a:pPr marL="15875" indent="0">
              <a:spcBef>
                <a:spcPts val="0"/>
              </a:spcBef>
              <a:buSzPts val="2400"/>
            </a:pPr>
            <a:endParaRPr lang="ru-RU" sz="2400" dirty="0" smtClean="0">
              <a:latin typeface="+mn-lt"/>
              <a:cs typeface="Times New Roman" panose="02020603050405020304" pitchFamily="18" charset="0"/>
            </a:endParaRPr>
          </a:p>
          <a:p>
            <a:pPr marL="15875" indent="0">
              <a:spcBef>
                <a:spcPts val="0"/>
              </a:spcBef>
              <a:buSzPts val="2400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предполагаем, что </a:t>
            </a: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Клиенты, дающие максимальную прибыль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– </a:t>
            </a:r>
            <a:r>
              <a:rPr lang="ru-RU" sz="3600" b="1" u="sng" dirty="0" smtClean="0">
                <a:latin typeface="+mn-lt"/>
                <a:cs typeface="Times New Roman" panose="02020603050405020304" pitchFamily="18" charset="0"/>
              </a:rPr>
              <a:t>специализирующиеся на сейсмике </a:t>
            </a:r>
            <a:r>
              <a:rPr lang="ru-RU" sz="3600" b="1" u="sng" dirty="0" err="1" smtClean="0">
                <a:latin typeface="+mn-lt"/>
                <a:cs typeface="Times New Roman" panose="02020603050405020304" pitchFamily="18" charset="0"/>
              </a:rPr>
              <a:t>нефтесервисные</a:t>
            </a:r>
            <a:r>
              <a:rPr lang="ru-RU" sz="3600" b="1" u="sng" dirty="0" smtClean="0">
                <a:latin typeface="+mn-lt"/>
                <a:cs typeface="Times New Roman" panose="02020603050405020304" pitchFamily="18" charset="0"/>
              </a:rPr>
              <a:t> компании</a:t>
            </a:r>
            <a:endParaRPr sz="3600" b="1" u="sng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Монетизация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Текущие результаты</a:t>
            </a:r>
            <a:endParaRPr/>
          </a:p>
        </p:txBody>
      </p:sp>
      <p:sp>
        <p:nvSpPr>
          <p:cNvPr id="190" name="Google Shape;190;p39"/>
          <p:cNvSpPr txBox="1">
            <a:spLocks noGrp="1"/>
          </p:cNvSpPr>
          <p:nvPr>
            <p:ph type="body" idx="2"/>
          </p:nvPr>
        </p:nvSpPr>
        <p:spPr>
          <a:xfrm>
            <a:off x="894588" y="1650380"/>
            <a:ext cx="18432491" cy="923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635445" indent="-571500">
              <a:lnSpc>
                <a:spcPct val="115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патент на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изобретение, зарегистрированный ФИПС и удовлетворяющий критериям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:</a:t>
            </a:r>
            <a:endParaRPr lang="en-US" sz="3600" dirty="0">
              <a:latin typeface="+mn-lt"/>
              <a:cs typeface="Times New Roman" panose="02020603050405020304" pitchFamily="18" charset="0"/>
            </a:endParaRPr>
          </a:p>
          <a:p>
            <a:pPr marL="63945" indent="0">
              <a:lnSpc>
                <a:spcPct val="115000"/>
              </a:lnSpc>
              <a:spcBef>
                <a:spcPts val="0"/>
              </a:spcBef>
              <a:buSzPts val="2400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новизна, </a:t>
            </a:r>
            <a:endParaRPr lang="en-US" sz="3600" dirty="0" smtClean="0">
              <a:latin typeface="+mn-lt"/>
              <a:cs typeface="Times New Roman" panose="02020603050405020304" pitchFamily="18" charset="0"/>
            </a:endParaRPr>
          </a:p>
          <a:p>
            <a:pPr marL="63945" indent="0">
              <a:lnSpc>
                <a:spcPct val="115000"/>
              </a:lnSpc>
              <a:spcBef>
                <a:spcPts val="0"/>
              </a:spcBef>
              <a:buSzPts val="2400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изобретательский уровень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и </a:t>
            </a:r>
            <a:endParaRPr lang="en-US" sz="3600" dirty="0" smtClean="0">
              <a:latin typeface="+mn-lt"/>
              <a:cs typeface="Times New Roman" panose="02020603050405020304" pitchFamily="18" charset="0"/>
            </a:endParaRPr>
          </a:p>
          <a:p>
            <a:pPr marL="63945" indent="0">
              <a:lnSpc>
                <a:spcPct val="115000"/>
              </a:lnSpc>
              <a:spcBef>
                <a:spcPts val="0"/>
              </a:spcBef>
              <a:buSzPts val="2400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промышленная применимость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;</a:t>
            </a:r>
          </a:p>
          <a:p>
            <a:pPr marL="635445" indent="-571500">
              <a:lnSpc>
                <a:spcPct val="115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реферат международной заявки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;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635445" lvl="0" indent="-571500">
              <a:lnSpc>
                <a:spcPct val="115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опыт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опробования алгоритма в ручном варианте в течение порядка 10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лет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в Тюменской области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;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635445" lvl="0" indent="-571500">
              <a:lnSpc>
                <a:spcPct val="115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я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дро команды 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директор и технический директор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);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635445" lvl="0" indent="-571500">
              <a:lnSpc>
                <a:spcPct val="115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понимание MVP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8319" y="6920142"/>
            <a:ext cx="2553359" cy="3577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894588" y="212952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Планы развития</a:t>
            </a:r>
            <a:endParaRPr/>
          </a:p>
        </p:txBody>
      </p:sp>
      <p:sp>
        <p:nvSpPr>
          <p:cNvPr id="216" name="Google Shape;216;p41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dirty="0" smtClean="0"/>
              <a:t> </a:t>
            </a:r>
            <a:endParaRPr sz="3600" dirty="0"/>
          </a:p>
        </p:txBody>
      </p:sp>
      <p:sp>
        <p:nvSpPr>
          <p:cNvPr id="217" name="Google Shape;217;p41"/>
          <p:cNvSpPr txBox="1">
            <a:spLocks noGrp="1"/>
          </p:cNvSpPr>
          <p:nvPr>
            <p:ph type="body" idx="3"/>
          </p:nvPr>
        </p:nvSpPr>
        <p:spPr>
          <a:xfrm>
            <a:off x="894588" y="1124041"/>
            <a:ext cx="18442940" cy="988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ru-RU" sz="3600" b="1" dirty="0">
                <a:latin typeface="+mn-lt"/>
                <a:cs typeface="Times New Roman" panose="02020603050405020304" pitchFamily="18" charset="0"/>
              </a:rPr>
              <a:t>Привлечение инвестиций для создания рабочего прототипа – 3 млн. руб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.</a:t>
            </a:r>
          </a:p>
          <a:p>
            <a:pPr marL="408179" lvl="0" indent="-344234">
              <a:lnSpc>
                <a:spcPct val="115000"/>
              </a:lnSpc>
              <a:spcBef>
                <a:spcPts val="0"/>
              </a:spcBef>
              <a:buSzPts val="2400"/>
              <a:buChar char="●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Укомплектование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команды по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компетенциям (маркетолог, 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back, front, designer, 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pm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 разработчики) 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Customer development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– развитие клиентов</a:t>
            </a:r>
          </a:p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Создание 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MVP</a:t>
            </a: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С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оздание базы потенциальных клиентов</a:t>
            </a:r>
          </a:p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Разработка плана продаж</a:t>
            </a:r>
            <a:endParaRPr lang="en-US" sz="3600" dirty="0" smtClean="0">
              <a:latin typeface="+mn-lt"/>
              <a:cs typeface="Times New Roman" panose="02020603050405020304" pitchFamily="18" charset="0"/>
            </a:endParaRPr>
          </a:p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Разработка прототипа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Регистрация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интеллектуальной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собственности</a:t>
            </a:r>
          </a:p>
          <a:p>
            <a:pPr marL="408179" indent="-344234">
              <a:lnSpc>
                <a:spcPct val="115000"/>
              </a:lnSpc>
              <a:spcBef>
                <a:spcPts val="0"/>
              </a:spcBef>
              <a:buSzPts val="2400"/>
              <a:buFont typeface="Arial"/>
              <a:buChar char="●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В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ыход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на рынки СНГ и зарубежный рынок</a:t>
            </a:r>
          </a:p>
          <a:p>
            <a:pPr marL="63945" lvl="0" indent="0">
              <a:lnSpc>
                <a:spcPct val="115000"/>
              </a:lnSpc>
              <a:spcBef>
                <a:spcPts val="0"/>
              </a:spcBef>
              <a:buSzPts val="2400"/>
            </a:pPr>
            <a:endParaRPr lang="ru-RU" sz="3600" dirty="0" smtClean="0"/>
          </a:p>
          <a:p>
            <a:pPr marL="408179" lvl="0" indent="-344234">
              <a:lnSpc>
                <a:spcPct val="115000"/>
              </a:lnSpc>
              <a:spcBef>
                <a:spcPts val="0"/>
              </a:spcBef>
              <a:buSzPts val="2400"/>
              <a:buChar char="●"/>
            </a:pPr>
            <a:endParaRPr lang="ru-RU" sz="36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458" y="7481559"/>
            <a:ext cx="13330999" cy="3015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Команда</a:t>
            </a:r>
            <a:endParaRPr dirty="0"/>
          </a:p>
        </p:txBody>
      </p:sp>
      <p:sp>
        <p:nvSpPr>
          <p:cNvPr id="198" name="Google Shape;198;p40"/>
          <p:cNvSpPr txBox="1">
            <a:spLocks noGrp="1"/>
          </p:cNvSpPr>
          <p:nvPr>
            <p:ph type="body" idx="2"/>
          </p:nvPr>
        </p:nvSpPr>
        <p:spPr>
          <a:xfrm>
            <a:off x="289932" y="4886912"/>
            <a:ext cx="7961970" cy="6264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3600" b="1" dirty="0">
                <a:latin typeface="+mn-lt"/>
                <a:cs typeface="Times New Roman" panose="02020603050405020304" pitchFamily="18" charset="0"/>
              </a:rPr>
              <a:t>Ключевые компетенции</a:t>
            </a:r>
          </a:p>
          <a:p>
            <a:pPr marL="15875" lvl="0" indent="0">
              <a:spcBef>
                <a:spcPts val="0"/>
              </a:spcBef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сейсмик-интерпретатор</a:t>
            </a:r>
          </a:p>
          <a:p>
            <a:pPr marL="15875" lvl="0" indent="0">
              <a:spcBef>
                <a:spcPts val="0"/>
              </a:spcBef>
            </a:pPr>
            <a:r>
              <a:rPr lang="ru-RU" sz="3600" b="1" i="1" dirty="0" smtClean="0">
                <a:latin typeface="+mn-lt"/>
                <a:cs typeface="Times New Roman" panose="02020603050405020304" pitchFamily="18" charset="0"/>
              </a:rPr>
              <a:t>бизнес-образование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МБА</a:t>
            </a:r>
          </a:p>
          <a:p>
            <a:pPr marL="15875" lvl="0" indent="0">
              <a:spcBef>
                <a:spcPts val="0"/>
              </a:spcBef>
            </a:pPr>
            <a:r>
              <a:rPr lang="ru-RU" sz="3600" b="1" i="1" dirty="0">
                <a:latin typeface="+mn-lt"/>
                <a:cs typeface="Times New Roman" panose="02020603050405020304" pitchFamily="18" charset="0"/>
              </a:rPr>
              <a:t>о</a:t>
            </a:r>
            <a:r>
              <a:rPr lang="ru-RU" sz="3600" b="1" i="1" dirty="0" smtClean="0">
                <a:latin typeface="+mn-lt"/>
                <a:cs typeface="Times New Roman" panose="02020603050405020304" pitchFamily="18" charset="0"/>
              </a:rPr>
              <a:t>пыт  работы</a:t>
            </a:r>
            <a:r>
              <a:rPr lang="en-US" sz="3600" b="1" i="1" dirty="0" smtClean="0"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3600" b="1" i="1" dirty="0" smtClean="0">
                <a:latin typeface="+mn-lt"/>
                <a:cs typeface="Times New Roman" panose="02020603050405020304" pitchFamily="18" charset="0"/>
              </a:rPr>
              <a:t> </a:t>
            </a:r>
            <a:br>
              <a:rPr lang="ru-RU" sz="3600" b="1" i="1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16 лет на локальных и региональных работах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;</a:t>
            </a: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  <a:p>
            <a:pPr marL="15875" lvl="0" indent="0">
              <a:spcBef>
                <a:spcPts val="0"/>
              </a:spcBef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 участие в написании отчетов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;</a:t>
            </a: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  <a:p>
            <a:pPr marL="15875" lvl="0" indent="0">
              <a:spcBef>
                <a:spcPts val="0"/>
              </a:spcBef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-  участие в написании научных статей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;</a:t>
            </a: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  <a:p>
            <a:pPr marL="15875" lvl="0" indent="0">
              <a:spcBef>
                <a:spcPts val="0"/>
              </a:spcBef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- патент на изобретение</a:t>
            </a:r>
            <a:br>
              <a:rPr lang="ru-RU" sz="3600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обязанности</a:t>
            </a:r>
            <a:r>
              <a:rPr lang="en-US" sz="3600" b="1" dirty="0" smtClean="0"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координация работы </a:t>
            </a:r>
            <a:br>
              <a:rPr lang="ru-RU" sz="3600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команды</a:t>
            </a: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00" name="Google Shape;200;p40"/>
          <p:cNvSpPr txBox="1">
            <a:spLocks noGrp="1"/>
          </p:cNvSpPr>
          <p:nvPr>
            <p:ph type="body" idx="4"/>
          </p:nvPr>
        </p:nvSpPr>
        <p:spPr>
          <a:xfrm>
            <a:off x="894588" y="3878458"/>
            <a:ext cx="8126749" cy="1201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Шолохова Светлана Викторовна</a:t>
            </a:r>
            <a:br>
              <a:rPr lang="ru-RU" sz="3600" dirty="0" smtClean="0">
                <a:latin typeface="+mn-lt"/>
                <a:cs typeface="Times New Roman" panose="02020603050405020304" pitchFamily="18" charset="0"/>
              </a:rPr>
            </a:b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CEO</a:t>
            </a:r>
            <a:endParaRPr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01" name="Google Shape;201;p40"/>
          <p:cNvSpPr txBox="1">
            <a:spLocks noGrp="1"/>
          </p:cNvSpPr>
          <p:nvPr>
            <p:ph type="body" idx="5"/>
          </p:nvPr>
        </p:nvSpPr>
        <p:spPr>
          <a:xfrm>
            <a:off x="9876622" y="4886911"/>
            <a:ext cx="9676880" cy="6264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Ключевые компетенции</a:t>
            </a:r>
          </a:p>
          <a:p>
            <a:pPr marL="15875" lvl="0" indent="0">
              <a:spcBef>
                <a:spcPts val="0"/>
              </a:spcBef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Руководитель 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IT-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проектов</a:t>
            </a:r>
          </a:p>
          <a:p>
            <a:pPr marL="15875" lvl="0" indent="0">
              <a:spcBef>
                <a:spcPts val="0"/>
              </a:spcBef>
            </a:pPr>
            <a:r>
              <a:rPr lang="ru-RU" sz="3600" b="1" i="1" dirty="0" smtClean="0">
                <a:latin typeface="+mn-lt"/>
                <a:cs typeface="Times New Roman" panose="02020603050405020304" pitchFamily="18" charset="0"/>
              </a:rPr>
              <a:t>бизнес-образование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Project 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manager</a:t>
            </a: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  <a:p>
            <a:pPr marL="15875" lvl="0" indent="0">
              <a:spcBef>
                <a:spcPts val="0"/>
              </a:spcBef>
            </a:pPr>
            <a:r>
              <a:rPr lang="ru-RU" sz="3600" b="1" i="1" dirty="0" smtClean="0">
                <a:latin typeface="+mn-lt"/>
                <a:cs typeface="Times New Roman" panose="02020603050405020304" pitchFamily="18" charset="0"/>
              </a:rPr>
              <a:t>опыт руководителя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- 5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проектов</a:t>
            </a:r>
            <a:endParaRPr lang="ru-RU" sz="3600" dirty="0">
              <a:latin typeface="+mn-lt"/>
              <a:cs typeface="Times New Roman" panose="02020603050405020304" pitchFamily="18" charset="0"/>
            </a:endParaRPr>
          </a:p>
          <a:p>
            <a:pPr marL="15875" lvl="0" indent="0">
              <a:spcBef>
                <a:spcPts val="0"/>
              </a:spcBef>
            </a:pPr>
            <a:r>
              <a:rPr lang="ru-RU" sz="3600" b="1" i="1" dirty="0">
                <a:latin typeface="+mn-lt"/>
                <a:cs typeface="Times New Roman" panose="02020603050405020304" pitchFamily="18" charset="0"/>
              </a:rPr>
              <a:t>опыт организатора 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-  участие в 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5 проектах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;</a:t>
            </a:r>
            <a:endParaRPr lang="ru-RU" sz="3600" dirty="0" smtClean="0">
              <a:latin typeface="+mn-lt"/>
              <a:cs typeface="Times New Roman" panose="02020603050405020304" pitchFamily="18" charset="0"/>
            </a:endParaRPr>
          </a:p>
          <a:p>
            <a:pPr marL="15875" lvl="0" indent="0">
              <a:spcBef>
                <a:spcPts val="0"/>
              </a:spcBef>
            </a:pP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- опыт преподавательской деятельности 17 лет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;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- подготовка тендерной документации</a:t>
            </a:r>
            <a:br>
              <a:rPr lang="ru-RU" sz="3600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+mn-lt"/>
                <a:cs typeface="Times New Roman" panose="02020603050405020304" pitchFamily="18" charset="0"/>
              </a:rPr>
              <a:t>обязанности</a:t>
            </a:r>
            <a:r>
              <a:rPr lang="en-US" sz="3600" b="1" dirty="0" smtClean="0"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3600" dirty="0" smtClean="0">
                <a:latin typeface="+mn-lt"/>
                <a:cs typeface="Times New Roman" panose="02020603050405020304" pitchFamily="18" charset="0"/>
              </a:rPr>
              <a:t> руководство группой разработчиков, написание кода</a:t>
            </a:r>
          </a:p>
          <a:p>
            <a:pPr marL="15875" lvl="0" indent="0">
              <a:spcBef>
                <a:spcPts val="0"/>
              </a:spcBef>
            </a:pPr>
            <a:endParaRPr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03" name="Google Shape;203;p40"/>
          <p:cNvSpPr txBox="1">
            <a:spLocks noGrp="1"/>
          </p:cNvSpPr>
          <p:nvPr>
            <p:ph type="body" idx="7"/>
          </p:nvPr>
        </p:nvSpPr>
        <p:spPr>
          <a:xfrm>
            <a:off x="9876622" y="3878458"/>
            <a:ext cx="9676880" cy="1008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Осипенко Алексей Михайлович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СТО</a:t>
            </a:r>
            <a:endParaRPr sz="36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894588" y="1426464"/>
            <a:ext cx="2139950" cy="2141538"/>
          </a:xfrm>
        </p:spPr>
      </p:pic>
      <p:pic>
        <p:nvPicPr>
          <p:cNvPr id="6" name="Рисунок 5"/>
          <p:cNvPicPr>
            <a:picLocks noGrp="1" noChangeAspect="1"/>
          </p:cNvPicPr>
          <p:nvPr>
            <p:ph type="pic" idx="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" b="102"/>
          <a:stretch>
            <a:fillRect/>
          </a:stretch>
        </p:blipFill>
        <p:spPr>
          <a:xfrm>
            <a:off x="9876622" y="1535897"/>
            <a:ext cx="2139950" cy="21415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>
            <a:spLocks noGrp="1"/>
          </p:cNvSpPr>
          <p:nvPr>
            <p:ph type="subTitle" idx="1"/>
          </p:nvPr>
        </p:nvSpPr>
        <p:spPr>
          <a:xfrm>
            <a:off x="906464" y="7631892"/>
            <a:ext cx="6720971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Сайт </a:t>
            </a:r>
            <a:endParaRPr dirty="0">
              <a:latin typeface="+mn-lt"/>
              <a:cs typeface="Times New Roman" panose="02020603050405020304" pitchFamily="18" charset="0"/>
            </a:endParaRPr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Телефон</a:t>
            </a:r>
            <a:endParaRPr dirty="0">
              <a:latin typeface="+mn-lt"/>
              <a:cs typeface="Times New Roman" panose="02020603050405020304" pitchFamily="18" charset="0"/>
            </a:endParaRPr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email</a:t>
            </a:r>
            <a:endParaRPr sz="1800" b="0" i="0" u="none" strike="noStrike" cap="none" dirty="0">
              <a:solidFill>
                <a:schemeClr val="dk1"/>
              </a:solidFill>
              <a:latin typeface="+mn-lt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23" name="Google Shape;223;p42"/>
          <p:cNvSpPr txBox="1"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b="1" dirty="0"/>
              <a:t>Контакты</a:t>
            </a:r>
            <a:endParaRPr dirty="0"/>
          </a:p>
        </p:txBody>
      </p:sp>
      <p:sp>
        <p:nvSpPr>
          <p:cNvPr id="224" name="Google Shape;224;p42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+7 </a:t>
            </a:r>
            <a:r>
              <a:rPr lang="ru-RU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(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912</a:t>
            </a:r>
            <a:r>
              <a:rPr lang="ru-RU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)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924</a:t>
            </a:r>
            <a:r>
              <a:rPr lang="ru-RU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 -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61 </a:t>
            </a:r>
            <a:r>
              <a:rPr lang="ru-RU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-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 92</a:t>
            </a:r>
            <a:endParaRPr dirty="0">
              <a:latin typeface="+mn-lt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 err="1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shosvetlana</a:t>
            </a:r>
            <a:r>
              <a:rPr lang="ru-RU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@</a:t>
            </a:r>
            <a:r>
              <a:rPr lang="en-US" sz="2800" b="0" i="0" u="none" strike="noStrike" cap="none" dirty="0" err="1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yandex</a:t>
            </a:r>
            <a:r>
              <a:rPr lang="ru-RU" sz="2800" b="0" i="0" u="none" strike="noStrike" cap="none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.</a:t>
            </a:r>
            <a:r>
              <a:rPr lang="ru-RU" sz="2800" b="0" i="0" u="none" strike="noStrike" cap="none" dirty="0" err="1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Arial"/>
              </a:rPr>
              <a:t>ru</a:t>
            </a:r>
            <a:endParaRPr sz="2800" b="0" i="0" u="none" strike="noStrike" cap="none" dirty="0">
              <a:solidFill>
                <a:schemeClr val="dk1"/>
              </a:solidFill>
              <a:latin typeface="+mn-lt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Google Shape;224;p42"/>
          <p:cNvSpPr txBox="1"/>
          <p:nvPr/>
        </p:nvSpPr>
        <p:spPr>
          <a:xfrm>
            <a:off x="4266948" y="2314878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+mn-lt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Google Shape;224;p42"/>
          <p:cNvSpPr txBox="1"/>
          <p:nvPr/>
        </p:nvSpPr>
        <p:spPr>
          <a:xfrm>
            <a:off x="3836019" y="1413597"/>
            <a:ext cx="11151220" cy="2710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algn="ctr">
              <a:buSzPts val="2400"/>
            </a:pPr>
            <a:r>
              <a:rPr lang="ru-RU" sz="3600" b="1" dirty="0">
                <a:solidFill>
                  <a:schemeClr val="tx1"/>
                </a:solidFill>
                <a:cs typeface="Times New Roman" panose="02020603050405020304" pitchFamily="18" charset="0"/>
              </a:rPr>
              <a:t>Годограф</a:t>
            </a:r>
            <a:endParaRPr lang="en-US" sz="3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5875" algn="just">
              <a:buSzPts val="2400"/>
            </a:pPr>
            <a:r>
              <a:rPr lang="ru-RU" sz="3600" dirty="0">
                <a:cs typeface="Times New Roman" panose="02020603050405020304" pitchFamily="18" charset="0"/>
              </a:rPr>
              <a:t>УЗКОСПЕЦИАЛИЗИРОВАННЫЙ отечественный инструментарий  интерпретации данных  для уточнения геологической модели месторождения в целях  повышения эффективности использования недр с использованием авторского обучающего алгоритма  для развертывания </a:t>
            </a:r>
            <a:r>
              <a:rPr lang="ru-RU" sz="3600" dirty="0" err="1">
                <a:cs typeface="Times New Roman" panose="02020603050405020304" pitchFamily="18" charset="0"/>
              </a:rPr>
              <a:t>нейросети</a:t>
            </a:r>
            <a:endParaRPr lang="ru-RU" sz="3600" dirty="0"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8530" y="5657850"/>
            <a:ext cx="4948709" cy="4890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4136</TotalTime>
  <Words>516</Words>
  <Application>Microsoft Office PowerPoint</Application>
  <PresentationFormat>Произвольный</PresentationFormat>
  <Paragraphs>181</Paragraphs>
  <Slides>17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ОБЛОЖКИ</vt:lpstr>
      <vt:lpstr>РАЗДЕЛИТЕЛИ</vt:lpstr>
      <vt:lpstr>ГОДОГРАФ УЗКОСПЕЦИАЛИЗИРОВАННЫЙ отечественный инструментарий  интерпретации данных  для уточнения геологической модели месторождения в целях  повышения эффективности использования недр с использованием авторского обучающего алгоритма  для развертывания нейросети</vt:lpstr>
      <vt:lpstr>АКТУАЛЬНОСТЬ ПРОЕКТА</vt:lpstr>
      <vt:lpstr>Проблема</vt:lpstr>
      <vt:lpstr>Целевая аудитория</vt:lpstr>
      <vt:lpstr>Решение</vt:lpstr>
      <vt:lpstr>Решение</vt:lpstr>
      <vt:lpstr>Наука</vt:lpstr>
      <vt:lpstr>Конкуренты</vt:lpstr>
      <vt:lpstr>Рынок в России</vt:lpstr>
      <vt:lpstr>Рынок РФ</vt:lpstr>
      <vt:lpstr>Бизнес</vt:lpstr>
      <vt:lpstr>Расчет точки безубыточности</vt:lpstr>
      <vt:lpstr>Монетизация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Мельянцова</dc:creator>
  <cp:lastModifiedBy>Учетная запись Майкрософт</cp:lastModifiedBy>
  <cp:revision>322</cp:revision>
  <dcterms:created xsi:type="dcterms:W3CDTF">2021-07-02T15:32:26Z</dcterms:created>
  <dcterms:modified xsi:type="dcterms:W3CDTF">2021-08-05T08:09:12Z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