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1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1F7"/>
    <a:srgbClr val="FF71DA"/>
    <a:srgbClr val="FFCDF2"/>
    <a:srgbClr val="F600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сашенька брэй" userId="ccecde9e99797e5a" providerId="LiveId" clId="{7E06F9CA-0142-48B9-ADF1-422F01DEE153}"/>
    <pc:docChg chg="custSel modSld">
      <pc:chgData name="сашенька брэй" userId="ccecde9e99797e5a" providerId="LiveId" clId="{7E06F9CA-0142-48B9-ADF1-422F01DEE153}" dt="2023-11-23T23:12:48.289" v="38" actId="20577"/>
      <pc:docMkLst>
        <pc:docMk/>
      </pc:docMkLst>
      <pc:sldChg chg="modSp mod">
        <pc:chgData name="сашенька брэй" userId="ccecde9e99797e5a" providerId="LiveId" clId="{7E06F9CA-0142-48B9-ADF1-422F01DEE153}" dt="2023-11-23T23:03:17.492" v="6" actId="13926"/>
        <pc:sldMkLst>
          <pc:docMk/>
          <pc:sldMk cId="3482697118" sldId="260"/>
        </pc:sldMkLst>
        <pc:spChg chg="mod">
          <ac:chgData name="сашенька брэй" userId="ccecde9e99797e5a" providerId="LiveId" clId="{7E06F9CA-0142-48B9-ADF1-422F01DEE153}" dt="2023-11-23T23:03:17.492" v="6" actId="13926"/>
          <ac:spMkLst>
            <pc:docMk/>
            <pc:sldMk cId="3482697118" sldId="260"/>
            <ac:spMk id="3" creationId="{CC708D5A-D9A8-FA5D-EA94-9A91CA119F8F}"/>
          </ac:spMkLst>
        </pc:spChg>
      </pc:sldChg>
      <pc:sldChg chg="modSp mod">
        <pc:chgData name="сашенька брэй" userId="ccecde9e99797e5a" providerId="LiveId" clId="{7E06F9CA-0142-48B9-ADF1-422F01DEE153}" dt="2023-11-23T23:12:05.139" v="8" actId="113"/>
        <pc:sldMkLst>
          <pc:docMk/>
          <pc:sldMk cId="632864927" sldId="265"/>
        </pc:sldMkLst>
        <pc:graphicFrameChg chg="modGraphic">
          <ac:chgData name="сашенька брэй" userId="ccecde9e99797e5a" providerId="LiveId" clId="{7E06F9CA-0142-48B9-ADF1-422F01DEE153}" dt="2023-11-23T23:12:05.139" v="8" actId="113"/>
          <ac:graphicFrameMkLst>
            <pc:docMk/>
            <pc:sldMk cId="632864927" sldId="265"/>
            <ac:graphicFrameMk id="6" creationId="{80DC3387-3041-F049-29F8-D98B5D22399C}"/>
          </ac:graphicFrameMkLst>
        </pc:graphicFrameChg>
      </pc:sldChg>
      <pc:sldChg chg="modSp mod">
        <pc:chgData name="сашенька брэй" userId="ccecde9e99797e5a" providerId="LiveId" clId="{7E06F9CA-0142-48B9-ADF1-422F01DEE153}" dt="2023-11-23T23:12:48.289" v="38" actId="20577"/>
        <pc:sldMkLst>
          <pc:docMk/>
          <pc:sldMk cId="2214044557" sldId="268"/>
        </pc:sldMkLst>
        <pc:spChg chg="mod">
          <ac:chgData name="сашенька брэй" userId="ccecde9e99797e5a" providerId="LiveId" clId="{7E06F9CA-0142-48B9-ADF1-422F01DEE153}" dt="2023-11-23T23:12:48.289" v="38" actId="20577"/>
          <ac:spMkLst>
            <pc:docMk/>
            <pc:sldMk cId="2214044557" sldId="268"/>
            <ac:spMk id="3" creationId="{31CA1037-EEC6-AD82-734D-6D116D3A82C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F2812A-E5D2-AA07-0572-69D55555E5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888A403-65C3-8D6B-CDED-543ECBFF8B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C01830-1FFE-759F-F3CC-E741F24AE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72504-28D9-4A1C-A6BD-E1A94F580EF9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BC8550-0B6E-6313-F54F-CFDC06D4D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23EC029-F370-7108-DB7B-871C40BB6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F938-D94C-45B5-923C-1A6E716758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557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3C72F1-008F-A7AF-2F9C-D21D776EB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D5A0C8-F60B-3A4E-A386-90F76CE1DE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992C52-A737-B2DD-65DA-C67DA610D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72504-28D9-4A1C-A6BD-E1A94F580EF9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AB267B-F070-272C-8F4E-61CDF70B0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891092-EDBE-1F4F-FBDD-7A3DFDA4C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F938-D94C-45B5-923C-1A6E716758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641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C3E871-F212-EF84-59CA-851180E5D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31DAFED-F136-FD9E-EBF6-0531B05B54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234790-F2DC-343A-995E-F5E29B3CF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72504-28D9-4A1C-A6BD-E1A94F580EF9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E756AB1-4A15-F02F-6E53-596FB4989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BF65B5-C111-06CA-F3B1-42C6A6D1A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F938-D94C-45B5-923C-1A6E716758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532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DD6748-6272-9E47-F457-2DF041347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17C93A-EB72-358B-DD6F-7F94270A26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88E8494-820E-DE60-724B-C7B657AC20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20825D1-9411-61AA-B26C-8290F8FE8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72504-28D9-4A1C-A6BD-E1A94F580EF9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8FE1FDF-5968-13BB-C392-57E08D1DF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641C096-187B-1CF0-8B2A-2B56D22F9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F938-D94C-45B5-923C-1A6E716758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179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D88935-FCF2-5FAB-FE0E-26FC2A3D9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090F78-B5B8-5569-D3FF-948270D88F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C5B180F-5D99-1177-C94B-92C042D1BE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0A0EACA-852B-EBAF-DFAB-FD75BA0B4E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79F47E6-6ADA-18CE-0CC5-40BB16859E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85AC13E-A007-9D66-AF23-843A9DE51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72504-28D9-4A1C-A6BD-E1A94F580EF9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D2D857B-39D4-E04A-96FD-770B49DD7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90F1447-BF7A-963A-7C28-AB2CE051C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F938-D94C-45B5-923C-1A6E716758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93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F9B66D-ED8C-ADEB-9EB4-9FAC4F489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180340A-7B9D-F57B-A277-7C19D1F96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72504-28D9-4A1C-A6BD-E1A94F580EF9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BE25CC9-8078-6B5A-7D27-7133E1898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A2AB52F-2B02-9CF5-2309-34327E2B1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F938-D94C-45B5-923C-1A6E716758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494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E926EF6-1549-253D-D43C-5557E3E59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72504-28D9-4A1C-A6BD-E1A94F580EF9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3CECBD1-88D9-8AFD-6A28-B3F7D69DB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12803BE-53CE-5F0E-C04D-15179CA0F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F938-D94C-45B5-923C-1A6E716758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053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DA41F7-47FD-E1DF-0CE6-9AE4989EA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1F68B0-C105-079F-54DE-7FED1C976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5C9D6FE-4306-90E8-C13D-10B1291A2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51D33EE-0A1B-38F7-1DC8-1B0F1EA7D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72504-28D9-4A1C-A6BD-E1A94F580EF9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AC26E77-60B7-4CB5-4A95-6E4021E49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4AD856E-50E3-9063-9826-12B9AE56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F938-D94C-45B5-923C-1A6E716758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090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4DAF0F-904A-6268-40EF-87CD621C5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1E302AB-55F3-2B8A-7C24-517CEA9C1A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C81130A-F311-526B-B192-A99F8ADE3C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65D3188-07A5-3125-6A6F-557D15C6D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72504-28D9-4A1C-A6BD-E1A94F580EF9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47F2A7-AF84-CE36-0533-D3F00FD46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64C6B5A-FEF2-15EC-BE62-0E8EEF8D6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F938-D94C-45B5-923C-1A6E716758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1141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6B7618-8C2D-A52C-342E-B785BDD38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E08E400-FA0D-732D-A117-D793B1274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182710-2B26-14FC-8D9F-003907462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72504-28D9-4A1C-A6BD-E1A94F580EF9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35348B-E81E-C497-8962-92C647247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919410-3134-95DD-279B-BF74DFE9C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F938-D94C-45B5-923C-1A6E716758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828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72C14A1-F575-06E7-11E4-582090BD3F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C30DCD9-6E96-84A0-20EF-3CDE44A2FA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E4EBFE-D60A-B442-E36C-4C1017E87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72504-28D9-4A1C-A6BD-E1A94F580EF9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A69B35-0A6B-C13C-5E00-FAD3DE5D5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1D387B-4E2F-DCD8-6CD1-711F0A2E1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F938-D94C-45B5-923C-1A6E716758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858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1080C2-23ED-6E85-EAC6-EA1612942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E5C7BF-CE8B-133D-D44F-A9EF02C9A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438521-28E4-1805-F5D1-64BA9CD65E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172504-28D9-4A1C-A6BD-E1A94F580EF9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5541D2-93DA-DCA7-090F-6D03A03AEF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160D04-0867-05A4-8A62-40E3891673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FF938-D94C-45B5-923C-1A6E716758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131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mperka.ru/" TargetMode="External"/><Relationship Id="rId7" Type="http://schemas.openxmlformats.org/officeDocument/2006/relationships/hyperlink" Target="https://opticaneva.ru/" TargetMode="External"/><Relationship Id="rId2" Type="http://schemas.openxmlformats.org/officeDocument/2006/relationships/hyperlink" Target="https://duino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pticspb.ru/" TargetMode="External"/><Relationship Id="rId5" Type="http://schemas.openxmlformats.org/officeDocument/2006/relationships/hyperlink" Target="https://liitokala.ru/" TargetMode="External"/><Relationship Id="rId4" Type="http://schemas.openxmlformats.org/officeDocument/2006/relationships/hyperlink" Target="https://www.yourduino.ru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microsoft.com/office/2017/06/relationships/model3d" Target="../media/model3d2.glb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hyperlink" Target="mailto:avleonova.png@gmail.com" TargetMode="External"/><Relationship Id="rId4" Type="http://schemas.openxmlformats.org/officeDocument/2006/relationships/hyperlink" Target="mailto:kirsanovaekkaterina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Трехмерная модель 4">
                <a:extLst>
                  <a:ext uri="{FF2B5EF4-FFF2-40B4-BE49-F238E27FC236}">
                    <a16:creationId xmlns:a16="http://schemas.microsoft.com/office/drawing/2014/main" id="{BE85AEEC-B9F4-9FE8-624F-CC2B0EFD8EC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49126726"/>
                  </p:ext>
                </p:extLst>
              </p:nvPr>
            </p:nvGraphicFramePr>
            <p:xfrm>
              <a:off x="853542" y="645119"/>
              <a:ext cx="10484915" cy="5913836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10484915" cy="5913836"/>
                    </a:xfrm>
                    <a:prstGeom prst="rect">
                      <a:avLst/>
                    </a:prstGeom>
                  </am3d:spPr>
                  <am3d:camera>
                    <am3d:pos x="0" y="0" z="6513772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5842" d="1000000"/>
                    <am3d:preTrans dx="19171" dy="-5604396" dz="541077"/>
                    <am3d:scale>
                      <am3d:sx n="1000000" d="1000000"/>
                      <am3d:sy n="1000000" d="1000000"/>
                      <am3d:sz n="1000000" d="1000000"/>
                    </am3d:scale>
                    <am3d:rot ax="1169616" ay="28841" az="10223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1284664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Трехмерная модель 4">
                <a:extLst>
                  <a:ext uri="{FF2B5EF4-FFF2-40B4-BE49-F238E27FC236}">
                    <a16:creationId xmlns:a16="http://schemas.microsoft.com/office/drawing/2014/main" id="{BE85AEEC-B9F4-9FE8-624F-CC2B0EFD8EC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53542" y="645119"/>
                <a:ext cx="10484915" cy="5913836"/>
              </a:xfrm>
              <a:prstGeom prst="rect">
                <a:avLst/>
              </a:prstGeom>
            </p:spPr>
          </p:pic>
        </mc:Fallback>
      </mc:AlternateContent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DD72B7-AEDF-1EE9-1E49-872347F4F5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214437"/>
            <a:ext cx="9144000" cy="2387600"/>
          </a:xfrm>
        </p:spPr>
        <p:txBody>
          <a:bodyPr/>
          <a:lstStyle/>
          <a:p>
            <a:r>
              <a:rPr lang="ru-RU" b="1" dirty="0">
                <a:solidFill>
                  <a:srgbClr val="FF71D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ОКУЛЯРИС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1EC39A-D2B2-99E1-D7C4-C3E373558D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9144000" cy="1655762"/>
          </a:xfrm>
        </p:spPr>
        <p:txBody>
          <a:bodyPr/>
          <a:lstStyle/>
          <a:p>
            <a:r>
              <a:rPr lang="ru-RU" sz="1800" dirty="0">
                <a:solidFill>
                  <a:schemeClr val="bg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Технологии снижения потерь от социально значимых заболеваний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DBD505-31AF-6C1D-4003-D60699E037CE}"/>
              </a:ext>
            </a:extLst>
          </p:cNvPr>
          <p:cNvSpPr txBox="1"/>
          <p:nvPr/>
        </p:nvSpPr>
        <p:spPr>
          <a:xfrm>
            <a:off x="0" y="6550223"/>
            <a:ext cx="61874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Команда: Кирсанова Екатерина и Леонова Александра</a:t>
            </a:r>
          </a:p>
        </p:txBody>
      </p:sp>
    </p:spTree>
    <p:extLst>
      <p:ext uri="{BB962C8B-B14F-4D97-AF65-F5344CB8AC3E}">
        <p14:creationId xmlns:p14="http://schemas.microsoft.com/office/powerpoint/2010/main" val="3550334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DAE5F0-99E9-B649-326C-D5B08109B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5DE5DB-ED90-FACE-FD2C-D315C797C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09177"/>
            <a:ext cx="10515600" cy="4351338"/>
          </a:xfrm>
        </p:spPr>
        <p:txBody>
          <a:bodyPr>
            <a:normAutofit/>
          </a:bodyPr>
          <a:lstStyle/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20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 России </a:t>
            </a:r>
            <a:r>
              <a:rPr lang="ru-RU" sz="2000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220 000 слепых и слабовидящих людей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которые ежедневно сталкиваются с трудностями, которых люди с хорошим зрением не испытывают: поход в магазин, к врачу и т.д.</a:t>
            </a:r>
            <a:endParaRPr lang="en-US" sz="2000" kern="1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ru-RU" sz="2000" kern="1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20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Смарт-очки </a:t>
            </a:r>
            <a:r>
              <a:rPr lang="ru-RU" sz="2000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«Окулярис» 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позволят людям с проблемами со зрением увереннее передвигаться по улице, снижая возможность врезаться в столб, стену, дерево и другие препятствия, так как будут оперативно подавать звуковой сигнал, предупреждая о преграде</a:t>
            </a:r>
            <a:endParaRPr lang="ru-RU" sz="2400" dirty="0"/>
          </a:p>
        </p:txBody>
      </p:sp>
      <p:sp>
        <p:nvSpPr>
          <p:cNvPr id="5" name="Звезда: 4 точки 4">
            <a:extLst>
              <a:ext uri="{FF2B5EF4-FFF2-40B4-BE49-F238E27FC236}">
                <a16:creationId xmlns:a16="http://schemas.microsoft.com/office/drawing/2014/main" id="{FDCD5F58-8103-1EC7-4B01-A7E9DE7B3339}"/>
              </a:ext>
            </a:extLst>
          </p:cNvPr>
          <p:cNvSpPr/>
          <p:nvPr/>
        </p:nvSpPr>
        <p:spPr>
          <a:xfrm>
            <a:off x="251460" y="454654"/>
            <a:ext cx="1173480" cy="1036955"/>
          </a:xfrm>
          <a:prstGeom prst="star4">
            <a:avLst/>
          </a:prstGeom>
          <a:solidFill>
            <a:srgbClr val="FF71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647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DAE5F0-99E9-B649-326C-D5B08109B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Какую проблему решает?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5DE5DB-ED90-FACE-FD2C-D315C797C0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Конечный потребитель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физические лица: полностью незрячие, слабовидящие, люди с частичной потерей зрения.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Первоначально в Москве и Московской области, в последующем – России. 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Основная проблема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сложность осуществления обыденных действий для людей с нарушениями зрения.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Наш проект призван </a:t>
            </a:r>
            <a:r>
              <a:rPr lang="ru-RU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упростить передвижение и ориентацию в пространстве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также содействовать </a:t>
            </a:r>
            <a:r>
              <a:rPr lang="ru-RU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социализации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людей с ограниченными возможностями здоровья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ru-RU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Звезда: 4 точки 3">
            <a:extLst>
              <a:ext uri="{FF2B5EF4-FFF2-40B4-BE49-F238E27FC236}">
                <a16:creationId xmlns:a16="http://schemas.microsoft.com/office/drawing/2014/main" id="{4ABD0BD4-C918-56A9-9586-06E28F97EFFA}"/>
              </a:ext>
            </a:extLst>
          </p:cNvPr>
          <p:cNvSpPr/>
          <p:nvPr/>
        </p:nvSpPr>
        <p:spPr>
          <a:xfrm>
            <a:off x="10767060" y="365125"/>
            <a:ext cx="1173480" cy="1036955"/>
          </a:xfrm>
          <a:prstGeom prst="star4">
            <a:avLst/>
          </a:prstGeom>
          <a:solidFill>
            <a:srgbClr val="F600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18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11E161-0D95-AA74-922A-629DF7705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EBB708-8425-01F4-7EC8-245811DBED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конкуренты:</a:t>
            </a:r>
            <a:endParaRPr lang="en-US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ООО «Сенсор-Тех» умная трость Робин (анализ окружения, предупреждение о препятствии, распознавание лиц 214 000 руб.)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Электронная трость Ray (обнаружение препятствий, подача звукового сигнала 36 000 руб.) 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Технология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CASBLiP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не полностью незрячих: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Eschenbach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(увеличение изображения, от 7000 руб.)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Huawei (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eSight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Envision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(Smart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Glasses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– от 400 000 руб., расширенный функционал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везда: 4 точки 3">
            <a:extLst>
              <a:ext uri="{FF2B5EF4-FFF2-40B4-BE49-F238E27FC236}">
                <a16:creationId xmlns:a16="http://schemas.microsoft.com/office/drawing/2014/main" id="{251C15A7-7F89-500C-EA64-7B51B5B76E94}"/>
              </a:ext>
            </a:extLst>
          </p:cNvPr>
          <p:cNvSpPr/>
          <p:nvPr/>
        </p:nvSpPr>
        <p:spPr>
          <a:xfrm>
            <a:off x="251460" y="509428"/>
            <a:ext cx="1173480" cy="1036955"/>
          </a:xfrm>
          <a:prstGeom prst="star4">
            <a:avLst/>
          </a:prstGeom>
          <a:solidFill>
            <a:srgbClr val="F600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864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159D13-AC2C-0EEC-92B7-E32BEFB81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Наша уникальность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708D5A-D9A8-FA5D-EA94-9A91CA119F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Нашей миссией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является создание продукта, облегчающего совершение обыденных действий людям с ограниченными возможностями здоровья ограниченными возможностями здоровья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Преимущества:</a:t>
            </a:r>
            <a:endParaRPr lang="ru-RU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Удобная и эргономичная форма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Просты в использовании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Автономность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Возможность приобрести как офлайн, онлайн с доставкой так и через посредника в виде сетевых магазинов, аптек и т.д. 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Ориентировочная стоимость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14000 руб.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Стоимость схожих по функционалу девайсов варьируется от 30 000 руб. до 800 000 руб. (с дополнительными функциями)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Звезда: 4 точки 3">
            <a:extLst>
              <a:ext uri="{FF2B5EF4-FFF2-40B4-BE49-F238E27FC236}">
                <a16:creationId xmlns:a16="http://schemas.microsoft.com/office/drawing/2014/main" id="{486819A8-1FFB-FD68-BF61-29B1FE312496}"/>
              </a:ext>
            </a:extLst>
          </p:cNvPr>
          <p:cNvSpPr/>
          <p:nvPr/>
        </p:nvSpPr>
        <p:spPr>
          <a:xfrm>
            <a:off x="10767060" y="365125"/>
            <a:ext cx="1173480" cy="1036955"/>
          </a:xfrm>
          <a:prstGeom prst="star4">
            <a:avLst/>
          </a:prstGeom>
          <a:solidFill>
            <a:srgbClr val="F600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697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61C881-22BB-3F72-C928-0AD4BCCA4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Технологическое решение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3F8FC5-EF29-798F-30E4-D119C946FB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403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Смарт-очки будут созданы на базе устройства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Arduino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микроконтроллером ATmega328, а также лазерного дальномера и звукового модуля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Технические характеристики очков:</a:t>
            </a:r>
            <a:endParaRPr lang="ru-RU" sz="22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Микроконтроллер ATmega328</a:t>
            </a:r>
            <a:endParaRPr lang="ru-RU" sz="2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Емкость аккумулятора 5000 мАч</a:t>
            </a:r>
            <a:endParaRPr lang="ru-RU" sz="2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Диапазон работы датчика – 2 м</a:t>
            </a:r>
            <a:endParaRPr lang="ru-RU" sz="2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Комплектация: 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очки, мешочек для очков, зарядное устройство.</a:t>
            </a:r>
            <a:endParaRPr lang="ru-RU" sz="2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Смарт-очки выполняют функцию снижения потерь от социально-значимых заболеваний.</a:t>
            </a:r>
            <a:endParaRPr lang="en-US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Звезда: 4 точки 5">
            <a:extLst>
              <a:ext uri="{FF2B5EF4-FFF2-40B4-BE49-F238E27FC236}">
                <a16:creationId xmlns:a16="http://schemas.microsoft.com/office/drawing/2014/main" id="{BC216D22-4C50-D7C8-C6B9-CF9295416E6C}"/>
              </a:ext>
            </a:extLst>
          </p:cNvPr>
          <p:cNvSpPr/>
          <p:nvPr/>
        </p:nvSpPr>
        <p:spPr>
          <a:xfrm>
            <a:off x="251460" y="509428"/>
            <a:ext cx="1173480" cy="1036955"/>
          </a:xfrm>
          <a:prstGeom prst="star4">
            <a:avLst/>
          </a:prstGeom>
          <a:solidFill>
            <a:srgbClr val="FF71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271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5C8ADF-8E5D-B58A-D813-3CBF37CD5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A62FA7-C2AE-3173-CBCD-7557502893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34991"/>
            <a:ext cx="6096000" cy="4453848"/>
          </a:xfrm>
        </p:spPr>
        <p:txBody>
          <a:bodyPr>
            <a:no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Первоначальные инвестиции в проект –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517 тыс. руб.</a:t>
            </a:r>
            <a:endParaRPr lang="ru-RU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Предполагаемый инвестор – учредители, государство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Объем реализации – потенциально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1000 ед.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товара в первый год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Предполагаемая выручка –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16000000 руб./год</a:t>
            </a:r>
            <a:endParaRPr lang="ru-RU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Предполагаемая прибыль –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3498400 руб./год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везда: 4 точки 3">
            <a:extLst>
              <a:ext uri="{FF2B5EF4-FFF2-40B4-BE49-F238E27FC236}">
                <a16:creationId xmlns:a16="http://schemas.microsoft.com/office/drawing/2014/main" id="{FF38438B-B152-BAF2-36AB-5BA0078F657E}"/>
              </a:ext>
            </a:extLst>
          </p:cNvPr>
          <p:cNvSpPr/>
          <p:nvPr/>
        </p:nvSpPr>
        <p:spPr>
          <a:xfrm>
            <a:off x="10767060" y="509428"/>
            <a:ext cx="1173480" cy="1036955"/>
          </a:xfrm>
          <a:prstGeom prst="star4">
            <a:avLst/>
          </a:prstGeom>
          <a:solidFill>
            <a:srgbClr val="F600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08B0E7-5871-51C8-C834-32EF419D35FB}"/>
              </a:ext>
            </a:extLst>
          </p:cNvPr>
          <p:cNvSpPr txBox="1"/>
          <p:nvPr/>
        </p:nvSpPr>
        <p:spPr>
          <a:xfrm>
            <a:off x="731520" y="1690688"/>
            <a:ext cx="5364480" cy="4453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Каналы приобретения сырья и материалов: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компоненты </a:t>
            </a:r>
            <a:b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Duino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https://duino.ru/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Амперка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https://amperka.ru/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ёduino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https://www.yourduino.ru/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Аккумулятор и зарядное устройство</a:t>
            </a:r>
            <a:b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LiitoKala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https://liitokala.ru/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(официальный дистрибьютор в РФ)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Линзы</a:t>
            </a:r>
            <a:b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Афина </a:t>
            </a:r>
            <a:r>
              <a:rPr lang="ru-RU" sz="20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https://opticspb.ru/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ОптикаНева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https://opticaneva.ru/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Оправа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печать (фотополимерная либо порошково-лазерная)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69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7A0713-86F1-062C-D80F-78C142301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Организационные и производственные параметры бизнеса</a:t>
            </a:r>
          </a:p>
        </p:txBody>
      </p:sp>
      <p:sp>
        <p:nvSpPr>
          <p:cNvPr id="15" name="Объект 14">
            <a:extLst>
              <a:ext uri="{FF2B5EF4-FFF2-40B4-BE49-F238E27FC236}">
                <a16:creationId xmlns:a16="http://schemas.microsoft.com/office/drawing/2014/main" id="{DB74C47A-3520-AB50-972B-8136A23C3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5087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Производственный персонал 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2 сотрудника</a:t>
            </a:r>
            <a:endParaRPr lang="en-US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Административный персонал 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2 сотрудника (команда проекта)</a:t>
            </a:r>
            <a:endParaRPr lang="ru-RU" sz="2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Организационно-правовая форма 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ИП </a:t>
            </a:r>
            <a:endParaRPr lang="en-US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ru-RU" sz="2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Предполагаемая выручка 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16000000 руб./год</a:t>
            </a:r>
            <a:endParaRPr lang="ru-RU" sz="2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Предполагаемые текущие затраты 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12501600 руб./год</a:t>
            </a:r>
            <a:endParaRPr lang="ru-RU" sz="2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Предполагаемая прибыль 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3498400 руб./год</a:t>
            </a:r>
            <a:endParaRPr lang="ru-RU" sz="2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Потенциальные партнерство 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государственными организациями: субсидии, гранты и т.п.</a:t>
            </a:r>
            <a:endParaRPr lang="ru-RU" sz="2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6141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05AEF6-082E-9ECA-8FEF-FD7C87DCA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846" y="215797"/>
            <a:ext cx="6447486" cy="1325563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Рынок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D0494A-DC07-7595-5E65-6CC5E7CF2B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PAM – 192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 рублей</a:t>
            </a:r>
          </a:p>
          <a:p>
            <a:pPr marL="514350" indent="-514350"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 – 160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 рублей</a:t>
            </a:r>
          </a:p>
          <a:p>
            <a:pPr marL="514350" indent="-514350"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 –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 </a:t>
            </a:r>
            <a:r>
              <a:rPr lang="ru-RU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 рублей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16 млн рублей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2D9A0240-CE49-0E54-0F07-806F01BE2429}"/>
              </a:ext>
            </a:extLst>
          </p:cNvPr>
          <p:cNvSpPr/>
          <p:nvPr/>
        </p:nvSpPr>
        <p:spPr>
          <a:xfrm>
            <a:off x="5521994" y="365125"/>
            <a:ext cx="6233160" cy="6363969"/>
          </a:xfrm>
          <a:prstGeom prst="ellipse">
            <a:avLst/>
          </a:prstGeom>
          <a:solidFill>
            <a:srgbClr val="FFCD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600B6"/>
              </a:solidFill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AAABC324-2E74-2090-72FE-7CDFC73D0FAB}"/>
              </a:ext>
            </a:extLst>
          </p:cNvPr>
          <p:cNvSpPr/>
          <p:nvPr/>
        </p:nvSpPr>
        <p:spPr>
          <a:xfrm>
            <a:off x="6119183" y="1257095"/>
            <a:ext cx="5057444" cy="5472000"/>
          </a:xfrm>
          <a:prstGeom prst="ellipse">
            <a:avLst/>
          </a:prstGeom>
          <a:solidFill>
            <a:srgbClr val="FF71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600B6"/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E4047A5E-9E69-6BA2-FF18-450CE9C8D982}"/>
              </a:ext>
            </a:extLst>
          </p:cNvPr>
          <p:cNvSpPr/>
          <p:nvPr/>
        </p:nvSpPr>
        <p:spPr>
          <a:xfrm>
            <a:off x="6548413" y="2435341"/>
            <a:ext cx="4189654" cy="4293753"/>
          </a:xfrm>
          <a:prstGeom prst="ellipse">
            <a:avLst/>
          </a:prstGeom>
          <a:solidFill>
            <a:srgbClr val="FFCD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600B6"/>
              </a:solidFill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B2DB2164-7692-3795-7B7A-37226FC1EB1A}"/>
              </a:ext>
            </a:extLst>
          </p:cNvPr>
          <p:cNvSpPr/>
          <p:nvPr/>
        </p:nvSpPr>
        <p:spPr>
          <a:xfrm>
            <a:off x="6884331" y="3316930"/>
            <a:ext cx="3335860" cy="3412164"/>
          </a:xfrm>
          <a:prstGeom prst="ellipse">
            <a:avLst/>
          </a:prstGeom>
          <a:solidFill>
            <a:srgbClr val="FF71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600B6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C6B2D8-9E32-2364-F858-1FF516F51400}"/>
              </a:ext>
            </a:extLst>
          </p:cNvPr>
          <p:cNvSpPr txBox="1"/>
          <p:nvPr/>
        </p:nvSpPr>
        <p:spPr>
          <a:xfrm>
            <a:off x="8205594" y="356907"/>
            <a:ext cx="693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PAM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2FD778-2055-78F3-77E0-BF22BA8CB787}"/>
              </a:ext>
            </a:extLst>
          </p:cNvPr>
          <p:cNvSpPr txBox="1"/>
          <p:nvPr/>
        </p:nvSpPr>
        <p:spPr>
          <a:xfrm>
            <a:off x="8205594" y="1273494"/>
            <a:ext cx="706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CAA03F-D6C2-B3F3-15B3-C7233A791FBA}"/>
              </a:ext>
            </a:extLst>
          </p:cNvPr>
          <p:cNvSpPr txBox="1"/>
          <p:nvPr/>
        </p:nvSpPr>
        <p:spPr>
          <a:xfrm>
            <a:off x="8209859" y="2486955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788154-31D5-13F9-A4F4-CA2455E26F7B}"/>
              </a:ext>
            </a:extLst>
          </p:cNvPr>
          <p:cNvSpPr txBox="1"/>
          <p:nvPr/>
        </p:nvSpPr>
        <p:spPr>
          <a:xfrm>
            <a:off x="8205594" y="3563591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4BDB173-6A7D-CCBD-A306-8399A354BA50}"/>
              </a:ext>
            </a:extLst>
          </p:cNvPr>
          <p:cNvSpPr txBox="1"/>
          <p:nvPr/>
        </p:nvSpPr>
        <p:spPr>
          <a:xfrm>
            <a:off x="7672250" y="762030"/>
            <a:ext cx="17728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192 000 000</a:t>
            </a:r>
            <a:endParaRPr lang="ru-RU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1DED465-679E-F540-624D-6DF048CF32FC}"/>
              </a:ext>
            </a:extLst>
          </p:cNvPr>
          <p:cNvSpPr txBox="1"/>
          <p:nvPr/>
        </p:nvSpPr>
        <p:spPr>
          <a:xfrm>
            <a:off x="7665838" y="1725784"/>
            <a:ext cx="17728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160 000 000</a:t>
            </a:r>
            <a:endParaRPr lang="ru-RU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FD937CE-F4DD-3400-CFD7-EC653B774F32}"/>
              </a:ext>
            </a:extLst>
          </p:cNvPr>
          <p:cNvSpPr txBox="1"/>
          <p:nvPr/>
        </p:nvSpPr>
        <p:spPr>
          <a:xfrm>
            <a:off x="7665837" y="2802420"/>
            <a:ext cx="17728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32 000 000</a:t>
            </a:r>
            <a:endParaRPr lang="ru-RU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5740C49-D7D7-002C-1A00-8DBA0E1D7374}"/>
              </a:ext>
            </a:extLst>
          </p:cNvPr>
          <p:cNvSpPr txBox="1"/>
          <p:nvPr/>
        </p:nvSpPr>
        <p:spPr>
          <a:xfrm>
            <a:off x="7672250" y="4023890"/>
            <a:ext cx="17728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16 000 000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217250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ED23CC-6D27-67C0-7A02-1F7168D8A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579" y="45483"/>
            <a:ext cx="10515600" cy="1325563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80DC3387-3041-F049-29F8-D98B5D2239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9150388"/>
              </p:ext>
            </p:extLst>
          </p:nvPr>
        </p:nvGraphicFramePr>
        <p:xfrm>
          <a:off x="487680" y="1371046"/>
          <a:ext cx="11321948" cy="5068129"/>
        </p:xfrm>
        <a:graphic>
          <a:graphicData uri="http://schemas.openxmlformats.org/drawingml/2006/table">
            <a:tbl>
              <a:tblPr/>
              <a:tblGrid>
                <a:gridCol w="2139922">
                  <a:extLst>
                    <a:ext uri="{9D8B030D-6E8A-4147-A177-3AD203B41FA5}">
                      <a16:colId xmlns:a16="http://schemas.microsoft.com/office/drawing/2014/main" val="2484060004"/>
                    </a:ext>
                  </a:extLst>
                </a:gridCol>
                <a:gridCol w="4236759">
                  <a:extLst>
                    <a:ext uri="{9D8B030D-6E8A-4147-A177-3AD203B41FA5}">
                      <a16:colId xmlns:a16="http://schemas.microsoft.com/office/drawing/2014/main" val="3433765822"/>
                    </a:ext>
                  </a:extLst>
                </a:gridCol>
                <a:gridCol w="1412240">
                  <a:extLst>
                    <a:ext uri="{9D8B030D-6E8A-4147-A177-3AD203B41FA5}">
                      <a16:colId xmlns:a16="http://schemas.microsoft.com/office/drawing/2014/main" val="3946635404"/>
                    </a:ext>
                  </a:extLst>
                </a:gridCol>
                <a:gridCol w="1852684">
                  <a:extLst>
                    <a:ext uri="{9D8B030D-6E8A-4147-A177-3AD203B41FA5}">
                      <a16:colId xmlns:a16="http://schemas.microsoft.com/office/drawing/2014/main" val="2770706057"/>
                    </a:ext>
                  </a:extLst>
                </a:gridCol>
                <a:gridCol w="1680343">
                  <a:extLst>
                    <a:ext uri="{9D8B030D-6E8A-4147-A177-3AD203B41FA5}">
                      <a16:colId xmlns:a16="http://schemas.microsoft.com/office/drawing/2014/main" val="3760161949"/>
                    </a:ext>
                  </a:extLst>
                </a:gridCol>
              </a:tblGrid>
              <a:tr h="563520"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Инвестиции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Цена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Количество, шт.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4160959"/>
                  </a:ext>
                </a:extLst>
              </a:tr>
              <a:tr h="5635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Регистрационное удостоверение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2763745"/>
                  </a:ext>
                </a:extLst>
              </a:tr>
              <a:tr h="3264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платы, схем и т.д.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676198"/>
                  </a:ext>
                </a:extLst>
              </a:tr>
              <a:tr h="4087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модели корпуса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2593749"/>
                  </a:ext>
                </a:extLst>
              </a:tr>
              <a:tr h="2852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Онлайн-касса Атол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4177025"/>
                  </a:ext>
                </a:extLst>
              </a:tr>
              <a:tr h="2852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Стол производственный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0255434"/>
                  </a:ext>
                </a:extLst>
              </a:tr>
              <a:tr h="2852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Стол офисный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1723272"/>
                  </a:ext>
                </a:extLst>
              </a:tr>
              <a:tr h="2852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Стул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4193214"/>
                  </a:ext>
                </a:extLst>
              </a:tr>
              <a:tr h="2852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Стеллаж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6475436"/>
                  </a:ext>
                </a:extLst>
              </a:tr>
              <a:tr h="3264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ПК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5165714"/>
                  </a:ext>
                </a:extLst>
              </a:tr>
              <a:tr h="2852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Паяльник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7749622"/>
                  </a:ext>
                </a:extLst>
              </a:tr>
              <a:tr h="2852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на рекламу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354155"/>
                  </a:ext>
                </a:extLst>
              </a:tr>
              <a:tr h="2852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на транспорт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4644042"/>
                  </a:ext>
                </a:extLst>
              </a:tr>
              <a:tr h="326422">
                <a:tc gridSpan="4"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517,000.00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4699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2864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B99F06-173C-34A4-9EC4-95CBB3020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2610" y="0"/>
            <a:ext cx="5257800" cy="1325563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затраты</a:t>
            </a: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14E27F26-A7DD-8C8D-951A-737B1F4762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5042872"/>
              </p:ext>
            </p:extLst>
          </p:nvPr>
        </p:nvGraphicFramePr>
        <p:xfrm>
          <a:off x="382579" y="1202364"/>
          <a:ext cx="5580185" cy="4459882"/>
        </p:xfrm>
        <a:graphic>
          <a:graphicData uri="http://schemas.openxmlformats.org/drawingml/2006/table">
            <a:tbl>
              <a:tblPr/>
              <a:tblGrid>
                <a:gridCol w="884370">
                  <a:extLst>
                    <a:ext uri="{9D8B030D-6E8A-4147-A177-3AD203B41FA5}">
                      <a16:colId xmlns:a16="http://schemas.microsoft.com/office/drawing/2014/main" val="245891730"/>
                    </a:ext>
                  </a:extLst>
                </a:gridCol>
                <a:gridCol w="1516357">
                  <a:extLst>
                    <a:ext uri="{9D8B030D-6E8A-4147-A177-3AD203B41FA5}">
                      <a16:colId xmlns:a16="http://schemas.microsoft.com/office/drawing/2014/main" val="3833370346"/>
                    </a:ext>
                  </a:extLst>
                </a:gridCol>
                <a:gridCol w="1039438">
                  <a:extLst>
                    <a:ext uri="{9D8B030D-6E8A-4147-A177-3AD203B41FA5}">
                      <a16:colId xmlns:a16="http://schemas.microsoft.com/office/drawing/2014/main" val="1717479274"/>
                    </a:ext>
                  </a:extLst>
                </a:gridCol>
                <a:gridCol w="1051667">
                  <a:extLst>
                    <a:ext uri="{9D8B030D-6E8A-4147-A177-3AD203B41FA5}">
                      <a16:colId xmlns:a16="http://schemas.microsoft.com/office/drawing/2014/main" val="3959495458"/>
                    </a:ext>
                  </a:extLst>
                </a:gridCol>
                <a:gridCol w="1088353">
                  <a:extLst>
                    <a:ext uri="{9D8B030D-6E8A-4147-A177-3AD203B41FA5}">
                      <a16:colId xmlns:a16="http://schemas.microsoft.com/office/drawing/2014/main" val="2425292170"/>
                    </a:ext>
                  </a:extLst>
                </a:gridCol>
              </a:tblGrid>
              <a:tr h="34157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год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Цена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Количество, шт.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8930156"/>
                  </a:ext>
                </a:extLst>
              </a:tr>
              <a:tr h="364351"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Сырье, материалы</a:t>
                      </a:r>
                    </a:p>
                  </a:txBody>
                  <a:tcPr marL="7591" marR="7591" marT="75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Лазерный дальномер 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VL53L0X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195.00 ₽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195,000.00 ₽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794539"/>
                  </a:ext>
                </a:extLst>
              </a:tr>
              <a:tr h="1821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Arduino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зуммер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55.00 ₽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55,000.00 ₽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851071"/>
                  </a:ext>
                </a:extLst>
              </a:tr>
              <a:tr h="3643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Arduino Nano 3.0 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</a:t>
                      </a: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micro-USB 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разъемом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397.00 ₽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397,000.00 ₽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4546362"/>
                  </a:ext>
                </a:extLst>
              </a:tr>
              <a:tr h="5977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Аккумулятор 21700 Li-Ion LiitoKala Lii-50E, 5000 mA/h 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470.00 ₽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470,000.00 ₽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9077996"/>
                  </a:ext>
                </a:extLst>
              </a:tr>
              <a:tr h="3643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Зарядное устройство Fenix ARE-X1 v2.0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1,800.00 ₽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1,800,000.00 ₽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1019534"/>
                  </a:ext>
                </a:extLst>
              </a:tr>
              <a:tr h="1821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Корпус очков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2,000.00 ₽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2,000,000.00 ₽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2480587"/>
                  </a:ext>
                </a:extLst>
              </a:tr>
              <a:tr h="2087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Линзы темные (пара)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500.00 ₽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500,000.00 ₽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990489"/>
                  </a:ext>
                </a:extLst>
              </a:tr>
              <a:tr h="1821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Аренда помещения 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70,000.00 ₽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840,000.00 ₽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4191756"/>
                  </a:ext>
                </a:extLst>
              </a:tr>
              <a:tr h="1821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Коробка (упаковка)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18.00 ₽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18,000.00 ₽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6051493"/>
                  </a:ext>
                </a:extLst>
              </a:tr>
              <a:tr h="1821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Мешочек для очков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14.00 ₽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14,000.00 ₽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4153570"/>
                  </a:ext>
                </a:extLst>
              </a:tr>
              <a:tr h="1821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591" marR="7591" marT="75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детали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5.00 ₽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15,000.00 ₽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100694"/>
                  </a:ext>
                </a:extLst>
              </a:tr>
              <a:tr h="50857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ЗП</a:t>
                      </a:r>
                    </a:p>
                  </a:txBody>
                  <a:tcPr marL="7591" marR="7591" marT="75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З/п работника производства 1 за 1 ед.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1,000.00 ₽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500,000.00 ₽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8631302"/>
                  </a:ext>
                </a:extLst>
              </a:tr>
              <a:tr h="5085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З/п работника производства 2 за 1 ед.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1,000.00 ₽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500,000.00 ₽</a:t>
                      </a:r>
                    </a:p>
                  </a:txBody>
                  <a:tcPr marL="7591" marR="7591" marT="75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9740166"/>
                  </a:ext>
                </a:extLst>
              </a:tr>
            </a:tbl>
          </a:graphicData>
        </a:graphic>
      </p:graphicFrame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99E0E94D-3767-D052-F170-709A91DB5A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0933519"/>
              </p:ext>
            </p:extLst>
          </p:nvPr>
        </p:nvGraphicFramePr>
        <p:xfrm>
          <a:off x="6320317" y="1199059"/>
          <a:ext cx="5580185" cy="3398520"/>
        </p:xfrm>
        <a:graphic>
          <a:graphicData uri="http://schemas.openxmlformats.org/drawingml/2006/table">
            <a:tbl>
              <a:tblPr/>
              <a:tblGrid>
                <a:gridCol w="1087691">
                  <a:extLst>
                    <a:ext uri="{9D8B030D-6E8A-4147-A177-3AD203B41FA5}">
                      <a16:colId xmlns:a16="http://schemas.microsoft.com/office/drawing/2014/main" val="2697991352"/>
                    </a:ext>
                  </a:extLst>
                </a:gridCol>
                <a:gridCol w="1540638">
                  <a:extLst>
                    <a:ext uri="{9D8B030D-6E8A-4147-A177-3AD203B41FA5}">
                      <a16:colId xmlns:a16="http://schemas.microsoft.com/office/drawing/2014/main" val="2340227509"/>
                    </a:ext>
                  </a:extLst>
                </a:gridCol>
                <a:gridCol w="965030">
                  <a:extLst>
                    <a:ext uri="{9D8B030D-6E8A-4147-A177-3AD203B41FA5}">
                      <a16:colId xmlns:a16="http://schemas.microsoft.com/office/drawing/2014/main" val="60925565"/>
                    </a:ext>
                  </a:extLst>
                </a:gridCol>
                <a:gridCol w="976383">
                  <a:extLst>
                    <a:ext uri="{9D8B030D-6E8A-4147-A177-3AD203B41FA5}">
                      <a16:colId xmlns:a16="http://schemas.microsoft.com/office/drawing/2014/main" val="3129793934"/>
                    </a:ext>
                  </a:extLst>
                </a:gridCol>
                <a:gridCol w="1010443">
                  <a:extLst>
                    <a:ext uri="{9D8B030D-6E8A-4147-A177-3AD203B41FA5}">
                      <a16:colId xmlns:a16="http://schemas.microsoft.com/office/drawing/2014/main" val="1276751894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год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Цена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Количество, шт.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9364548"/>
                  </a:ext>
                </a:extLst>
              </a:tr>
              <a:tr h="36576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Отчисления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Страховые взносы (2 сотрудника)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129,069.80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5566886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НДФЛ (2 сотрудника)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014493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Общехоз. расходы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Оплата интернета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693189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Доставка потребителю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9785099"/>
                  </a:ext>
                </a:extLst>
              </a:tr>
              <a:tr h="182880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Амортизация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Стол производственный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3507716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Стол офисный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6179949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Стул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1205692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Стеллаж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5,600.00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3369923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ПК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7389545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Кассовый аппарат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9899662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Паяльник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94818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НДС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2,800,000.00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473486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10,743,469.80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3392982"/>
                  </a:ext>
                </a:extLst>
              </a:tr>
            </a:tbl>
          </a:graphicData>
        </a:graphic>
      </p:graphicFrame>
      <p:graphicFrame>
        <p:nvGraphicFramePr>
          <p:cNvPr id="22" name="Таблица 21">
            <a:extLst>
              <a:ext uri="{FF2B5EF4-FFF2-40B4-BE49-F238E27FC236}">
                <a16:creationId xmlns:a16="http://schemas.microsoft.com/office/drawing/2014/main" id="{2BFC959E-2B0A-7BAF-3331-BFD5366E36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6997045"/>
              </p:ext>
            </p:extLst>
          </p:nvPr>
        </p:nvGraphicFramePr>
        <p:xfrm>
          <a:off x="9246202" y="4996001"/>
          <a:ext cx="2654300" cy="1325880"/>
        </p:xfrm>
        <a:graphic>
          <a:graphicData uri="http://schemas.openxmlformats.org/drawingml/2006/table">
            <a:tbl>
              <a:tblPr/>
              <a:tblGrid>
                <a:gridCol w="1574800">
                  <a:extLst>
                    <a:ext uri="{9D8B030D-6E8A-4147-A177-3AD203B41FA5}">
                      <a16:colId xmlns:a16="http://schemas.microsoft.com/office/drawing/2014/main" val="4060779955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821293067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008755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Себестоимость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10,743.47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116231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изделий/год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197703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Выручка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14,000,000.00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287697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3,256,530.20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430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 после вычета налога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2,833,181.27 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4525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7501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98A44A-5091-1937-F47F-61F9DC0C6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UNIT-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D508F1-1B65-8D8A-9129-46B227C46A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Конечный потребитель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физические лица: полностью незрячие, слабовидящие, люди с частичной потерей зрения.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Первоначально в Москве и Московской области, в последующем – России. 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Москве и Московской области примерно 10 тыс. слепых и слабовидящих людей, из них активных 10-15%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Unit-экономика:</a:t>
            </a:r>
            <a:endParaRPr lang="ru-RU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Выручка на клиента = 16000 руб.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Затраты на клиента = 12501,60 руб.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Прибыль на клиента = 3498,40 руб.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везда: 4 точки 3">
            <a:extLst>
              <a:ext uri="{FF2B5EF4-FFF2-40B4-BE49-F238E27FC236}">
                <a16:creationId xmlns:a16="http://schemas.microsoft.com/office/drawing/2014/main" id="{92BC31FD-0498-2734-1FFB-6541691D6B8F}"/>
              </a:ext>
            </a:extLst>
          </p:cNvPr>
          <p:cNvSpPr/>
          <p:nvPr/>
        </p:nvSpPr>
        <p:spPr>
          <a:xfrm>
            <a:off x="10767060" y="509428"/>
            <a:ext cx="1173480" cy="1036955"/>
          </a:xfrm>
          <a:prstGeom prst="star4">
            <a:avLst/>
          </a:prstGeom>
          <a:solidFill>
            <a:srgbClr val="F600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971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6473A4-3517-F7E2-7C51-4B99C2D09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Риски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3E9D217-DE1A-AC94-E8F0-FE972E53D3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Риски, с которыми мы можем столкнуться: 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Низкий спрос на товар;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Некачественное сырье;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Трудности с финансированием;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Неокупаемость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везда: 4 точки 6">
            <a:extLst>
              <a:ext uri="{FF2B5EF4-FFF2-40B4-BE49-F238E27FC236}">
                <a16:creationId xmlns:a16="http://schemas.microsoft.com/office/drawing/2014/main" id="{AE3FA3F7-F83C-0C54-1CD6-A4F03374B4B8}"/>
              </a:ext>
            </a:extLst>
          </p:cNvPr>
          <p:cNvSpPr/>
          <p:nvPr/>
        </p:nvSpPr>
        <p:spPr>
          <a:xfrm>
            <a:off x="251460" y="509428"/>
            <a:ext cx="1173480" cy="1036955"/>
          </a:xfrm>
          <a:prstGeom prst="star4">
            <a:avLst/>
          </a:prstGeom>
          <a:solidFill>
            <a:srgbClr val="F600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4649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6D4088-005D-8A69-11D8-7F0486297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эффективности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CA1037-EEC6-AD82-734D-6D116D3A82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610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NPV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7,662,542.16 ₽</a:t>
            </a:r>
          </a:p>
          <a:p>
            <a:pPr marL="0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23.87%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Рентабельность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15.87%</a:t>
            </a: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Рентабельность продукта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30.34%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Окупаемость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1.3 месяца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0445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186A0E-D3E6-0E9F-68C7-E5E772BEC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развития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66C7F9F1-A201-D12B-409F-1B27B82D4C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5730342"/>
              </p:ext>
            </p:extLst>
          </p:nvPr>
        </p:nvGraphicFramePr>
        <p:xfrm>
          <a:off x="1186714" y="1930017"/>
          <a:ext cx="9907756" cy="405368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111250">
                  <a:extLst>
                    <a:ext uri="{9D8B030D-6E8A-4147-A177-3AD203B41FA5}">
                      <a16:colId xmlns:a16="http://schemas.microsoft.com/office/drawing/2014/main" val="1208862117"/>
                    </a:ext>
                  </a:extLst>
                </a:gridCol>
                <a:gridCol w="8796506">
                  <a:extLst>
                    <a:ext uri="{9D8B030D-6E8A-4147-A177-3AD203B41FA5}">
                      <a16:colId xmlns:a16="http://schemas.microsoft.com/office/drawing/2014/main" val="2077521390"/>
                    </a:ext>
                  </a:extLst>
                </a:gridCol>
              </a:tblGrid>
              <a:tr h="8601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1-3 мес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 на рынок Москвы и Московской области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6196354"/>
                  </a:ext>
                </a:extLst>
              </a:tr>
              <a:tr h="9461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3-6 мес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 на российский рынок, размещение на маркетплейсах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235368"/>
                  </a:ext>
                </a:extLst>
              </a:tr>
              <a:tr h="9461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6-12 </a:t>
                      </a: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мес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3д принтера для собственного производства корпусов устройств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8961975"/>
                  </a:ext>
                </a:extLst>
              </a:tr>
              <a:tr h="130114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12-24 </a:t>
                      </a:r>
                      <a:r>
                        <a:rPr lang="ru-RU" sz="20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мес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Расширить модельный ряд (добавить новые функции: голосовое управление, ответ на звонок и др., а также рассмотреть возможность добавления модели с линзами с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диоприями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3548254"/>
                  </a:ext>
                </a:extLst>
              </a:tr>
            </a:tbl>
          </a:graphicData>
        </a:graphic>
      </p:graphicFrame>
      <p:sp>
        <p:nvSpPr>
          <p:cNvPr id="4" name="Звезда: 4 точки 3">
            <a:extLst>
              <a:ext uri="{FF2B5EF4-FFF2-40B4-BE49-F238E27FC236}">
                <a16:creationId xmlns:a16="http://schemas.microsoft.com/office/drawing/2014/main" id="{75BEFCE9-DFB0-3F2E-C90E-67B2BF527FD2}"/>
              </a:ext>
            </a:extLst>
          </p:cNvPr>
          <p:cNvSpPr/>
          <p:nvPr/>
        </p:nvSpPr>
        <p:spPr>
          <a:xfrm>
            <a:off x="10767060" y="509428"/>
            <a:ext cx="1173480" cy="1036955"/>
          </a:xfrm>
          <a:prstGeom prst="star4">
            <a:avLst/>
          </a:prstGeom>
          <a:solidFill>
            <a:srgbClr val="F600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129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B9145F-BCF8-1212-C4C1-DE51BF93B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Трехмерная модель 3">
                <a:extLst>
                  <a:ext uri="{FF2B5EF4-FFF2-40B4-BE49-F238E27FC236}">
                    <a16:creationId xmlns:a16="http://schemas.microsoft.com/office/drawing/2014/main" id="{4F1F06F1-A5C0-F2FD-0187-DC1C1511531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46375565"/>
                  </p:ext>
                </p:extLst>
              </p:nvPr>
            </p:nvGraphicFramePr>
            <p:xfrm>
              <a:off x="1787319" y="365125"/>
              <a:ext cx="9013993" cy="4922193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9013993" cy="4922193"/>
                    </a:xfrm>
                    <a:prstGeom prst="rect">
                      <a:avLst/>
                    </a:prstGeom>
                  </am3d:spPr>
                  <am3d:camera>
                    <am3d:pos x="0" y="0" z="6686428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6879340" d="1000000"/>
                    <am3d:preTrans dx="0" dy="34752" dz="15575522"/>
                    <am3d:scale>
                      <am3d:sx n="1000000" d="1000000"/>
                      <am3d:sy n="1000000" d="1000000"/>
                      <am3d:sz n="1000000" d="1000000"/>
                    </am3d:scale>
                    <am3d:rot ax="996533" ay="-30800" az="-9191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1036187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Трехмерная модель 3">
                <a:extLst>
                  <a:ext uri="{FF2B5EF4-FFF2-40B4-BE49-F238E27FC236}">
                    <a16:creationId xmlns:a16="http://schemas.microsoft.com/office/drawing/2014/main" id="{4F1F06F1-A5C0-F2FD-0187-DC1C1511531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87319" y="365125"/>
                <a:ext cx="9013993" cy="4922193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B0A6297F-D531-F120-734C-B700C87D603B}"/>
              </a:ext>
            </a:extLst>
          </p:cNvPr>
          <p:cNvSpPr txBox="1"/>
          <p:nvPr/>
        </p:nvSpPr>
        <p:spPr>
          <a:xfrm flipH="1">
            <a:off x="3473996" y="3402987"/>
            <a:ext cx="2305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Кирсанова Екатерина</a:t>
            </a: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kirsanovaekkaterina@gmail.com</a:t>
            </a:r>
            <a:endParaRPr lang="en-GB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8912-152-52-10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2A9759-B861-6737-F566-6AB2D93207D4}"/>
              </a:ext>
            </a:extLst>
          </p:cNvPr>
          <p:cNvSpPr txBox="1"/>
          <p:nvPr/>
        </p:nvSpPr>
        <p:spPr>
          <a:xfrm flipH="1">
            <a:off x="7052730" y="3519226"/>
            <a:ext cx="3180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Леонова Александра</a:t>
            </a: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avleonova.png@gmail.com</a:t>
            </a:r>
            <a:endParaRPr lang="en-US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8932-253-25-23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Изображение выглядит как череп, темнота, черный, ночь&#10;&#10;Автоматически созданное описание">
            <a:extLst>
              <a:ext uri="{FF2B5EF4-FFF2-40B4-BE49-F238E27FC236}">
                <a16:creationId xmlns:a16="http://schemas.microsoft.com/office/drawing/2014/main" id="{D3AB878D-3064-5145-B3EA-F52D844E586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83" t="41075"/>
          <a:stretch/>
        </p:blipFill>
        <p:spPr>
          <a:xfrm>
            <a:off x="8265234" y="2808487"/>
            <a:ext cx="3088566" cy="3830031"/>
          </a:xfrm>
          <a:prstGeom prst="rect">
            <a:avLst/>
          </a:prstGeom>
        </p:spPr>
      </p:pic>
      <p:pic>
        <p:nvPicPr>
          <p:cNvPr id="8" name="Рисунок 7" descr="Изображение выглядит как череп, темнота, черный, ночь&#10;&#10;Автоматически созданное описание">
            <a:extLst>
              <a:ext uri="{FF2B5EF4-FFF2-40B4-BE49-F238E27FC236}">
                <a16:creationId xmlns:a16="http://schemas.microsoft.com/office/drawing/2014/main" id="{95AEB4C5-E56E-D60D-C15C-926D231E7B5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33" t="26572" r="50000" b="3114"/>
          <a:stretch/>
        </p:blipFill>
        <p:spPr>
          <a:xfrm>
            <a:off x="1562808" y="1872988"/>
            <a:ext cx="2657090" cy="4709952"/>
          </a:xfrm>
          <a:prstGeom prst="rect">
            <a:avLst/>
          </a:prstGeom>
        </p:spPr>
      </p:pic>
      <p:sp>
        <p:nvSpPr>
          <p:cNvPr id="9" name="Звезда: 4 точки 8">
            <a:extLst>
              <a:ext uri="{FF2B5EF4-FFF2-40B4-BE49-F238E27FC236}">
                <a16:creationId xmlns:a16="http://schemas.microsoft.com/office/drawing/2014/main" id="{D3606937-C959-E84C-5D6B-30836AEFD43C}"/>
              </a:ext>
            </a:extLst>
          </p:cNvPr>
          <p:cNvSpPr/>
          <p:nvPr/>
        </p:nvSpPr>
        <p:spPr>
          <a:xfrm>
            <a:off x="139280" y="182825"/>
            <a:ext cx="1173480" cy="1036955"/>
          </a:xfrm>
          <a:prstGeom prst="star4">
            <a:avLst/>
          </a:prstGeom>
          <a:solidFill>
            <a:srgbClr val="F600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везда: 4 точки 9">
            <a:extLst>
              <a:ext uri="{FF2B5EF4-FFF2-40B4-BE49-F238E27FC236}">
                <a16:creationId xmlns:a16="http://schemas.microsoft.com/office/drawing/2014/main" id="{EECD753F-B152-9699-79C4-BDC317DBD3EF}"/>
              </a:ext>
            </a:extLst>
          </p:cNvPr>
          <p:cNvSpPr/>
          <p:nvPr/>
        </p:nvSpPr>
        <p:spPr>
          <a:xfrm>
            <a:off x="10831792" y="5601563"/>
            <a:ext cx="1173480" cy="1036955"/>
          </a:xfrm>
          <a:prstGeom prst="star4">
            <a:avLst/>
          </a:prstGeom>
          <a:solidFill>
            <a:srgbClr val="F600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1092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696</TotalTime>
  <Words>1170</Words>
  <Application>Microsoft Office PowerPoint</Application>
  <PresentationFormat>Широкоэкранный</PresentationFormat>
  <Paragraphs>303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Symbol</vt:lpstr>
      <vt:lpstr>Times New Roman</vt:lpstr>
      <vt:lpstr>Тема Office</vt:lpstr>
      <vt:lpstr>ОКУЛЯРИС</vt:lpstr>
      <vt:lpstr>Актуальность проекта</vt:lpstr>
      <vt:lpstr>Какую проблему решает?</vt:lpstr>
      <vt:lpstr>Конкуренты</vt:lpstr>
      <vt:lpstr>Наша уникальность</vt:lpstr>
      <vt:lpstr>Технологическое решение</vt:lpstr>
      <vt:lpstr>Бизнес-модель</vt:lpstr>
      <vt:lpstr>Организационные и производственные параметры бизнеса</vt:lpstr>
      <vt:lpstr>Рынок</vt:lpstr>
      <vt:lpstr>Инвестиции проекта</vt:lpstr>
      <vt:lpstr>Текущие затраты</vt:lpstr>
      <vt:lpstr>UNIT-экономика</vt:lpstr>
      <vt:lpstr>Риски</vt:lpstr>
      <vt:lpstr>Показатели эффективности проекта</vt:lpstr>
      <vt:lpstr>План развития</vt:lpstr>
      <vt:lpstr>Команда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ОКУЛЯРИС</dc:title>
  <dc:creator>сашенька брэй</dc:creator>
  <cp:lastModifiedBy>сашенька брэй</cp:lastModifiedBy>
  <cp:revision>1</cp:revision>
  <dcterms:created xsi:type="dcterms:W3CDTF">2023-11-23T11:22:16Z</dcterms:created>
  <dcterms:modified xsi:type="dcterms:W3CDTF">2023-11-23T23:12:51Z</dcterms:modified>
</cp:coreProperties>
</file>