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58" r:id="rId2"/>
  </p:sldMasterIdLst>
  <p:notesMasterIdLst>
    <p:notesMasterId r:id="rId13"/>
  </p:notesMasterIdLst>
  <p:handoutMasterIdLst>
    <p:handoutMasterId r:id="rId14"/>
  </p:handoutMasterIdLst>
  <p:sldIdLst>
    <p:sldId id="260" r:id="rId3"/>
    <p:sldId id="295" r:id="rId4"/>
    <p:sldId id="304" r:id="rId5"/>
    <p:sldId id="297" r:id="rId6"/>
    <p:sldId id="298" r:id="rId7"/>
    <p:sldId id="299" r:id="rId8"/>
    <p:sldId id="300" r:id="rId9"/>
    <p:sldId id="301" r:id="rId10"/>
    <p:sldId id="302" r:id="rId11"/>
    <p:sldId id="303" r:id="rId12"/>
  </p:sldIdLst>
  <p:sldSz cx="20104100" cy="11315700"/>
  <p:notesSz cx="9947275" cy="6815138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E127E1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57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удобство в использовании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112957472981972E-2"/>
          <c:y val="0.19947933069876217"/>
          <c:w val="0.84625735206524444"/>
          <c:h val="0.652377612048321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удобство в использовании</c:v>
                </c:pt>
              </c:strCache>
            </c:strRef>
          </c:tx>
          <c:dPt>
            <c:idx val="0"/>
            <c:bubble3D val="0"/>
            <c:explosion val="24"/>
            <c:spPr>
              <a:gradFill rotWithShape="1">
                <a:gsLst>
                  <a:gs pos="0">
                    <a:schemeClr val="accent1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DA7-41F7-B0EF-4DEF9C6A3AC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DDA7-41F7-B0EF-4DEF9C6A3ACF}"/>
              </c:ext>
            </c:extLst>
          </c:dPt>
          <c:dLbls>
            <c:dLbl>
              <c:idx val="0"/>
              <c:layout>
                <c:manualLayout>
                  <c:x val="-0.1305222916202454"/>
                  <c:y val="5.93581146572884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E021E5-7CCC-42B5-9B04-4A6B3945C76D}" type="VALUE">
                      <a:rPr lang="en-US" sz="4000" b="1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88536672832866"/>
                      <c:h val="0.148256649222279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DA7-41F7-B0EF-4DEF9C6A3ACF}"/>
                </c:ext>
              </c:extLst>
            </c:dLbl>
            <c:dLbl>
              <c:idx val="1"/>
              <c:layout>
                <c:manualLayout>
                  <c:x val="0.21736878413964048"/>
                  <c:y val="-0.15237396369513886"/>
                </c:manualLayout>
              </c:layout>
              <c:tx>
                <c:rich>
                  <a:bodyPr/>
                  <a:lstStyle/>
                  <a:p>
                    <a:fld id="{1F481F26-1032-4A29-917B-B34F57A25830}" type="VALUE">
                      <a:rPr lang="en-US" sz="4800" b="1" i="0" baseline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DA7-41F7-B0EF-4DEF9C6A3A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% людей, отметивших, что найти информацию на существующих площадках непросто</c:v>
                </c:pt>
                <c:pt idx="1">
                  <c:v>% людей, отметивших, что нуждаются в приложении с простым доступом ко всей информации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7-41F7-B0EF-4DEF9C6A3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933071954001841E-3"/>
          <c:y val="0.76464098922828649"/>
          <c:w val="0.99031976790239573"/>
          <c:h val="0.220331739824693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/>
              <a:t>%</a:t>
            </a:r>
            <a:r>
              <a:rPr lang="ru-RU" b="1" baseline="0" dirty="0" smtClean="0"/>
              <a:t> заинтересованных людей</a:t>
            </a:r>
            <a:endParaRPr lang="ru-RU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 интересующихся увеличился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2023</c:v>
                </c:pt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0.43</c:v>
                </c:pt>
                <c:pt idx="1">
                  <c:v>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8-4F30-A8DE-7B2FF9F6C6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считают современное искусство непонятным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2023</c:v>
                </c:pt>
              </c:numCache>
            </c:numRef>
          </c:cat>
          <c:val>
            <c:numRef>
              <c:f>Лист1!$C$2:$C$5</c:f>
              <c:numCache>
                <c:formatCode>0%</c:formatCode>
                <c:ptCount val="4"/>
                <c:pt idx="0">
                  <c:v>0.35</c:v>
                </c:pt>
                <c:pt idx="1">
                  <c:v>0.35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F8-4F30-A8DE-7B2FF9F6C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853680"/>
        <c:axId val="331855344"/>
      </c:lineChart>
      <c:catAx>
        <c:axId val="33185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855344"/>
        <c:crosses val="autoZero"/>
        <c:auto val="1"/>
        <c:lblAlgn val="ctr"/>
        <c:lblOffset val="100"/>
        <c:noMultiLvlLbl val="0"/>
      </c:catAx>
      <c:valAx>
        <c:axId val="33185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85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EditPoints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wrap="square" lIns="48750" tIns="24375" rIns="48750" bIns="24375" anchor="t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>
            <a:spLocks noGrp="1" noEditPoints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wrap="square" lIns="48750" tIns="24375" rIns="48750" bIns="24375" anchor="t">
            <a:noAutofit/>
          </a:bodyPr>
          <a:lstStyle>
            <a:lvl1pPr marR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 noEditPoints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6" name="Google Shape;6;n"/>
          <p:cNvSpPr>
            <a:spLocks noGrp="1" noEditPoints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wrap="square" lIns="48750" tIns="24375" rIns="48750" bIns="24375" anchor="t">
            <a:noAutofit/>
          </a:bodyPr>
          <a:lstStyle>
            <a:lvl1pPr marL="457200" marR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lvl="0"/>
            <a:endParaRPr/>
          </a:p>
        </p:txBody>
      </p:sp>
      <p:sp>
        <p:nvSpPr>
          <p:cNvPr id="7" name="Google Shape;7;n"/>
          <p:cNvSpPr>
            <a:spLocks noGrp="1" noEditPoints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wrap="square" lIns="48750" tIns="24375" rIns="48750" bIns="24375" anchor="b">
            <a:noAutofit/>
          </a:bodyPr>
          <a:lstStyle>
            <a:lvl1pPr marR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>
            <a:spLocks noGrp="1" noEditPoints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wrap="square" lIns="48750" tIns="24375" rIns="48750" bIns="24375" anchor="b">
            <a:noAutofit/>
          </a:bodyPr>
          <a:lstStyle/>
          <a:p>
            <a:pPr marL="0" marR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 pitchFamily="34" charset="0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 panose="020B060402020202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FCF981D7-944C-42E6-B01F-22BA31F6F8F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537D0320-B93A-4D2B-9160-C69102DBADE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1941CBC4-271A-4D46-88BE-11F68F7FEE3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AA9447B7-8186-45BC-979A-2E3D3BE1B5F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2FA219E7-AADE-4249-A582-7E210DD75A8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885C6C73-AAE6-4858-8257-CCD8C8F50E8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DF7D7B3-4542-4C13-ADD6-60135A8B0A81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A9EC04CD-726F-4221-A87E-78B4F9176C51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BC34A8F-9A33-47CA-A5DF-148A1C3760C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930525" y="852488"/>
            <a:ext cx="4086225" cy="23002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0AFB432F-2DE3-448D-9322-13C005107D2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16" name="Текст 15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 noEditPoints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 noEditPoints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/>
          <p:cNvSpPr>
            <a:spLocks noGrp="1" noEditPoints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/>
          <p:cNvSpPr>
            <a:spLocks noGrp="1" noEditPoints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 noEditPoints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 noEditPoints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 noEditPoints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 noEditPoints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</a:lvl1pPr>
          </a:lstStyle>
          <a:p>
            <a:pPr lvl="0"/>
            <a:r>
              <a:rPr lang="ru-RU" dirty="0"/>
              <a:t>Вставка </a:t>
            </a:r>
          </a:p>
          <a:p>
            <a:pPr lvl="0"/>
            <a:r>
              <a:rPr lang="ru-RU" dirty="0"/>
              <a:t>для изображения</a:t>
            </a: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rcRect/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 noEditPoints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rcRect/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 noEditPoints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 noEditPoints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 noEditPoints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 noEditPoints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/>
          <p:cNvSpPr>
            <a:spLocks noGrp="1" noEditPoints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 noEditPoints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31" name="Текст 8"/>
          <p:cNvSpPr>
            <a:spLocks noGrp="1" noEditPoints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/>
          <p:cNvSpPr>
            <a:spLocks noGrp="1" noEditPoints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/>
          <p:cNvSpPr>
            <a:spLocks noGrp="1" noEditPoints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37" name="Текст 8"/>
          <p:cNvSpPr>
            <a:spLocks noGrp="1" noEditPoints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/>
          <p:cNvSpPr>
            <a:spLocks noGrp="1" noEditPoints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/>
          <p:cNvSpPr>
            <a:spLocks noGrp="1" noEditPoints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40" name="Текст 8"/>
          <p:cNvSpPr>
            <a:spLocks noGrp="1" noEditPoints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/>
          <p:cNvSpPr>
            <a:spLocks noGrp="1" noEditPoints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/>
          <p:cNvSpPr>
            <a:spLocks noGrp="1" noEditPoints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43" name="Текст 8"/>
          <p:cNvSpPr>
            <a:spLocks noGrp="1" noEditPoints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 noEditPoints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/>
          <p:cNvSpPr>
            <a:spLocks noGrp="1" noEditPoints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 noEditPoints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 noEditPoints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 noEditPoints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/>
          <p:cNvSpPr>
            <a:spLocks noGrp="1" noEditPoints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/>
          <p:cNvSpPr>
            <a:spLocks noGrp="1" noEditPoints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1" noEditPoints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 noEditPoints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 noEditPoints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 noEditPoints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/>
          <p:cNvSpPr>
            <a:spLocks noGrp="1" noEditPoints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 noEditPoints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/>
          <p:cNvSpPr>
            <a:spLocks noGrp="1" noEditPoints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/>
          <p:cNvSpPr>
            <a:spLocks noGrp="1" noEditPoints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>
            <a:spLocks noGrp="1" noEditPoints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 noEditPoints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910336" y="2329753"/>
            <a:ext cx="7400004" cy="3171782"/>
          </a:xfrm>
        </p:spPr>
        <p:txBody>
          <a:bodyPr/>
          <a:lstStyle/>
          <a:p>
            <a:r>
              <a:rPr lang="en-US" dirty="0"/>
              <a:t>ART</a:t>
            </a:r>
            <a:r>
              <a:rPr lang="en-US" dirty="0">
                <a:solidFill>
                  <a:srgbClr val="D740AE"/>
                </a:solidFill>
              </a:rPr>
              <a:t>SPOT</a:t>
            </a:r>
            <a:endParaRPr lang="ru-RU" dirty="0">
              <a:solidFill>
                <a:srgbClr val="D740AE"/>
              </a:solidFill>
            </a:endParaRP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803705" y="5846452"/>
            <a:ext cx="7400004" cy="2488447"/>
          </a:xfrm>
        </p:spPr>
        <p:txBody>
          <a:bodyPr/>
          <a:lstStyle/>
          <a:p>
            <a:r>
              <a:rPr lang="ru-RU" sz="3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Приложение, содержащее в себе </a:t>
            </a:r>
            <a:r>
              <a:rPr lang="ru-RU" sz="3600" b="0" i="0" u="none" strike="noStrike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подборку творческих мероприятий для каждого</a:t>
            </a:r>
            <a:endParaRPr lang="ru-RU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со скругленными углами 22"/>
          <p:cNvSpPr/>
          <p:nvPr/>
        </p:nvSpPr>
        <p:spPr>
          <a:xfrm>
            <a:off x="7315201" y="1522428"/>
            <a:ext cx="12496800" cy="2135172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Заголовок 14"/>
          <p:cNvSpPr>
            <a:spLocks noGrp="1" noEditPoints="1"/>
          </p:cNvSpPr>
          <p:nvPr>
            <p:ph type="title"/>
          </p:nvPr>
        </p:nvSpPr>
        <p:spPr>
          <a:xfrm>
            <a:off x="673327" y="455333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1" name="Текст 20"/>
          <p:cNvSpPr>
            <a:spLocks noGrp="1" noEditPoints="1"/>
          </p:cNvSpPr>
          <p:nvPr>
            <p:ph type="body" sz="quarter" idx="16"/>
          </p:nvPr>
        </p:nvSpPr>
        <p:spPr>
          <a:xfrm>
            <a:off x="7518401" y="1573202"/>
            <a:ext cx="12152880" cy="2206221"/>
          </a:xfrm>
        </p:spPr>
        <p:txBody>
          <a:bodyPr/>
          <a:lstStyle/>
          <a:p>
            <a:r>
              <a:rPr lang="ru-RU" sz="2800" dirty="0" smtClean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Сейчас </a:t>
            </a:r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всё больше людей интересуются творчеством и искусством, или хотят его творить.</a:t>
            </a:r>
            <a:b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Мы им в этом поможем, собрав самых </a:t>
            </a:r>
            <a:r>
              <a:rPr lang="ru-RU" sz="2800" dirty="0" err="1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кастомных</a:t>
            </a:r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(нестандартных творцов в одном месте), от модернизма и абстракции до смелых </a:t>
            </a:r>
            <a:r>
              <a:rPr lang="ru-RU" sz="2800" dirty="0" err="1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перфомансов</a:t>
            </a:r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 или выставки винила</a:t>
            </a:r>
          </a:p>
          <a:p>
            <a:endParaRPr lang="ru-RU" sz="32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  <a:p>
            <a:endParaRPr lang="ru-RU" sz="32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9" name="Прямоугольник со скругленными углами 22"/>
          <p:cNvSpPr>
            <a:spLocks noGrp="1" noEditPoints="1"/>
          </p:cNvSpPr>
          <p:nvPr>
            <p:ph type="body" sz="quarter" idx="13"/>
          </p:nvPr>
        </p:nvSpPr>
        <p:spPr>
          <a:xfrm>
            <a:off x="673327" y="1520854"/>
            <a:ext cx="6096000" cy="2258569"/>
          </a:xfrm>
          <a:prstGeom prst="roundRect">
            <a:avLst/>
          </a:prstGeom>
          <a:solidFill>
            <a:srgbClr val="20D7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Экономия времени-вот чего так не хватает людям. Наше приложение содержит в себе всю нужную информацию в удобном и понятном доступе.</a:t>
            </a:r>
            <a:endParaRPr lang="ru-RU" sz="3200" b="1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1279516" y="4691696"/>
          <a:ext cx="9720738" cy="507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rcRect l="20621" t="32132" r="40840" b="14125"/>
          <a:stretch/>
        </p:blipFill>
        <p:spPr>
          <a:xfrm>
            <a:off x="7518401" y="3949892"/>
            <a:ext cx="5588000" cy="4383314"/>
          </a:xfrm>
          <a:prstGeom prst="rect">
            <a:avLst/>
          </a:prstGeom>
        </p:spPr>
      </p:pic>
      <p:graphicFrame>
        <p:nvGraphicFramePr>
          <p:cNvPr id="26" name="Диаграмма 25"/>
          <p:cNvGraphicFramePr/>
          <p:nvPr/>
        </p:nvGraphicFramePr>
        <p:xfrm>
          <a:off x="520398" y="4824451"/>
          <a:ext cx="6214231" cy="4435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со скругленными углами 19"/>
          <p:cNvSpPr/>
          <p:nvPr/>
        </p:nvSpPr>
        <p:spPr>
          <a:xfrm>
            <a:off x="10248880" y="1660816"/>
            <a:ext cx="7719806" cy="9372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Прямоугольник со скругленными углами 18"/>
          <p:cNvSpPr/>
          <p:nvPr/>
        </p:nvSpPr>
        <p:spPr>
          <a:xfrm>
            <a:off x="754375" y="1725633"/>
            <a:ext cx="7308010" cy="53749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Прямоугольник со скругленными углами 17"/>
          <p:cNvSpPr/>
          <p:nvPr/>
        </p:nvSpPr>
        <p:spPr>
          <a:xfrm>
            <a:off x="10236946" y="3345157"/>
            <a:ext cx="9100581" cy="1401013"/>
          </a:xfrm>
          <a:prstGeom prst="roundRect">
            <a:avLst/>
          </a:prstGeom>
          <a:solidFill>
            <a:srgbClr val="FFEA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Прямоугольник со скругленными углами 16"/>
          <p:cNvSpPr/>
          <p:nvPr/>
        </p:nvSpPr>
        <p:spPr>
          <a:xfrm>
            <a:off x="103214" y="3127292"/>
            <a:ext cx="9157461" cy="798286"/>
          </a:xfrm>
          <a:prstGeom prst="roundRect">
            <a:avLst/>
          </a:prstGeom>
          <a:solidFill>
            <a:srgbClr val="20D7C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Информация есть-найти её неудобно</a:t>
            </a:r>
            <a:r>
              <a:rPr lang="ru-RU" sz="2800" b="1" dirty="0" smtClean="0"/>
              <a:t>!</a:t>
            </a:r>
            <a:endParaRPr lang="en-US" sz="2800" b="1" dirty="0"/>
          </a:p>
        </p:txBody>
      </p:sp>
      <p:sp>
        <p:nvSpPr>
          <p:cNvPr id="11" name="Текст 10"/>
          <p:cNvSpPr>
            <a:spLocks noGrp="1" noEditPoints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Проблема клиента, которую мы решаем.</a:t>
            </a:r>
          </a:p>
          <a:p>
            <a:endParaRPr lang="ru-RU" dirty="0"/>
          </a:p>
        </p:txBody>
      </p:sp>
      <p:sp>
        <p:nvSpPr>
          <p:cNvPr id="10" name="Заголовок 9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/>
          <p:cNvSpPr>
            <a:spLocks noGrp="1" noEditPoints="1"/>
          </p:cNvSpPr>
          <p:nvPr>
            <p:ph type="body" sz="quarter" idx="13"/>
          </p:nvPr>
        </p:nvSpPr>
        <p:spPr>
          <a:xfrm>
            <a:off x="894588" y="3236686"/>
            <a:ext cx="8409069" cy="870857"/>
          </a:xfrm>
        </p:spPr>
        <p:txBody>
          <a:bodyPr/>
          <a:lstStyle/>
          <a:p>
            <a:r>
              <a:rPr lang="ru-RU" sz="4400" dirty="0" smtClean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           </a:t>
            </a:r>
            <a:endParaRPr lang="ru-RU" sz="32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5" name="Текст 14"/>
          <p:cNvSpPr>
            <a:spLocks noGrp="1" noEditPoints="1"/>
          </p:cNvSpPr>
          <p:nvPr>
            <p:ph type="body" sz="quarter" idx="16"/>
          </p:nvPr>
        </p:nvSpPr>
        <p:spPr>
          <a:xfrm>
            <a:off x="10363200" y="2980798"/>
            <a:ext cx="8974328" cy="1382632"/>
          </a:xfrm>
        </p:spPr>
        <p:txBody>
          <a:bodyPr/>
          <a:lstStyle/>
          <a:p>
            <a:r>
              <a:rPr lang="ru-RU" sz="3200" dirty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ru-RU" sz="3200" b="1" dirty="0" smtClean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Они не включают в себя возможность творческого развития людей (то есть не дают разместить своё мероприятие)</a:t>
            </a:r>
            <a:endParaRPr lang="ru-RU" b="1" dirty="0"/>
          </a:p>
        </p:txBody>
      </p:sp>
      <p:sp>
        <p:nvSpPr>
          <p:cNvPr id="16" name="Текст 15"/>
          <p:cNvSpPr>
            <a:spLocks noGrp="1" noEditPoints="1"/>
          </p:cNvSpPr>
          <p:nvPr>
            <p:ph type="body" sz="quarter" idx="17"/>
          </p:nvPr>
        </p:nvSpPr>
        <p:spPr>
          <a:xfrm>
            <a:off x="10363200" y="1733387"/>
            <a:ext cx="11399420" cy="7340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Почему существующих вариантов </a:t>
            </a:r>
            <a:r>
              <a:rPr lang="ru-RU" dirty="0" smtClean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решения  </a:t>
            </a:r>
            <a:br>
              <a:rPr lang="ru-RU" dirty="0" smtClean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недостаточно</a:t>
            </a:r>
            <a:r>
              <a:rPr lang="ru-RU" dirty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?</a:t>
            </a:r>
          </a:p>
        </p:txBody>
      </p:sp>
      <p:sp>
        <p:nvSpPr>
          <p:cNvPr id="2" name="Стрелка вниз 1"/>
          <p:cNvSpPr/>
          <p:nvPr/>
        </p:nvSpPr>
        <p:spPr>
          <a:xfrm flipH="1">
            <a:off x="4298403" y="2263126"/>
            <a:ext cx="767081" cy="849145"/>
          </a:xfrm>
          <a:prstGeom prst="downArrow">
            <a:avLst/>
          </a:prstGeom>
          <a:gradFill flip="none" rotWithShape="1">
            <a:gsLst>
              <a:gs pos="0">
                <a:srgbClr val="20D7C0">
                  <a:shade val="30000"/>
                  <a:satMod val="115000"/>
                </a:srgbClr>
              </a:gs>
              <a:gs pos="50000">
                <a:srgbClr val="20D7C0">
                  <a:shade val="67500"/>
                  <a:satMod val="115000"/>
                </a:srgbClr>
              </a:gs>
              <a:gs pos="100000">
                <a:srgbClr val="20D7C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13781763" y="2598057"/>
            <a:ext cx="654040" cy="747101"/>
          </a:xfrm>
          <a:prstGeom prst="downArrow">
            <a:avLst/>
          </a:prstGeom>
          <a:gradFill flip="none" rotWithShape="1">
            <a:gsLst>
              <a:gs pos="0">
                <a:srgbClr val="FFEAA7">
                  <a:shade val="30000"/>
                  <a:satMod val="115000"/>
                </a:srgbClr>
              </a:gs>
              <a:gs pos="50000">
                <a:srgbClr val="FFEAA7">
                  <a:shade val="67500"/>
                  <a:satMod val="115000"/>
                </a:srgbClr>
              </a:gs>
              <a:gs pos="100000">
                <a:srgbClr val="FFEAA7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3369" t="8686" r="3456" b="4542"/>
          <a:stretch/>
        </p:blipFill>
        <p:spPr>
          <a:xfrm>
            <a:off x="375892" y="5025716"/>
            <a:ext cx="8612101" cy="4742397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>
            <a:off x="4348111" y="3940599"/>
            <a:ext cx="717373" cy="1085117"/>
          </a:xfrm>
          <a:prstGeom prst="downArrow">
            <a:avLst/>
          </a:prstGeom>
          <a:gradFill flip="none" rotWithShape="1">
            <a:gsLst>
              <a:gs pos="0">
                <a:srgbClr val="20D7C0">
                  <a:shade val="30000"/>
                  <a:satMod val="115000"/>
                </a:srgbClr>
              </a:gs>
              <a:gs pos="50000">
                <a:srgbClr val="20D7C0">
                  <a:shade val="67500"/>
                  <a:satMod val="115000"/>
                </a:srgbClr>
              </a:gs>
              <a:gs pos="100000">
                <a:srgbClr val="20D7C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700564" y="5852063"/>
            <a:ext cx="7270372" cy="4900006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13811561" y="4746170"/>
            <a:ext cx="695788" cy="1103087"/>
          </a:xfrm>
          <a:prstGeom prst="downArrow">
            <a:avLst/>
          </a:prstGeom>
          <a:gradFill flip="none" rotWithShape="1">
            <a:gsLst>
              <a:gs pos="0">
                <a:srgbClr val="FFEAA7">
                  <a:shade val="30000"/>
                  <a:satMod val="115000"/>
                </a:srgbClr>
              </a:gs>
              <a:gs pos="50000">
                <a:srgbClr val="FFEAA7">
                  <a:shade val="67500"/>
                  <a:satMod val="115000"/>
                </a:srgbClr>
              </a:gs>
              <a:gs pos="100000">
                <a:srgbClr val="FFEAA7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со скругленными углами 17"/>
          <p:cNvSpPr/>
          <p:nvPr/>
        </p:nvSpPr>
        <p:spPr>
          <a:xfrm>
            <a:off x="10123256" y="6169874"/>
            <a:ext cx="7553181" cy="1405866"/>
          </a:xfrm>
          <a:prstGeom prst="roundRect">
            <a:avLst/>
          </a:prstGeom>
          <a:solidFill>
            <a:srgbClr val="FF99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6" name="Прямоугольник со скругленными углами 15"/>
          <p:cNvSpPr/>
          <p:nvPr/>
        </p:nvSpPr>
        <p:spPr>
          <a:xfrm>
            <a:off x="174276" y="2724844"/>
            <a:ext cx="9533764" cy="123613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Прямоугольник со скругленными углами 12"/>
          <p:cNvSpPr/>
          <p:nvPr/>
        </p:nvSpPr>
        <p:spPr>
          <a:xfrm>
            <a:off x="10226326" y="4613718"/>
            <a:ext cx="7708915" cy="123883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рямоугольник со скругленными углами 10"/>
          <p:cNvSpPr/>
          <p:nvPr/>
        </p:nvSpPr>
        <p:spPr>
          <a:xfrm>
            <a:off x="9915492" y="2859424"/>
            <a:ext cx="9342137" cy="140586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ямоугольник со скругленными углами 9"/>
          <p:cNvSpPr/>
          <p:nvPr/>
        </p:nvSpPr>
        <p:spPr>
          <a:xfrm>
            <a:off x="37719" y="1320322"/>
            <a:ext cx="10014331" cy="81712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sz="quarter" idx="12"/>
          </p:nvPr>
        </p:nvSpPr>
        <p:spPr>
          <a:xfrm>
            <a:off x="174276" y="1320322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Наше предложение,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/>
          <p:cNvSpPr>
            <a:spLocks noGrp="1" noEditPoints="1"/>
          </p:cNvSpPr>
          <p:nvPr>
            <p:ph type="body" sz="quarter" idx="13"/>
          </p:nvPr>
        </p:nvSpPr>
        <p:spPr>
          <a:xfrm>
            <a:off x="10123256" y="2848439"/>
            <a:ext cx="9021088" cy="1071497"/>
          </a:xfrm>
        </p:spPr>
        <p:txBody>
          <a:bodyPr/>
          <a:lstStyle/>
          <a:p>
            <a:r>
              <a:rPr lang="ru-RU" sz="30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Удобно и практично - ресурс интегрирует в себе всю </a:t>
            </a:r>
            <a:r>
              <a:rPr lang="ru-RU" sz="3000" dirty="0" smtClean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информацию </a:t>
            </a:r>
            <a:r>
              <a:rPr lang="ru-RU" sz="30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с других площадок в одной системе</a:t>
            </a:r>
          </a:p>
        </p:txBody>
      </p:sp>
      <p:sp>
        <p:nvSpPr>
          <p:cNvPr id="12" name="Текст. поле 11"/>
          <p:cNvSpPr txBox="1"/>
          <p:nvPr/>
        </p:nvSpPr>
        <p:spPr>
          <a:xfrm>
            <a:off x="10635805" y="4768025"/>
            <a:ext cx="9910605" cy="93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Представляет возможность публикации </a:t>
            </a:r>
          </a:p>
          <a:p>
            <a:r>
              <a:rPr lang="ru-RU" sz="28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своей выставки и её продвижения</a:t>
            </a:r>
            <a:endParaRPr lang="en-US" sz="28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5" name="Текст. поле 14"/>
          <p:cNvSpPr txBox="1"/>
          <p:nvPr/>
        </p:nvSpPr>
        <p:spPr>
          <a:xfrm>
            <a:off x="174276" y="2877796"/>
            <a:ext cx="10052050" cy="93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 Фильтрация по городам и самым разным стилям  </a:t>
            </a:r>
          </a:p>
          <a:p>
            <a:r>
              <a:rPr lang="ru-RU" sz="280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творчества, возможность делать тематические посты</a:t>
            </a:r>
            <a:endParaRPr lang="en-US" sz="2800">
              <a:solidFill>
                <a:schemeClr val="bg1"/>
              </a:solidFill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7" name="Текст. поле 16"/>
          <p:cNvSpPr txBox="1"/>
          <p:nvPr/>
        </p:nvSpPr>
        <p:spPr>
          <a:xfrm>
            <a:off x="10635805" y="6268036"/>
            <a:ext cx="8118963" cy="1537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Наличие рейтинга: он влияет на продвижение пользователя</a:t>
            </a:r>
            <a:br>
              <a:rPr lang="ru-RU" sz="32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endParaRPr lang="en-US" sz="32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65481" y="7859994"/>
            <a:ext cx="6059572" cy="2237109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75390" y="4265290"/>
            <a:ext cx="6931536" cy="69123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о скругленными углами 13"/>
          <p:cNvSpPr/>
          <p:nvPr/>
        </p:nvSpPr>
        <p:spPr>
          <a:xfrm>
            <a:off x="1523024" y="1788400"/>
            <a:ext cx="3074077" cy="80152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11" name="Текст. поле 10"/>
          <p:cNvSpPr txBox="1"/>
          <p:nvPr/>
        </p:nvSpPr>
        <p:spPr>
          <a:xfrm rot="18407356">
            <a:off x="931931" y="7717827"/>
            <a:ext cx="2715008" cy="444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35% непонимания </a:t>
            </a:r>
            <a:endParaRPr lang="en-US" sz="2400">
              <a:solidFill>
                <a:schemeClr val="bg1"/>
              </a:solidFill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3" name="Текст. поле 12"/>
          <p:cNvSpPr txBox="1"/>
          <p:nvPr/>
        </p:nvSpPr>
        <p:spPr>
          <a:xfrm>
            <a:off x="1832075" y="1937409"/>
            <a:ext cx="4950588" cy="503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Конкуренция</a:t>
            </a:r>
            <a:endParaRPr lang="en-US" sz="2800" dirty="0">
              <a:solidFill>
                <a:schemeClr val="bg1"/>
              </a:solidFill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graphicFrame>
        <p:nvGraphicFramePr>
          <p:cNvPr id="59" name="Таблица 58"/>
          <p:cNvGraphicFramePr/>
          <p:nvPr/>
        </p:nvGraphicFramePr>
        <p:xfrm>
          <a:off x="796807" y="3469075"/>
          <a:ext cx="9838998" cy="4571838"/>
        </p:xfrm>
        <a:graphic>
          <a:graphicData uri="http://schemas.openxmlformats.org/drawingml/2006/table">
            <a:tbl>
              <a:tblPr firstRow="1" firstCol="1" bandRow="1"/>
              <a:tblGrid>
                <a:gridCol w="2253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2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22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22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1271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Сравнение с конкурентами</a:t>
                      </a:r>
                      <a:endParaRPr sz="1600" b="1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Характеристики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767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Возможность организации своей выставки</a:t>
                      </a:r>
                      <a:endParaRPr sz="1200" b="1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Возможность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продвижения</a:t>
                      </a:r>
                      <a:endParaRPr sz="1200" b="1" i="0" u="none" strike="noStrike" dirty="0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Фильтрация по городам и стилям</a:t>
                      </a:r>
                      <a:endParaRPr sz="1200" b="1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Тематические новости</a:t>
                      </a:r>
                      <a:endParaRPr sz="1200" b="1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900" b="1" i="0" u="none" strike="noStrike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1. </a:t>
                      </a: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Приложение “Культура”</a:t>
                      </a:r>
                      <a:endParaRPr sz="2000" b="1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 dirty="0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3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200" b="0" i="0" u="none" strike="noStrike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2. </a:t>
                      </a: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Приложение “</a:t>
                      </a:r>
                      <a:r>
                        <a:rPr lang="en-US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ON-E</a:t>
                      </a: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”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200" b="0" i="0" u="none" strike="noStrike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3.</a:t>
                      </a:r>
                      <a:r>
                        <a:rPr lang="en-US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Tate Guide to Modern Art Terms 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200" b="0" i="0" u="none" strike="noStrike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4.  </a:t>
                      </a:r>
                      <a:r>
                        <a:rPr lang="en-US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“</a:t>
                      </a: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Google Arts &amp; Culture.</a:t>
                      </a:r>
                      <a:r>
                        <a:rPr lang="en-US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”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200" b="0" i="0" u="none" strike="noStrike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6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5. </a:t>
                      </a:r>
                      <a:r>
                        <a:rPr lang="en-US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“ARTSPOT”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200" b="0" i="0" u="none" strike="noStrike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6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 smtClean="0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6. </a:t>
                      </a:r>
                      <a:r>
                        <a:rPr lang="ru-RU" sz="1800" b="0" i="0" u="none" strike="noStrike" dirty="0" err="1" smtClean="0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Яндекс.Афиша</a:t>
                      </a:r>
                      <a:endParaRPr sz="1800" b="0" i="0" u="none" strike="noStrike" dirty="0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solidFill>
                            <a:srgbClr val="333333"/>
                          </a:solidFill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5</a:t>
                      </a:r>
                      <a:endParaRPr sz="1800" b="0" i="0" u="none" strike="noStrike">
                        <a:solidFill>
                          <a:srgbClr val="333333"/>
                        </a:solidFill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latin typeface="Bahnschrift SemiBold" pitchFamily="34" charset="0"/>
                          <a:ea typeface="Bahnschrift SemiBold" pitchFamily="34" charset="0"/>
                          <a:cs typeface="Bahnschrift SemiBold" pitchFamily="34" charset="0"/>
                        </a:rPr>
                        <a:t>1</a:t>
                      </a:r>
                      <a:endParaRPr sz="1800" b="0" i="0" u="none" strike="noStrike">
                        <a:latin typeface="Bahnschrift SemiBold" pitchFamily="34" charset="0"/>
                        <a:ea typeface="Bahnschrift SemiBold" pitchFamily="34" charset="0"/>
                        <a:cs typeface="Bahnschrift SemiBold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200" b="0" i="0" u="none" strike="noStrike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9" name="Изображение 10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83237" y="2755453"/>
            <a:ext cx="8347045" cy="59990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84765" y="1468992"/>
            <a:ext cx="17059586" cy="9846708"/>
          </a:xfrm>
          <a:prstGeom prst="rect">
            <a:avLst/>
          </a:prstGeom>
        </p:spPr>
      </p:pic>
      <p:sp>
        <p:nvSpPr>
          <p:cNvPr id="8" name="Текст. поле 7"/>
          <p:cNvSpPr txBox="1"/>
          <p:nvPr/>
        </p:nvSpPr>
        <p:spPr>
          <a:xfrm>
            <a:off x="1252917" y="2574305"/>
            <a:ext cx="3045790" cy="99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Крупные сообщества на тематику творчества</a:t>
            </a:r>
          </a:p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в соц. сетях</a:t>
            </a:r>
          </a:p>
        </p:txBody>
      </p:sp>
      <p:sp>
        <p:nvSpPr>
          <p:cNvPr id="9" name="Текст. поле 8"/>
          <p:cNvSpPr txBox="1"/>
          <p:nvPr/>
        </p:nvSpPr>
        <p:spPr>
          <a:xfrm>
            <a:off x="4535681" y="2046243"/>
            <a:ext cx="3045790" cy="3252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1) Лояльные условия цены продвижения для продавцов 2) Высокое предложение для покупателей</a:t>
            </a:r>
          </a:p>
          <a:p>
            <a: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3) Непрерывный </a:t>
            </a:r>
            <a:r>
              <a:rPr lang="en-US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PR</a:t>
            </a:r>
            <a:endParaRPr lang="ru-RU" sz="16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  <a:p>
            <a: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4) Охват всех соц. сетей</a:t>
            </a:r>
          </a:p>
          <a:p>
            <a: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5) Расширение тематик мероприятий</a:t>
            </a:r>
            <a:b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6) Расширяться на большее количество городов</a:t>
            </a:r>
            <a:b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7) Собирать и анализировать данные</a:t>
            </a:r>
            <a:br>
              <a:rPr lang="ru-RU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en-US" sz="16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 </a:t>
            </a:r>
            <a:endParaRPr lang="ru-RU" sz="16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0" name="Текст. поле 9"/>
          <p:cNvSpPr txBox="1"/>
          <p:nvPr/>
        </p:nvSpPr>
        <p:spPr>
          <a:xfrm>
            <a:off x="4743134" y="5846408"/>
            <a:ext cx="2772329" cy="2214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1) Собранные данные</a:t>
            </a:r>
          </a:p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2) Программисты, </a:t>
            </a:r>
            <a:r>
              <a:rPr lang="en-US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PR </a:t>
            </a:r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и </a:t>
            </a:r>
            <a:r>
              <a:rPr lang="en-US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SMM </a:t>
            </a:r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специалисты, другой персонал</a:t>
            </a:r>
          </a:p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3) Отслеживание новых выставок и стилей</a:t>
            </a:r>
          </a:p>
        </p:txBody>
      </p:sp>
      <p:sp>
        <p:nvSpPr>
          <p:cNvPr id="11" name="Текст. поле 10"/>
          <p:cNvSpPr txBox="1"/>
          <p:nvPr/>
        </p:nvSpPr>
        <p:spPr>
          <a:xfrm>
            <a:off x="8043526" y="2253696"/>
            <a:ext cx="2942063" cy="6296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1) Возможность выложить и продвинуть своё мероприятие</a:t>
            </a:r>
          </a:p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2) Возможность подписки на автора, чтобы следить за его творчеством и актуальными выставками</a:t>
            </a:r>
          </a:p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3) Сбор любых стилей искусства и типажа мероприятий в одном приложении</a:t>
            </a:r>
          </a:p>
          <a:p>
            <a:endParaRPr lang="ru-RU" sz="24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2" name="Текст. поле 11"/>
          <p:cNvSpPr txBox="1"/>
          <p:nvPr/>
        </p:nvSpPr>
        <p:spPr>
          <a:xfrm>
            <a:off x="11362777" y="2574305"/>
            <a:ext cx="2819477" cy="38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Самообслуживание</a:t>
            </a:r>
            <a:endParaRPr lang="en-US" sz="20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3" name="Текст. поле 12"/>
          <p:cNvSpPr txBox="1"/>
          <p:nvPr/>
        </p:nvSpPr>
        <p:spPr>
          <a:xfrm>
            <a:off x="11362777" y="3071991"/>
            <a:ext cx="2583735" cy="356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Имеется поддержка</a:t>
            </a:r>
            <a:endParaRPr lang="en-US" sz="18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4" name="Текст. поле 13"/>
          <p:cNvSpPr txBox="1"/>
          <p:nvPr/>
        </p:nvSpPr>
        <p:spPr>
          <a:xfrm>
            <a:off x="11362778" y="5583371"/>
            <a:ext cx="2696891" cy="356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коммуникации и сбыта</a:t>
            </a:r>
            <a:endParaRPr lang="en-US" sz="18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5" name="Текст. поле 14"/>
          <p:cNvSpPr txBox="1"/>
          <p:nvPr/>
        </p:nvSpPr>
        <p:spPr>
          <a:xfrm>
            <a:off x="11362777" y="6051624"/>
            <a:ext cx="2819478" cy="2519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1) Социальные сети</a:t>
            </a:r>
          </a:p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2) Реклама в творческих пространствах</a:t>
            </a:r>
          </a:p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3) Организация арт-перформансов для рекламы</a:t>
            </a:r>
          </a:p>
          <a:p>
            <a:endParaRPr lang="ru-RU" sz="20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6" name="Текст. поле 15"/>
          <p:cNvSpPr txBox="1"/>
          <p:nvPr/>
        </p:nvSpPr>
        <p:spPr>
          <a:xfrm>
            <a:off x="14729177" y="2338563"/>
            <a:ext cx="3045791" cy="587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1) Субъекты, которые хотят привлечь на свою выставку как можно большее количество объектов и показать им своё творчество, стать популярнее/заработать с выставки через продажу билетов</a:t>
            </a:r>
          </a:p>
          <a:p>
            <a:endParaRPr lang="ru-RU" sz="20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  <a:p>
            <a:r>
              <a:rPr lang="ru-RU" sz="20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2) Субъекты, которые хотят внести творчество в свою жизнь, разнообразить досуг, познать что-то новое, этой публике интересно современное искусство</a:t>
            </a:r>
          </a:p>
        </p:txBody>
      </p:sp>
      <p:sp>
        <p:nvSpPr>
          <p:cNvPr id="17" name="Текст. поле 16"/>
          <p:cNvSpPr txBox="1"/>
          <p:nvPr/>
        </p:nvSpPr>
        <p:spPr>
          <a:xfrm>
            <a:off x="1367305" y="9259956"/>
            <a:ext cx="7506034" cy="227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1) Реклама</a:t>
            </a:r>
          </a:p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2) Обслуживание приложения/платформы: программисты, дизайнеры, оплата серверов</a:t>
            </a:r>
          </a:p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3) </a:t>
            </a:r>
            <a:r>
              <a:rPr lang="en-US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PR, </a:t>
            </a:r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анализ данных </a:t>
            </a:r>
          </a:p>
          <a:p>
            <a:endParaRPr lang="ru-RU" sz="24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  <a:p>
            <a:endParaRPr lang="ru-RU" sz="24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  <p:sp>
        <p:nvSpPr>
          <p:cNvPr id="18" name="Текст. поле 17"/>
          <p:cNvSpPr txBox="1"/>
          <p:nvPr/>
        </p:nvSpPr>
        <p:spPr>
          <a:xfrm>
            <a:off x="9778588" y="9259956"/>
            <a:ext cx="7402307" cy="154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1) Платное продвижение своего мероприятия</a:t>
            </a:r>
          </a:p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2) Рекламные контракты</a:t>
            </a:r>
          </a:p>
          <a:p>
            <a:r>
              <a:rPr lang="ru-RU" sz="24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3) Статус премиум</a:t>
            </a:r>
          </a:p>
          <a:p>
            <a:endParaRPr lang="ru-RU" sz="240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 noEditPoints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На данный момент имеется только концепция приложения и вид нескольких его страниц</a:t>
            </a:r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9364" y="3731765"/>
            <a:ext cx="5249575" cy="7493133"/>
          </a:xfrm>
          <a:prstGeom prst="rect">
            <a:avLst/>
          </a:prstGeom>
        </p:spPr>
      </p:pic>
      <p:sp>
        <p:nvSpPr>
          <p:cNvPr id="15" name="Прямоугольник со скругленными углами 14"/>
          <p:cNvSpPr/>
          <p:nvPr/>
        </p:nvSpPr>
        <p:spPr>
          <a:xfrm rot="3058323">
            <a:off x="5743038" y="3348573"/>
            <a:ext cx="971800" cy="745973"/>
          </a:xfrm>
          <a:prstGeom prst="roundRect">
            <a:avLst/>
          </a:prstGeom>
          <a:solidFill>
            <a:srgbClr val="E9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6" name="Прямоугольник со скругленными углами 15"/>
          <p:cNvSpPr/>
          <p:nvPr/>
        </p:nvSpPr>
        <p:spPr>
          <a:xfrm>
            <a:off x="6142061" y="4100742"/>
            <a:ext cx="207453" cy="311180"/>
          </a:xfrm>
          <a:prstGeom prst="roundRect">
            <a:avLst/>
          </a:prstGeom>
          <a:solidFill>
            <a:srgbClr val="E9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Прямоугольник со скругленными углами 16"/>
          <p:cNvSpPr/>
          <p:nvPr/>
        </p:nvSpPr>
        <p:spPr>
          <a:xfrm>
            <a:off x="5925178" y="3746495"/>
            <a:ext cx="320609" cy="215709"/>
          </a:xfrm>
          <a:prstGeom prst="roundRect">
            <a:avLst/>
          </a:prstGeom>
          <a:solidFill>
            <a:srgbClr val="E9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80046" y="3902085"/>
            <a:ext cx="5132813" cy="7322813"/>
          </a:xfrm>
          <a:prstGeom prst="rect">
            <a:avLst/>
          </a:prstGeom>
        </p:spPr>
      </p:pic>
      <p:sp>
        <p:nvSpPr>
          <p:cNvPr id="20" name="Прямоугольник со скругленными углами 19"/>
          <p:cNvSpPr/>
          <p:nvPr/>
        </p:nvSpPr>
        <p:spPr>
          <a:xfrm rot="3788054">
            <a:off x="12965285" y="3367313"/>
            <a:ext cx="792094" cy="708494"/>
          </a:xfrm>
          <a:prstGeom prst="roundRect">
            <a:avLst/>
          </a:prstGeom>
          <a:solidFill>
            <a:srgbClr val="F0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Прямоугольник со скругленными углами 19"/>
          <p:cNvSpPr/>
          <p:nvPr/>
        </p:nvSpPr>
        <p:spPr>
          <a:xfrm>
            <a:off x="12906480" y="3962204"/>
            <a:ext cx="419031" cy="311180"/>
          </a:xfrm>
          <a:prstGeom prst="roundRect">
            <a:avLst/>
          </a:prstGeom>
          <a:solidFill>
            <a:srgbClr val="F0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Текст. поле 21"/>
          <p:cNvSpPr txBox="1"/>
          <p:nvPr/>
        </p:nvSpPr>
        <p:spPr>
          <a:xfrm>
            <a:off x="7254875" y="5095875"/>
            <a:ext cx="5229988" cy="4080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Несколько страниц из нашего приложения</a:t>
            </a:r>
            <a:endParaRPr lang="en-US" sz="66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 noEditPoints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</a:t>
            </a:r>
            <a:r>
              <a:rPr lang="ru-RU" sz="2800" dirty="0" smtClean="0"/>
              <a:t>вашей </a:t>
            </a:r>
            <a:r>
              <a:rPr lang="ru-RU" sz="2800" dirty="0"/>
              <a:t>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34" name="Изображение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25748" y="2961437"/>
            <a:ext cx="4803966" cy="4368687"/>
          </a:xfrm>
          <a:prstGeom prst="rect">
            <a:avLst/>
          </a:prstGeom>
        </p:spPr>
      </p:pic>
      <p:sp>
        <p:nvSpPr>
          <p:cNvPr id="35" name="Текст. поле 34"/>
          <p:cNvSpPr txBox="1"/>
          <p:nvPr/>
        </p:nvSpPr>
        <p:spPr>
          <a:xfrm>
            <a:off x="2525748" y="8072802"/>
            <a:ext cx="6963833" cy="221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Николай Баранов</a:t>
            </a:r>
          </a:p>
          <a:p>
            <a:endParaRPr lang="ru-RU" sz="28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  <a:p>
            <a: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CEO CTO CMO</a:t>
            </a:r>
            <a:b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/>
            </a:r>
            <a:b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Генеральный директор</a:t>
            </a:r>
          </a:p>
        </p:txBody>
      </p:sp>
      <p:pic>
        <p:nvPicPr>
          <p:cNvPr id="36" name="Изображение 3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635805" y="2961437"/>
            <a:ext cx="4608626" cy="4368687"/>
          </a:xfrm>
          <a:prstGeom prst="rect">
            <a:avLst/>
          </a:prstGeom>
        </p:spPr>
      </p:pic>
      <p:sp>
        <p:nvSpPr>
          <p:cNvPr id="37" name="Текст. поле 36"/>
          <p:cNvSpPr txBox="1"/>
          <p:nvPr/>
        </p:nvSpPr>
        <p:spPr>
          <a:xfrm>
            <a:off x="10635805" y="7931499"/>
            <a:ext cx="443441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Алина </a:t>
            </a:r>
            <a:r>
              <a:rPr lang="ru-RU" sz="2800" dirty="0" smtClean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Назарова</a:t>
            </a:r>
            <a:endParaRPr lang="ru-RU" sz="28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  <a:p>
            <a:endParaRPr lang="ru-RU" sz="2800" dirty="0"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  <a:p>
            <a: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CEO CTO CMO</a:t>
            </a:r>
            <a:b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/>
            </a:r>
            <a:br>
              <a:rPr lang="en-US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</a:br>
            <a:r>
              <a:rPr lang="ru-RU" sz="2800" dirty="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Генеральный директор</a:t>
            </a:r>
          </a:p>
          <a:p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2177143" y="4441371"/>
            <a:ext cx="3178628" cy="3120572"/>
          </a:xfrm>
          <a:prstGeom prst="ellipse">
            <a:avLst/>
          </a:prstGeom>
          <a:gradFill flip="none" rotWithShape="1">
            <a:gsLst>
              <a:gs pos="0">
                <a:srgbClr val="20D7C0">
                  <a:shade val="30000"/>
                  <a:satMod val="115000"/>
                </a:srgbClr>
              </a:gs>
              <a:gs pos="50000">
                <a:srgbClr val="20D7C0">
                  <a:shade val="67500"/>
                  <a:satMod val="115000"/>
                </a:srgbClr>
              </a:gs>
              <a:gs pos="100000">
                <a:srgbClr val="20D7C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ПРОЕКТ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9838314">
            <a:off x="4891315" y="3765945"/>
            <a:ext cx="3904343" cy="986971"/>
          </a:xfrm>
          <a:prstGeom prst="rightArrow">
            <a:avLst/>
          </a:prstGeom>
          <a:gradFill flip="none" rotWithShape="1">
            <a:gsLst>
              <a:gs pos="0">
                <a:srgbClr val="20D7C0">
                  <a:shade val="30000"/>
                  <a:satMod val="115000"/>
                </a:srgbClr>
              </a:gs>
              <a:gs pos="50000">
                <a:srgbClr val="20D7C0">
                  <a:shade val="67500"/>
                  <a:satMod val="115000"/>
                </a:srgbClr>
              </a:gs>
              <a:gs pos="100000">
                <a:srgbClr val="20D7C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Ноябрь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355771" y="5497285"/>
            <a:ext cx="4194629" cy="1008743"/>
          </a:xfrm>
          <a:prstGeom prst="rightArrow">
            <a:avLst/>
          </a:prstGeom>
          <a:gradFill flip="none" rotWithShape="1">
            <a:gsLst>
              <a:gs pos="0">
                <a:srgbClr val="20D7C0">
                  <a:shade val="30000"/>
                  <a:satMod val="115000"/>
                </a:srgbClr>
              </a:gs>
              <a:gs pos="50000">
                <a:srgbClr val="20D7C0">
                  <a:shade val="67500"/>
                  <a:satMod val="115000"/>
                </a:srgbClr>
              </a:gs>
              <a:gs pos="100000">
                <a:srgbClr val="20D7C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Декабрь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1943329">
            <a:off x="4784952" y="7412620"/>
            <a:ext cx="4117071" cy="1028154"/>
          </a:xfrm>
          <a:prstGeom prst="rightArrow">
            <a:avLst/>
          </a:prstGeom>
          <a:gradFill flip="none" rotWithShape="1">
            <a:gsLst>
              <a:gs pos="0">
                <a:srgbClr val="20D7C0">
                  <a:shade val="30000"/>
                  <a:satMod val="115000"/>
                </a:srgbClr>
              </a:gs>
              <a:gs pos="50000">
                <a:srgbClr val="20D7C0">
                  <a:shade val="67500"/>
                  <a:satMod val="115000"/>
                </a:srgbClr>
              </a:gs>
              <a:gs pos="100000">
                <a:srgbClr val="20D7C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Январь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8786855" y="1191255"/>
            <a:ext cx="7779657" cy="3068175"/>
          </a:xfrm>
          <a:prstGeom prst="horizontalScroll">
            <a:avLst/>
          </a:prstGeom>
          <a:gradFill flip="none" rotWithShape="1">
            <a:gsLst>
              <a:gs pos="0">
                <a:srgbClr val="FFEAA7">
                  <a:shade val="30000"/>
                  <a:satMod val="115000"/>
                </a:srgbClr>
              </a:gs>
              <a:gs pos="50000">
                <a:srgbClr val="FFEAA7">
                  <a:shade val="67500"/>
                  <a:satMod val="115000"/>
                </a:srgbClr>
              </a:gs>
              <a:gs pos="100000">
                <a:srgbClr val="FFEAA7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-Оценка бюджета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-Создание ООО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-Поиск дизайнеров, программистов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-Начало разработки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Горизонтальный свиток 15"/>
          <p:cNvSpPr/>
          <p:nvPr/>
        </p:nvSpPr>
        <p:spPr>
          <a:xfrm>
            <a:off x="10006053" y="4661849"/>
            <a:ext cx="7184571" cy="2554514"/>
          </a:xfrm>
          <a:prstGeom prst="horizontalScroll">
            <a:avLst/>
          </a:prstGeom>
          <a:gradFill flip="none" rotWithShape="1">
            <a:gsLst>
              <a:gs pos="0">
                <a:srgbClr val="FFEAA7">
                  <a:shade val="30000"/>
                  <a:satMod val="115000"/>
                </a:srgbClr>
              </a:gs>
              <a:gs pos="50000">
                <a:srgbClr val="FFEAA7">
                  <a:shade val="67500"/>
                  <a:satMod val="115000"/>
                </a:srgbClr>
              </a:gs>
              <a:gs pos="100000">
                <a:srgbClr val="FFEAA7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-Активная реклама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-50% проекта реализовано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8857153" y="7398657"/>
            <a:ext cx="10403303" cy="3748314"/>
          </a:xfrm>
          <a:prstGeom prst="horizontalScroll">
            <a:avLst/>
          </a:prstGeom>
          <a:gradFill flip="none" rotWithShape="1">
            <a:gsLst>
              <a:gs pos="0">
                <a:srgbClr val="FFEAA7">
                  <a:shade val="30000"/>
                  <a:satMod val="115000"/>
                </a:srgbClr>
              </a:gs>
              <a:gs pos="50000">
                <a:srgbClr val="FFEAA7">
                  <a:shade val="67500"/>
                  <a:satMod val="115000"/>
                </a:srgbClr>
              </a:gs>
              <a:gs pos="100000">
                <a:srgbClr val="FFEAA7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-99% проекта реализовано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-Заключение первых рекламных контрактов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-Запуск приложения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-Начало положительных отзывов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806" y="1695908"/>
            <a:ext cx="1060295" cy="102943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6330" y="2725342"/>
            <a:ext cx="1704368" cy="104659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6982" y="5307395"/>
            <a:ext cx="1230572" cy="119863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13806" y="7881257"/>
            <a:ext cx="1770993" cy="280125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20703476">
            <a:off x="16444258" y="8685146"/>
            <a:ext cx="1281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Супер приложение!</a:t>
            </a:r>
          </a:p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 rot="641103">
            <a:off x="16767223" y="9419686"/>
            <a:ext cx="1535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Очень</a:t>
            </a:r>
          </a:p>
          <a:p>
            <a:r>
              <a:rPr lang="ru-RU" dirty="0" smtClean="0"/>
              <a:t> удобно!!!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 rot="21220477">
            <a:off x="16482807" y="9939144"/>
            <a:ext cx="1204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Экономия времени!!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о скругленными углами 6"/>
          <p:cNvSpPr/>
          <p:nvPr/>
        </p:nvSpPr>
        <p:spPr>
          <a:xfrm>
            <a:off x="7138458" y="4630208"/>
            <a:ext cx="7535333" cy="698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 2"/>
          <p:cNvSpPr>
            <a:spLocks noGrp="1" noEditPoints="1"/>
          </p:cNvSpPr>
          <p:nvPr>
            <p:ph type="subTitle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</a:pPr>
            <a:endParaRPr lang="ru-RU" sz="2800" dirty="0" smtClean="0"/>
          </a:p>
          <a:p>
            <a:pPr>
              <a:lnSpc>
                <a:spcPts val="4360"/>
              </a:lnSpc>
            </a:pPr>
            <a:r>
              <a:rPr lang="en-US" sz="2800" dirty="0" smtClean="0"/>
              <a:t>ARTSPOT.ru</a:t>
            </a:r>
            <a:r>
              <a:rPr lang="ru-RU" sz="2800" dirty="0" smtClean="0"/>
              <a:t> </a:t>
            </a:r>
            <a:endParaRPr lang="ru-RU" sz="2800" dirty="0"/>
          </a:p>
          <a:p>
            <a:pPr>
              <a:lnSpc>
                <a:spcPts val="4360"/>
              </a:lnSpc>
            </a:pPr>
            <a:r>
              <a:rPr lang="en-US" sz="2800" dirty="0"/>
              <a:t>+7 (926</a:t>
            </a:r>
            <a:r>
              <a:rPr lang="ru-RU" sz="2800" dirty="0"/>
              <a:t>)</a:t>
            </a:r>
            <a:r>
              <a:rPr lang="en-US" sz="2800" dirty="0"/>
              <a:t>330</a:t>
            </a:r>
            <a:r>
              <a:rPr lang="ru-RU" sz="2800" dirty="0"/>
              <a:t>-</a:t>
            </a:r>
            <a:r>
              <a:rPr lang="en-US" sz="2800" dirty="0"/>
              <a:t>68</a:t>
            </a:r>
            <a:r>
              <a:rPr lang="ru-RU" sz="2800" dirty="0"/>
              <a:t>-</a:t>
            </a:r>
            <a:r>
              <a:rPr lang="en-US" sz="2800" dirty="0" smtClean="0"/>
              <a:t>14; +7 (915) 126 82 51</a:t>
            </a:r>
          </a:p>
          <a:p>
            <a:pPr>
              <a:lnSpc>
                <a:spcPts val="4360"/>
              </a:lnSpc>
            </a:pPr>
            <a:r>
              <a:rPr lang="en-US" sz="2800" dirty="0" smtClean="0"/>
              <a:t>nik.galaks@mail.ru</a:t>
            </a:r>
            <a:endParaRPr lang="ru-RU" sz="2800" dirty="0"/>
          </a:p>
        </p:txBody>
      </p:sp>
      <p:sp>
        <p:nvSpPr>
          <p:cNvPr id="5" name="Текст. поле 4"/>
          <p:cNvSpPr txBox="1"/>
          <p:nvPr/>
        </p:nvSpPr>
        <p:spPr>
          <a:xfrm>
            <a:off x="6069542" y="1839141"/>
            <a:ext cx="14234584" cy="2725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00"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ART</a:t>
            </a:r>
            <a:r>
              <a:rPr lang="en-US" sz="17900">
                <a:solidFill>
                  <a:srgbClr val="D740AE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SPOT</a:t>
            </a:r>
          </a:p>
        </p:txBody>
      </p:sp>
      <p:sp>
        <p:nvSpPr>
          <p:cNvPr id="6" name="Текст. поле 5"/>
          <p:cNvSpPr txBox="1"/>
          <p:nvPr/>
        </p:nvSpPr>
        <p:spPr>
          <a:xfrm>
            <a:off x="7392458" y="4668839"/>
            <a:ext cx="11355916" cy="62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>
                <a:solidFill>
                  <a:schemeClr val="bg1"/>
                </a:solidFill>
                <a:latin typeface="Bahnschrift SemiBold" pitchFamily="34" charset="0"/>
                <a:ea typeface="Bahnschrift SemiBold" pitchFamily="34" charset="0"/>
                <a:cs typeface="Bahnschrift SemiBold" pitchFamily="34" charset="0"/>
              </a:rPr>
              <a:t>Творчество, Искусство и Жизнь</a:t>
            </a:r>
            <a:endParaRPr lang="en-US" sz="3600">
              <a:solidFill>
                <a:schemeClr val="bg1"/>
              </a:solidFill>
              <a:latin typeface="Bahnschrift SemiBold" pitchFamily="34" charset="0"/>
              <a:ea typeface="Bahnschrift SemiBold" pitchFamily="34" charset="0"/>
              <a:cs typeface="Bahnschrift Semi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4139</TotalTime>
  <Words>561</Words>
  <Application>Microsoft Office PowerPoint</Application>
  <PresentationFormat>Произвольный</PresentationFormat>
  <Paragraphs>141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Bahnschrift</vt:lpstr>
      <vt:lpstr>Bahnschrift SemiBold</vt:lpstr>
      <vt:lpstr>Calibri</vt:lpstr>
      <vt:lpstr>Times New Roman</vt:lpstr>
      <vt:lpstr>ОБЛОЖКИ</vt:lpstr>
      <vt:lpstr>РАЗДЕЛИТЕЛИ</vt:lpstr>
      <vt:lpstr>ARTSPOT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Алина Назарова</cp:lastModifiedBy>
  <cp:revision>248</cp:revision>
  <dcterms:created xsi:type="dcterms:W3CDTF">2021-03-01T12:07:13Z</dcterms:created>
  <dcterms:modified xsi:type="dcterms:W3CDTF">2023-10-06T17:15:50Z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