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6"/>
  </p:notesMasterIdLst>
  <p:sldIdLst>
    <p:sldId id="256" r:id="rId3"/>
    <p:sldId id="257" r:id="rId4"/>
    <p:sldId id="269" r:id="rId5"/>
    <p:sldId id="272" r:id="rId6"/>
    <p:sldId id="259" r:id="rId7"/>
    <p:sldId id="270" r:id="rId8"/>
    <p:sldId id="271" r:id="rId9"/>
    <p:sldId id="274" r:id="rId10"/>
    <p:sldId id="261" r:id="rId11"/>
    <p:sldId id="267" r:id="rId12"/>
    <p:sldId id="266" r:id="rId13"/>
    <p:sldId id="268" r:id="rId14"/>
    <p:sldId id="265" r:id="rId15"/>
  </p:sldIdLst>
  <p:sldSz cx="12168188" cy="684053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4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307982549687676"/>
          <c:y val="0.13076993240858226"/>
          <c:w val="0.82427238599005648"/>
          <c:h val="0.3664305425490295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Полимерные отходы</c:v>
                </c:pt>
              </c:strCache>
            </c:strRef>
          </c:tx>
          <c:explosion val="4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0119-4D68-A61B-EFC075976A0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0119-4D68-A61B-EFC075976A0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0119-4D68-A61B-EFC075976A0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0119-4D68-A61B-EFC075976A0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0119-4D68-A61B-EFC075976A0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0119-4D68-A61B-EFC075976A0F}"/>
              </c:ext>
            </c:extLst>
          </c:dPt>
          <c:dLbls>
            <c:dLbl>
              <c:idx val="0"/>
              <c:layout>
                <c:manualLayout>
                  <c:x val="2.3108030040439053E-2"/>
                  <c:y val="-4.71837172335555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119-4D68-A61B-EFC075976A0F}"/>
                </c:ext>
              </c:extLst>
            </c:dLbl>
            <c:dLbl>
              <c:idx val="1"/>
              <c:layout>
                <c:manualLayout>
                  <c:x val="6.9324090121317072E-2"/>
                  <c:y val="-2.3591858616777749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119-4D68-A61B-EFC075976A0F}"/>
                </c:ext>
              </c:extLst>
            </c:dLbl>
            <c:dLbl>
              <c:idx val="2"/>
              <c:layout>
                <c:manualLayout>
                  <c:x val="4.1594454072790207E-2"/>
                  <c:y val="3.302860206348880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119-4D68-A61B-EFC075976A0F}"/>
                </c:ext>
              </c:extLst>
            </c:dLbl>
            <c:dLbl>
              <c:idx val="3"/>
              <c:layout>
                <c:manualLayout>
                  <c:x val="1.7933286935319836E-3"/>
                  <c:y val="2.986153436618605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119-4D68-A61B-EFC075976A0F}"/>
                </c:ext>
              </c:extLst>
            </c:dLbl>
            <c:dLbl>
              <c:idx val="4"/>
              <c:layout>
                <c:manualLayout>
                  <c:x val="-4.2913704244508431E-2"/>
                  <c:y val="3.11215625315215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80808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449553646753236"/>
                      <c:h val="0.145141101656530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119-4D68-A61B-EFC075976A0F}"/>
                </c:ext>
              </c:extLst>
            </c:dLbl>
            <c:dLbl>
              <c:idx val="5"/>
              <c:layout>
                <c:manualLayout>
                  <c:x val="-0.12090903715025222"/>
                  <c:y val="1.266901383987564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8080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5BB887D2-C5EA-4CD1-BD38-F7E8CD7E6EBB}" type="CATEGORYNAME">
                      <a:rPr lang="ru-RU" sz="1200" dirty="0">
                        <a:solidFill>
                          <a:srgbClr val="08080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rgbClr val="08080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rgbClr val="08080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B0EF1EFD-43B1-4DDD-8AE6-41B7C940E5ED}" type="PERCENTAGE">
                      <a:rPr lang="ru-RU" baseline="0" dirty="0">
                        <a:solidFill>
                          <a:srgbClr val="08080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rgbClr val="08080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baseline="0" dirty="0">
                      <a:solidFill>
                        <a:srgbClr val="080808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80808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08972556939913"/>
                      <c:h val="0.180706949548531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0119-4D68-A61B-EFC075976A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80808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Отходы из ПЭ</c:v>
                </c:pt>
                <c:pt idx="1">
                  <c:v>Отходы из ПП</c:v>
                </c:pt>
                <c:pt idx="2">
                  <c:v>Отходы из ПС</c:v>
                </c:pt>
                <c:pt idx="3">
                  <c:v>Отходы из ПВХ</c:v>
                </c:pt>
                <c:pt idx="4">
                  <c:v>Отходы из ПЭТ</c:v>
                </c:pt>
                <c:pt idx="5">
                  <c:v>Отходы из ламинированной бумаги </c:v>
                </c:pt>
              </c:strCache>
            </c:strRef>
          </c:cat>
          <c:val>
            <c:numRef>
              <c:f>Лист1!$B$2:$B$7</c:f>
              <c:numCache>
                <c:formatCode>0.00%</c:formatCode>
                <c:ptCount val="6"/>
                <c:pt idx="0" formatCode="0%">
                  <c:v>0.34000000000000008</c:v>
                </c:pt>
                <c:pt idx="1">
                  <c:v>7.400000000000001E-2</c:v>
                </c:pt>
                <c:pt idx="2">
                  <c:v>7.6000000000000012E-2</c:v>
                </c:pt>
                <c:pt idx="3">
                  <c:v>0.13600000000000001</c:v>
                </c:pt>
                <c:pt idx="4">
                  <c:v>0.20400000000000001</c:v>
                </c:pt>
                <c:pt idx="5" formatCode="0%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119-4D68-A61B-EFC075976A0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EC9429-1EE1-4734-AAD0-8D104F923E98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31F779-6680-4CE6-9D65-CDFABFB7F507}">
      <dgm:prSet phldrT="[Текст]" custT="1"/>
      <dgm:spPr>
        <a:solidFill>
          <a:srgbClr val="164194"/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ru-RU" sz="1400" b="1" dirty="0">
              <a:solidFill>
                <a:schemeClr val="bg1"/>
              </a:solidFill>
            </a:rPr>
            <a:t>ТАМ </a:t>
          </a:r>
          <a:r>
            <a:rPr lang="ru-RU" sz="1400" b="1" dirty="0" smtClean="0">
              <a:solidFill>
                <a:schemeClr val="bg1"/>
              </a:solidFill>
            </a:rPr>
            <a:t>30 млрд</a:t>
          </a:r>
          <a:r>
            <a:rPr lang="ru-RU" sz="1400" b="1" dirty="0">
              <a:solidFill>
                <a:schemeClr val="bg1"/>
              </a:solidFill>
            </a:rPr>
            <a:t>. </a:t>
          </a:r>
          <a:r>
            <a:rPr lang="ru-RU" sz="1400" b="1" dirty="0" err="1">
              <a:solidFill>
                <a:schemeClr val="bg1"/>
              </a:solidFill>
            </a:rPr>
            <a:t>руб</a:t>
          </a:r>
          <a:endParaRPr lang="ru-RU" sz="1400" b="1" dirty="0">
            <a:solidFill>
              <a:schemeClr val="bg1"/>
            </a:solidFill>
          </a:endParaRPr>
        </a:p>
      </dgm:t>
    </dgm:pt>
    <dgm:pt modelId="{973C5A60-D21F-4C3E-9BE3-5ADA154B147D}" type="parTrans" cxnId="{1926C2DA-0E02-425F-B7D6-4A0084FAFBF3}">
      <dgm:prSet/>
      <dgm:spPr/>
      <dgm:t>
        <a:bodyPr/>
        <a:lstStyle/>
        <a:p>
          <a:endParaRPr lang="ru-RU"/>
        </a:p>
      </dgm:t>
    </dgm:pt>
    <dgm:pt modelId="{7B76DE79-078A-4832-BAC1-C64DC74B0307}" type="sibTrans" cxnId="{1926C2DA-0E02-425F-B7D6-4A0084FAFBF3}">
      <dgm:prSet/>
      <dgm:spPr/>
      <dgm:t>
        <a:bodyPr/>
        <a:lstStyle/>
        <a:p>
          <a:endParaRPr lang="ru-RU"/>
        </a:p>
      </dgm:t>
    </dgm:pt>
    <dgm:pt modelId="{A874D5AF-25A7-4EA9-8AC3-703ADCD962AE}">
      <dgm:prSet phldrT="[Текст]" custT="1"/>
      <dgm:spPr>
        <a:solidFill>
          <a:srgbClr val="164194"/>
        </a:solidFill>
        <a:ln>
          <a:solidFill>
            <a:schemeClr val="tx1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b="1" dirty="0">
              <a:solidFill>
                <a:schemeClr val="bg1"/>
              </a:solidFill>
            </a:rPr>
            <a:t>SAM</a:t>
          </a:r>
          <a:endParaRPr lang="ru-RU" sz="1400" b="1" dirty="0">
            <a:solidFill>
              <a:schemeClr val="bg1"/>
            </a:solidFill>
          </a:endParaRP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dirty="0" smtClean="0">
              <a:solidFill>
                <a:schemeClr val="bg1"/>
              </a:solidFill>
            </a:rPr>
            <a:t>1,7 млрд. </a:t>
          </a:r>
          <a:r>
            <a:rPr lang="ru-RU" sz="1400" b="1" dirty="0" err="1">
              <a:solidFill>
                <a:schemeClr val="bg1"/>
              </a:solidFill>
            </a:rPr>
            <a:t>руб</a:t>
          </a:r>
          <a:endParaRPr lang="ru-RU" sz="1400" b="1" dirty="0">
            <a:solidFill>
              <a:schemeClr val="bg1"/>
            </a:solidFill>
          </a:endParaRPr>
        </a:p>
      </dgm:t>
    </dgm:pt>
    <dgm:pt modelId="{8CE1DF82-6605-402D-BEA2-45F5D6FCF138}" type="parTrans" cxnId="{7DED1565-EDD4-458E-9A63-48117779B4FD}">
      <dgm:prSet/>
      <dgm:spPr/>
      <dgm:t>
        <a:bodyPr/>
        <a:lstStyle/>
        <a:p>
          <a:endParaRPr lang="ru-RU"/>
        </a:p>
      </dgm:t>
    </dgm:pt>
    <dgm:pt modelId="{82E9C49D-6D85-4B93-9F7D-CA724A2B383E}" type="sibTrans" cxnId="{7DED1565-EDD4-458E-9A63-48117779B4FD}">
      <dgm:prSet/>
      <dgm:spPr/>
      <dgm:t>
        <a:bodyPr/>
        <a:lstStyle/>
        <a:p>
          <a:endParaRPr lang="ru-RU"/>
        </a:p>
      </dgm:t>
    </dgm:pt>
    <dgm:pt modelId="{E74EC83D-5178-4120-ABBB-39070E5DC3C6}">
      <dgm:prSet phldrT="[Текст]" custT="1"/>
      <dgm:spPr>
        <a:solidFill>
          <a:srgbClr val="164194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bg1"/>
              </a:solidFill>
            </a:rPr>
            <a:t>SOM</a:t>
          </a:r>
          <a:r>
            <a:rPr lang="ru-RU" sz="1400" b="1" dirty="0">
              <a:solidFill>
                <a:schemeClr val="bg1"/>
              </a:solidFill>
            </a:rPr>
            <a:t> </a:t>
          </a:r>
        </a:p>
        <a:p>
          <a:r>
            <a:rPr lang="ru-RU" sz="1400" b="1" dirty="0" smtClean="0">
              <a:solidFill>
                <a:schemeClr val="bg1"/>
              </a:solidFill>
            </a:rPr>
            <a:t>850 </a:t>
          </a:r>
          <a:r>
            <a:rPr lang="ru-RU" sz="1400" b="1" dirty="0">
              <a:solidFill>
                <a:schemeClr val="bg1"/>
              </a:solidFill>
            </a:rPr>
            <a:t>млн. </a:t>
          </a:r>
          <a:r>
            <a:rPr lang="ru-RU" sz="1400" b="1" dirty="0" err="1">
              <a:solidFill>
                <a:schemeClr val="bg1"/>
              </a:solidFill>
            </a:rPr>
            <a:t>руб</a:t>
          </a:r>
          <a:endParaRPr lang="ru-RU" sz="1400" b="1" dirty="0">
            <a:solidFill>
              <a:schemeClr val="bg1"/>
            </a:solidFill>
          </a:endParaRPr>
        </a:p>
      </dgm:t>
    </dgm:pt>
    <dgm:pt modelId="{794074D2-9E91-459D-ABD4-BDFE007F04EE}" type="parTrans" cxnId="{5E43E642-2052-4289-98ED-2EE2B4B5ED53}">
      <dgm:prSet/>
      <dgm:spPr/>
      <dgm:t>
        <a:bodyPr/>
        <a:lstStyle/>
        <a:p>
          <a:endParaRPr lang="ru-RU"/>
        </a:p>
      </dgm:t>
    </dgm:pt>
    <dgm:pt modelId="{D80113F5-BB65-4E68-90B3-EB3FA05CB201}" type="sibTrans" cxnId="{5E43E642-2052-4289-98ED-2EE2B4B5ED53}">
      <dgm:prSet/>
      <dgm:spPr/>
      <dgm:t>
        <a:bodyPr/>
        <a:lstStyle/>
        <a:p>
          <a:endParaRPr lang="ru-RU"/>
        </a:p>
      </dgm:t>
    </dgm:pt>
    <dgm:pt modelId="{463B65B7-B7E4-49DA-8F94-CA2800F34B33}" type="pres">
      <dgm:prSet presAssocID="{60EC9429-1EE1-4734-AAD0-8D104F923E9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410AE5-6BED-414D-BC13-AED4C806B343}" type="pres">
      <dgm:prSet presAssocID="{60EC9429-1EE1-4734-AAD0-8D104F923E98}" presName="comp1" presStyleCnt="0"/>
      <dgm:spPr/>
    </dgm:pt>
    <dgm:pt modelId="{510AF05F-3B1B-49B3-A3CA-228DF49EA9CC}" type="pres">
      <dgm:prSet presAssocID="{60EC9429-1EE1-4734-AAD0-8D104F923E98}" presName="circle1" presStyleLbl="node1" presStyleIdx="0" presStyleCnt="3" custLinFactNeighborX="-1141" custLinFactNeighborY="66"/>
      <dgm:spPr/>
      <dgm:t>
        <a:bodyPr/>
        <a:lstStyle/>
        <a:p>
          <a:endParaRPr lang="ru-RU"/>
        </a:p>
      </dgm:t>
    </dgm:pt>
    <dgm:pt modelId="{B4ECF822-626D-4B10-9092-AEEB2BE5F9E1}" type="pres">
      <dgm:prSet presAssocID="{60EC9429-1EE1-4734-AAD0-8D104F923E98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D94848-F7E3-40D2-A097-1392D6517564}" type="pres">
      <dgm:prSet presAssocID="{60EC9429-1EE1-4734-AAD0-8D104F923E98}" presName="comp2" presStyleCnt="0"/>
      <dgm:spPr/>
    </dgm:pt>
    <dgm:pt modelId="{5331A27E-26EA-4FDF-804B-F9BC27B23DFD}" type="pres">
      <dgm:prSet presAssocID="{60EC9429-1EE1-4734-AAD0-8D104F923E98}" presName="circle2" presStyleLbl="node1" presStyleIdx="1" presStyleCnt="3" custLinFactNeighborX="-2117" custLinFactNeighborY="-61"/>
      <dgm:spPr/>
      <dgm:t>
        <a:bodyPr/>
        <a:lstStyle/>
        <a:p>
          <a:endParaRPr lang="ru-RU"/>
        </a:p>
      </dgm:t>
    </dgm:pt>
    <dgm:pt modelId="{61DD7BA4-387C-4AC8-B461-5BD891B133E4}" type="pres">
      <dgm:prSet presAssocID="{60EC9429-1EE1-4734-AAD0-8D104F923E98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B7319F-F407-4E3F-ACE0-E76D7E8F805C}" type="pres">
      <dgm:prSet presAssocID="{60EC9429-1EE1-4734-AAD0-8D104F923E98}" presName="comp3" presStyleCnt="0"/>
      <dgm:spPr/>
    </dgm:pt>
    <dgm:pt modelId="{F4FA5F4A-CF06-40F2-829E-AAF34D602286}" type="pres">
      <dgm:prSet presAssocID="{60EC9429-1EE1-4734-AAD0-8D104F923E98}" presName="circle3" presStyleLbl="node1" presStyleIdx="2" presStyleCnt="3" custLinFactNeighborX="-2547" custLinFactNeighborY="132"/>
      <dgm:spPr/>
      <dgm:t>
        <a:bodyPr/>
        <a:lstStyle/>
        <a:p>
          <a:endParaRPr lang="ru-RU"/>
        </a:p>
      </dgm:t>
    </dgm:pt>
    <dgm:pt modelId="{9D877B44-0EE1-46B0-A209-F9CAC93CE4CD}" type="pres">
      <dgm:prSet presAssocID="{60EC9429-1EE1-4734-AAD0-8D104F923E98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FCF763-51C8-40ED-8868-96CF1200FC9C}" type="presOf" srcId="{E74EC83D-5178-4120-ABBB-39070E5DC3C6}" destId="{9D877B44-0EE1-46B0-A209-F9CAC93CE4CD}" srcOrd="1" destOrd="0" presId="urn:microsoft.com/office/officeart/2005/8/layout/venn2"/>
    <dgm:cxn modelId="{29E09B58-C53A-4F9A-8A4E-6D37F28EE93B}" type="presOf" srcId="{60EC9429-1EE1-4734-AAD0-8D104F923E98}" destId="{463B65B7-B7E4-49DA-8F94-CA2800F34B33}" srcOrd="0" destOrd="0" presId="urn:microsoft.com/office/officeart/2005/8/layout/venn2"/>
    <dgm:cxn modelId="{7DED1565-EDD4-458E-9A63-48117779B4FD}" srcId="{60EC9429-1EE1-4734-AAD0-8D104F923E98}" destId="{A874D5AF-25A7-4EA9-8AC3-703ADCD962AE}" srcOrd="1" destOrd="0" parTransId="{8CE1DF82-6605-402D-BEA2-45F5D6FCF138}" sibTransId="{82E9C49D-6D85-4B93-9F7D-CA724A2B383E}"/>
    <dgm:cxn modelId="{7E88C795-4AAD-4DB6-9A9A-A4DF7401484E}" type="presOf" srcId="{4231F779-6680-4CE6-9D65-CDFABFB7F507}" destId="{B4ECF822-626D-4B10-9092-AEEB2BE5F9E1}" srcOrd="1" destOrd="0" presId="urn:microsoft.com/office/officeart/2005/8/layout/venn2"/>
    <dgm:cxn modelId="{5E43E642-2052-4289-98ED-2EE2B4B5ED53}" srcId="{60EC9429-1EE1-4734-AAD0-8D104F923E98}" destId="{E74EC83D-5178-4120-ABBB-39070E5DC3C6}" srcOrd="2" destOrd="0" parTransId="{794074D2-9E91-459D-ABD4-BDFE007F04EE}" sibTransId="{D80113F5-BB65-4E68-90B3-EB3FA05CB201}"/>
    <dgm:cxn modelId="{6E2C3CFA-D694-484E-95D2-0533A413362A}" type="presOf" srcId="{4231F779-6680-4CE6-9D65-CDFABFB7F507}" destId="{510AF05F-3B1B-49B3-A3CA-228DF49EA9CC}" srcOrd="0" destOrd="0" presId="urn:microsoft.com/office/officeart/2005/8/layout/venn2"/>
    <dgm:cxn modelId="{CFF3156D-CD88-43B8-8862-8A82E54DB675}" type="presOf" srcId="{A874D5AF-25A7-4EA9-8AC3-703ADCD962AE}" destId="{61DD7BA4-387C-4AC8-B461-5BD891B133E4}" srcOrd="1" destOrd="0" presId="urn:microsoft.com/office/officeart/2005/8/layout/venn2"/>
    <dgm:cxn modelId="{B32470D3-D132-4D8A-9FE3-6C0CC4E4B169}" type="presOf" srcId="{E74EC83D-5178-4120-ABBB-39070E5DC3C6}" destId="{F4FA5F4A-CF06-40F2-829E-AAF34D602286}" srcOrd="0" destOrd="0" presId="urn:microsoft.com/office/officeart/2005/8/layout/venn2"/>
    <dgm:cxn modelId="{11F9383D-79E1-48BC-9186-5C5ACAA3DDC0}" type="presOf" srcId="{A874D5AF-25A7-4EA9-8AC3-703ADCD962AE}" destId="{5331A27E-26EA-4FDF-804B-F9BC27B23DFD}" srcOrd="0" destOrd="0" presId="urn:microsoft.com/office/officeart/2005/8/layout/venn2"/>
    <dgm:cxn modelId="{1926C2DA-0E02-425F-B7D6-4A0084FAFBF3}" srcId="{60EC9429-1EE1-4734-AAD0-8D104F923E98}" destId="{4231F779-6680-4CE6-9D65-CDFABFB7F507}" srcOrd="0" destOrd="0" parTransId="{973C5A60-D21F-4C3E-9BE3-5ADA154B147D}" sibTransId="{7B76DE79-078A-4832-BAC1-C64DC74B0307}"/>
    <dgm:cxn modelId="{CF6DD9FD-C9B0-476A-BB98-3BB0C34A1449}" type="presParOf" srcId="{463B65B7-B7E4-49DA-8F94-CA2800F34B33}" destId="{BB410AE5-6BED-414D-BC13-AED4C806B343}" srcOrd="0" destOrd="0" presId="urn:microsoft.com/office/officeart/2005/8/layout/venn2"/>
    <dgm:cxn modelId="{2EFA5040-F128-446E-B71C-AB3625312458}" type="presParOf" srcId="{BB410AE5-6BED-414D-BC13-AED4C806B343}" destId="{510AF05F-3B1B-49B3-A3CA-228DF49EA9CC}" srcOrd="0" destOrd="0" presId="urn:microsoft.com/office/officeart/2005/8/layout/venn2"/>
    <dgm:cxn modelId="{7842412F-7899-4404-B8C9-6C897E48ECE5}" type="presParOf" srcId="{BB410AE5-6BED-414D-BC13-AED4C806B343}" destId="{B4ECF822-626D-4B10-9092-AEEB2BE5F9E1}" srcOrd="1" destOrd="0" presId="urn:microsoft.com/office/officeart/2005/8/layout/venn2"/>
    <dgm:cxn modelId="{29CB5636-CA40-4D34-B39E-BF99C3420414}" type="presParOf" srcId="{463B65B7-B7E4-49DA-8F94-CA2800F34B33}" destId="{3BD94848-F7E3-40D2-A097-1392D6517564}" srcOrd="1" destOrd="0" presId="urn:microsoft.com/office/officeart/2005/8/layout/venn2"/>
    <dgm:cxn modelId="{82F4E7B2-0142-47A1-BF65-AF28E4321352}" type="presParOf" srcId="{3BD94848-F7E3-40D2-A097-1392D6517564}" destId="{5331A27E-26EA-4FDF-804B-F9BC27B23DFD}" srcOrd="0" destOrd="0" presId="urn:microsoft.com/office/officeart/2005/8/layout/venn2"/>
    <dgm:cxn modelId="{CB9C1E40-7DB3-4A44-B7B5-2596FF6172A1}" type="presParOf" srcId="{3BD94848-F7E3-40D2-A097-1392D6517564}" destId="{61DD7BA4-387C-4AC8-B461-5BD891B133E4}" srcOrd="1" destOrd="0" presId="urn:microsoft.com/office/officeart/2005/8/layout/venn2"/>
    <dgm:cxn modelId="{6FEBD696-90A1-47BC-9286-C950520C165D}" type="presParOf" srcId="{463B65B7-B7E4-49DA-8F94-CA2800F34B33}" destId="{93B7319F-F407-4E3F-ACE0-E76D7E8F805C}" srcOrd="2" destOrd="0" presId="urn:microsoft.com/office/officeart/2005/8/layout/venn2"/>
    <dgm:cxn modelId="{53FB9ABF-601B-4FA7-9F32-62784F3732B2}" type="presParOf" srcId="{93B7319F-F407-4E3F-ACE0-E76D7E8F805C}" destId="{F4FA5F4A-CF06-40F2-829E-AAF34D602286}" srcOrd="0" destOrd="0" presId="urn:microsoft.com/office/officeart/2005/8/layout/venn2"/>
    <dgm:cxn modelId="{C11B2BB9-093F-42D9-B800-A0595FC601C6}" type="presParOf" srcId="{93B7319F-F407-4E3F-ACE0-E76D7E8F805C}" destId="{9D877B44-0EE1-46B0-A209-F9CAC93CE4C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0AF05F-3B1B-49B3-A3CA-228DF49EA9CC}">
      <dsp:nvSpPr>
        <dsp:cNvPr id="0" name=""/>
        <dsp:cNvSpPr/>
      </dsp:nvSpPr>
      <dsp:spPr>
        <a:xfrm>
          <a:off x="43796" y="0"/>
          <a:ext cx="4671200" cy="4671200"/>
        </a:xfrm>
        <a:prstGeom prst="ellipse">
          <a:avLst/>
        </a:prstGeom>
        <a:solidFill>
          <a:srgbClr val="164194"/>
        </a:solidFill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</a:rPr>
            <a:t>ТАМ </a:t>
          </a:r>
          <a:r>
            <a:rPr lang="ru-RU" sz="1400" b="1" kern="1200" dirty="0" smtClean="0">
              <a:solidFill>
                <a:schemeClr val="bg1"/>
              </a:solidFill>
            </a:rPr>
            <a:t>30 млрд</a:t>
          </a:r>
          <a:r>
            <a:rPr lang="ru-RU" sz="1400" b="1" kern="1200" dirty="0">
              <a:solidFill>
                <a:schemeClr val="bg1"/>
              </a:solidFill>
            </a:rPr>
            <a:t>. </a:t>
          </a:r>
          <a:r>
            <a:rPr lang="ru-RU" sz="1400" b="1" kern="1200" dirty="0" err="1">
              <a:solidFill>
                <a:schemeClr val="bg1"/>
              </a:solidFill>
            </a:rPr>
            <a:t>руб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1563104" y="233559"/>
        <a:ext cx="1632584" cy="700680"/>
      </dsp:txXfrm>
    </dsp:sp>
    <dsp:sp modelId="{5331A27E-26EA-4FDF-804B-F9BC27B23DFD}">
      <dsp:nvSpPr>
        <dsp:cNvPr id="0" name=""/>
        <dsp:cNvSpPr/>
      </dsp:nvSpPr>
      <dsp:spPr>
        <a:xfrm>
          <a:off x="606828" y="1165662"/>
          <a:ext cx="3503400" cy="3503400"/>
        </a:xfrm>
        <a:prstGeom prst="ellipse">
          <a:avLst/>
        </a:prstGeom>
        <a:solidFill>
          <a:srgbClr val="164194"/>
        </a:solidFill>
        <a:ln w="12700" cap="flat" cmpd="sng" algn="ctr">
          <a:solidFill>
            <a:schemeClr val="tx1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b="1" kern="1200" dirty="0">
              <a:solidFill>
                <a:schemeClr val="bg1"/>
              </a:solidFill>
            </a:rPr>
            <a:t>SAM</a:t>
          </a:r>
          <a:endParaRPr lang="ru-RU" sz="1400" b="1" kern="1200" dirty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1,7 млрд. </a:t>
          </a:r>
          <a:r>
            <a:rPr lang="ru-RU" sz="1400" b="1" kern="1200" dirty="0" err="1">
              <a:solidFill>
                <a:schemeClr val="bg1"/>
              </a:solidFill>
            </a:rPr>
            <a:t>руб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1542235" y="1384625"/>
        <a:ext cx="1632584" cy="656887"/>
      </dsp:txXfrm>
    </dsp:sp>
    <dsp:sp modelId="{F4FA5F4A-CF06-40F2-829E-AAF34D602286}">
      <dsp:nvSpPr>
        <dsp:cNvPr id="0" name=""/>
        <dsp:cNvSpPr/>
      </dsp:nvSpPr>
      <dsp:spPr>
        <a:xfrm>
          <a:off x="1205407" y="2335600"/>
          <a:ext cx="2335600" cy="2335600"/>
        </a:xfrm>
        <a:prstGeom prst="ellipse">
          <a:avLst/>
        </a:prstGeom>
        <a:solidFill>
          <a:srgbClr val="164194"/>
        </a:solidFill>
        <a:ln w="12700" cap="flat" cmpd="sng" algn="ctr">
          <a:solidFill>
            <a:schemeClr val="tx1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bg1"/>
              </a:solidFill>
            </a:rPr>
            <a:t>SOM</a:t>
          </a:r>
          <a:r>
            <a:rPr lang="ru-RU" sz="1400" b="1" kern="1200" dirty="0">
              <a:solidFill>
                <a:schemeClr val="bg1"/>
              </a:solidFill>
            </a:rPr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850 </a:t>
          </a:r>
          <a:r>
            <a:rPr lang="ru-RU" sz="1400" b="1" kern="1200" dirty="0">
              <a:solidFill>
                <a:schemeClr val="bg1"/>
              </a:solidFill>
            </a:rPr>
            <a:t>млн. </a:t>
          </a:r>
          <a:r>
            <a:rPr lang="ru-RU" sz="1400" b="1" kern="1200" dirty="0" err="1">
              <a:solidFill>
                <a:schemeClr val="bg1"/>
              </a:solidFill>
            </a:rPr>
            <a:t>руб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1547447" y="2919500"/>
        <a:ext cx="1651518" cy="1167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8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82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83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84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27DD0D7-9958-425B-9E36-3B70191B81E1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7987" cy="3084513"/>
          </a:xfrm>
          <a:prstGeom prst="rect">
            <a:avLst/>
          </a:prstGeom>
          <a:ln w="0">
            <a:noFill/>
          </a:ln>
        </p:spPr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BAC602F-8CB6-47E9-8861-B628C681A7B3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5900" y="812800"/>
            <a:ext cx="712787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752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5900" y="812800"/>
            <a:ext cx="712787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indent="0" algn="r">
              <a:buNone/>
            </a:pPr>
            <a:fld id="{227DD0D7-9958-425B-9E36-3B70191B81E1}" type="slidenum">
              <a:rPr lang="ru-RU" sz="1400" b="0" strike="noStrike" spc="-1" smtClean="0">
                <a:solidFill>
                  <a:srgbClr val="000000"/>
                </a:solidFill>
                <a:latin typeface="Times New Roman"/>
              </a:rPr>
              <a:t>10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93472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8400" y="1600560"/>
            <a:ext cx="10950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10950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5343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6219720" y="1600560"/>
            <a:ext cx="5343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8400" y="272880"/>
            <a:ext cx="10950840" cy="529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6219720" y="1600560"/>
            <a:ext cx="5343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608400" y="367272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5343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1972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219720" y="367272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1972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8400" y="3672720"/>
            <a:ext cx="10950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10950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08400" y="3672720"/>
            <a:ext cx="10950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1972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8400" y="367272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6219720" y="367272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311000" y="160056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8013600" y="160056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08400" y="367272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4311000" y="367272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8013600" y="367272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4B33FB2-8075-416E-A83F-4A22983BA2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8400" y="1600560"/>
            <a:ext cx="10950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C4F8C2C-32E6-4DF1-9FF9-56F16CD09D5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10950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92E6863-7F8D-4490-9B74-E19453B9B9B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5343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6219720" y="1600560"/>
            <a:ext cx="5343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9BC313-12BB-42D2-B15D-C29ECE42907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4C4CA79-C476-4F82-82D2-2B6C02C260E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608400" y="272880"/>
            <a:ext cx="10950840" cy="529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AA1B784-03A9-463F-8BA9-C79401A58B9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6219720" y="1600560"/>
            <a:ext cx="5343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608400" y="367272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5B21700-8948-464D-8B6F-D9AD1CFA0FB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5343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1972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6219720" y="367272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4868016-7842-42A1-9117-C0E94607A62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1972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08400" y="3672720"/>
            <a:ext cx="10950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2BE093-421B-459D-97F8-47A66A5D8F1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10950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08400" y="3672720"/>
            <a:ext cx="10950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178CDAE-5E50-4CB6-9B48-6293C47DCFD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19720" y="160056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08400" y="367272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6219720" y="3672720"/>
            <a:ext cx="5343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4B45AF5-E89B-4B90-A6E6-23193E78385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8400" y="218880"/>
            <a:ext cx="109508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8400" y="160056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311000" y="160056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8013600" y="160056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608400" y="367272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4311000" y="367272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8013600" y="3672720"/>
            <a:ext cx="3525840" cy="189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393956E-8C53-47FB-B6A1-3D6F786C4D6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094025" y="6262867"/>
            <a:ext cx="2737842" cy="364195"/>
          </a:xfrm>
        </p:spPr>
        <p:txBody>
          <a:bodyPr/>
          <a:lstStyle/>
          <a:p>
            <a:fld id="{16B786E3-4C1A-4D48-9661-077A6E6EF88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294699" y="893070"/>
            <a:ext cx="6150639" cy="5369796"/>
          </a:xfrm>
        </p:spPr>
        <p:txBody>
          <a:bodyPr>
            <a:normAutofit/>
          </a:bodyPr>
          <a:lstStyle>
            <a:lvl1pPr>
              <a:defRPr sz="1596">
                <a:solidFill>
                  <a:srgbClr val="080808"/>
                </a:solidFill>
              </a:defRPr>
            </a:lvl1pPr>
            <a:lvl2pPr>
              <a:defRPr sz="1596">
                <a:solidFill>
                  <a:srgbClr val="080808"/>
                </a:solidFill>
              </a:defRPr>
            </a:lvl2pPr>
            <a:lvl3pPr>
              <a:defRPr sz="1596">
                <a:solidFill>
                  <a:srgbClr val="080808"/>
                </a:solidFill>
              </a:defRPr>
            </a:lvl3pPr>
            <a:lvl4pPr>
              <a:defRPr sz="1596">
                <a:solidFill>
                  <a:srgbClr val="080808"/>
                </a:solidFill>
              </a:defRPr>
            </a:lvl4pPr>
            <a:lvl5pPr>
              <a:defRPr sz="1596">
                <a:solidFill>
                  <a:srgbClr val="08080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6682998" y="893071"/>
            <a:ext cx="5149298" cy="5369506"/>
          </a:xfrm>
        </p:spPr>
        <p:txBody>
          <a:bodyPr>
            <a:normAutofit/>
          </a:bodyPr>
          <a:lstStyle>
            <a:lvl1pPr>
              <a:defRPr sz="1596">
                <a:solidFill>
                  <a:srgbClr val="080808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237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611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141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8400" y="272880"/>
            <a:ext cx="10950840" cy="114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8400" y="1600560"/>
            <a:ext cx="10950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7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11"/>
          <p:cNvCxnSpPr/>
          <p:nvPr/>
        </p:nvCxnSpPr>
        <p:spPr>
          <a:xfrm>
            <a:off x="576000" y="6279840"/>
            <a:ext cx="10945440" cy="1080"/>
          </a:xfrm>
          <a:prstGeom prst="straightConnector1">
            <a:avLst/>
          </a:prstGeom>
          <a:ln w="0">
            <a:solidFill>
              <a:srgbClr val="000000"/>
            </a:solidFill>
          </a:ln>
        </p:spPr>
      </p:cxnSp>
      <p:sp>
        <p:nvSpPr>
          <p:cNvPr id="39" name="PlaceHolder 1"/>
          <p:cNvSpPr>
            <a:spLocks noGrp="1"/>
          </p:cNvSpPr>
          <p:nvPr>
            <p:ph type="ftr" idx="1"/>
          </p:nvPr>
        </p:nvSpPr>
        <p:spPr>
          <a:xfrm>
            <a:off x="576360" y="6283800"/>
            <a:ext cx="41058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ru-RU" sz="900" b="0" strike="noStrike" spc="-1">
                <a:solidFill>
                  <a:srgbClr val="000000"/>
                </a:solidFill>
                <a:latin typeface="Fedra Sans Pro Light"/>
                <a:ea typeface="Fedra Sans Pro Light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900" b="0" strike="noStrike" spc="-1">
                <a:solidFill>
                  <a:srgbClr val="000000"/>
                </a:solidFill>
                <a:latin typeface="Fedra Sans Pro Light"/>
                <a:ea typeface="Fedra Sans Pro Light"/>
              </a:rPr>
              <a:t>&lt;нижний колонтитул&gt;</a:t>
            </a:r>
            <a:endParaRPr lang="ru-RU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sldNum" idx="2"/>
          </p:nvPr>
        </p:nvSpPr>
        <p:spPr>
          <a:xfrm>
            <a:off x="8782560" y="6302160"/>
            <a:ext cx="2736720" cy="331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900" b="0" strike="noStrike" spc="-1">
                <a:solidFill>
                  <a:srgbClr val="000000"/>
                </a:solidFill>
                <a:latin typeface="Fedra Sans Pro Light"/>
                <a:ea typeface="Fedra Sans Pro Ligh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0A4B2AB-1FAE-4614-89A2-30314AEF2700}" type="slidenum">
              <a:rPr lang="ru-RU" sz="900" b="0" strike="noStrike" spc="-1">
                <a:solidFill>
                  <a:srgbClr val="000000"/>
                </a:solidFill>
                <a:latin typeface="Fedra Sans Pro Light"/>
                <a:ea typeface="Fedra Sans Pro Light"/>
              </a:rPr>
              <a:t>‹#›</a:t>
            </a:fld>
            <a:endParaRPr lang="ru-RU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title"/>
          </p:nvPr>
        </p:nvSpPr>
        <p:spPr>
          <a:xfrm>
            <a:off x="608400" y="272880"/>
            <a:ext cx="10950840" cy="114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08400" y="1600560"/>
            <a:ext cx="109508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22647" y="1793972"/>
            <a:ext cx="9145259" cy="171129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ru-RU" sz="4000" b="1" dirty="0">
                <a:solidFill>
                  <a:srgbClr val="174489"/>
                </a:solidFill>
              </a:rPr>
              <a:t>Развитие технологии изготовления малогабаритной продукции из полимер-песчаных композитов</a:t>
            </a: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274358" y="3807013"/>
            <a:ext cx="4509909" cy="47731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>
              <a:lnSpc>
                <a:spcPct val="90000"/>
              </a:lnSpc>
              <a:spcBef>
                <a:spcPts val="998"/>
              </a:spcBef>
              <a:buNone/>
              <a:tabLst>
                <a:tab pos="0" algn="l"/>
              </a:tabLst>
            </a:pPr>
            <a:r>
              <a:rPr lang="ru-RU" sz="2400" b="0" strike="noStrike" spc="-1" dirty="0" smtClean="0">
                <a:solidFill>
                  <a:srgbClr val="000000"/>
                </a:solidFill>
                <a:latin typeface="Calibri"/>
                <a:ea typeface="Fedra Sans Alt Pro Light"/>
              </a:rPr>
              <a:t>Команда «</a:t>
            </a:r>
            <a:r>
              <a:rPr lang="ru-RU" sz="2400" b="0" strike="noStrike" spc="-1" dirty="0" err="1" smtClean="0">
                <a:solidFill>
                  <a:srgbClr val="000000"/>
                </a:solidFill>
                <a:latin typeface="Calibri"/>
                <a:ea typeface="Fedra Sans Alt Pro Light"/>
              </a:rPr>
              <a:t>ПолимерКомпозит</a:t>
            </a:r>
            <a:r>
              <a:rPr lang="ru-RU" sz="2400" b="0" strike="noStrike" spc="-1" dirty="0" smtClean="0">
                <a:solidFill>
                  <a:srgbClr val="000000"/>
                </a:solidFill>
                <a:latin typeface="Calibri"/>
                <a:ea typeface="Fedra Sans Alt Pro Light"/>
              </a:rPr>
              <a:t>»</a:t>
            </a:r>
            <a:endParaRPr lang="ru-RU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0" y="6116295"/>
            <a:ext cx="9124920" cy="489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 fontScale="93000"/>
          </a:bodyPr>
          <a:lstStyle/>
          <a:p>
            <a:pPr indent="0">
              <a:lnSpc>
                <a:spcPct val="90000"/>
              </a:lnSpc>
              <a:spcBef>
                <a:spcPts val="998"/>
              </a:spcBef>
              <a:buNone/>
              <a:tabLst>
                <a:tab pos="0" algn="l"/>
              </a:tabLst>
            </a:pPr>
            <a:r>
              <a:rPr lang="ru-RU" sz="1800" b="1" strike="noStrike" spc="-1" dirty="0" smtClean="0">
                <a:solidFill>
                  <a:srgbClr val="000000"/>
                </a:solidFill>
                <a:latin typeface="Calibri"/>
                <a:ea typeface="Fedra Sans Pro"/>
              </a:rPr>
              <a:t>Докладчик: бакалавр гр</a:t>
            </a:r>
            <a:r>
              <a:rPr lang="ru-RU" sz="1800" b="1" spc="-1" dirty="0" smtClean="0">
                <a:solidFill>
                  <a:srgbClr val="000000"/>
                </a:solidFill>
                <a:latin typeface="Calibri"/>
                <a:ea typeface="Fedra Sans Pro"/>
              </a:rPr>
              <a:t>. БТПб-21-3 </a:t>
            </a:r>
            <a:r>
              <a:rPr lang="ru-RU" sz="1800" b="1" strike="noStrike" spc="-1" dirty="0" smtClean="0">
                <a:solidFill>
                  <a:srgbClr val="000000"/>
                </a:solidFill>
                <a:latin typeface="Calibri"/>
                <a:ea typeface="Fedra Sans Pro"/>
              </a:rPr>
              <a:t>Балахин</a:t>
            </a:r>
            <a:r>
              <a:rPr lang="en-US" sz="1800" b="1" strike="noStrike" spc="-1" dirty="0" smtClean="0">
                <a:solidFill>
                  <a:srgbClr val="000000"/>
                </a:solidFill>
                <a:latin typeface="Calibri"/>
                <a:ea typeface="Fedra Sans Pro"/>
              </a:rPr>
              <a:t> </a:t>
            </a:r>
            <a:r>
              <a:rPr lang="ru-RU" sz="1800" b="1" strike="noStrike" spc="-1" dirty="0" smtClean="0">
                <a:solidFill>
                  <a:srgbClr val="000000"/>
                </a:solidFill>
                <a:latin typeface="Calibri"/>
                <a:ea typeface="Fedra Sans Pro"/>
              </a:rPr>
              <a:t>А.С.</a:t>
            </a:r>
            <a:endParaRPr lang="ru-RU" sz="1800" b="1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8" name="Рисунок 4"/>
          <p:cNvPicPr/>
          <p:nvPr/>
        </p:nvPicPr>
        <p:blipFill>
          <a:blip r:embed="rId3"/>
          <a:stretch/>
        </p:blipFill>
        <p:spPr>
          <a:xfrm>
            <a:off x="11129217" y="186121"/>
            <a:ext cx="867240" cy="222843"/>
          </a:xfrm>
          <a:prstGeom prst="rect">
            <a:avLst/>
          </a:prstGeom>
          <a:ln w="0">
            <a:noFill/>
          </a:ln>
        </p:spPr>
      </p:pic>
      <p:pic>
        <p:nvPicPr>
          <p:cNvPr id="89" name="Рисунок 3"/>
          <p:cNvPicPr/>
          <p:nvPr/>
        </p:nvPicPr>
        <p:blipFill>
          <a:blip r:embed="rId4"/>
          <a:stretch/>
        </p:blipFill>
        <p:spPr>
          <a:xfrm>
            <a:off x="196648" y="228960"/>
            <a:ext cx="2286000" cy="665280"/>
          </a:xfrm>
          <a:prstGeom prst="rect">
            <a:avLst/>
          </a:prstGeom>
          <a:ln w="0">
            <a:noFill/>
          </a:ln>
        </p:spPr>
      </p:pic>
      <p:grpSp>
        <p:nvGrpSpPr>
          <p:cNvPr id="2" name="Группа 1"/>
          <p:cNvGrpSpPr/>
          <p:nvPr/>
        </p:nvGrpSpPr>
        <p:grpSpPr>
          <a:xfrm>
            <a:off x="9725018" y="1304886"/>
            <a:ext cx="1997121" cy="3550801"/>
            <a:chOff x="9796059" y="2813880"/>
            <a:chExt cx="1997121" cy="3550801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062A3B3D-53B5-472D-BE4C-5DB2CD29CC90}"/>
                </a:ext>
              </a:extLst>
            </p:cNvPr>
            <p:cNvGrpSpPr/>
            <p:nvPr/>
          </p:nvGrpSpPr>
          <p:grpSpPr>
            <a:xfrm>
              <a:off x="9796059" y="2813880"/>
              <a:ext cx="1997121" cy="3550801"/>
              <a:chOff x="5466799" y="1812381"/>
              <a:chExt cx="2095269" cy="2347942"/>
            </a:xfr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D117DDA1-A3D9-4B9C-A95C-3292DB186D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09348" y="1972335"/>
                <a:ext cx="1952720" cy="2187988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7B964532-02A9-4EDA-98B0-672681606C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biLevel thresh="75000"/>
              </a:blip>
              <a:stretch>
                <a:fillRect/>
              </a:stretch>
            </p:blipFill>
            <p:spPr>
              <a:xfrm>
                <a:off x="5466799" y="1812381"/>
                <a:ext cx="2093253" cy="2345452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</p:pic>
        </p:grp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E60E7C8-D5F8-4638-BC82-9789A13BA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563158" y="4355634"/>
              <a:ext cx="946286" cy="43669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ftr" idx="6"/>
          </p:nvPr>
        </p:nvSpPr>
        <p:spPr>
          <a:xfrm>
            <a:off x="576360" y="6283800"/>
            <a:ext cx="5565822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900" b="0" strike="noStrike" spc="-1">
                <a:solidFill>
                  <a:srgbClr val="000000"/>
                </a:solidFill>
                <a:latin typeface="Fedra Sans Pro Light"/>
                <a:ea typeface="Fedra Sans Pro Light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-1" dirty="0" smtClean="0">
                <a:solidFill>
                  <a:schemeClr val="accent1"/>
                </a:solidFill>
              </a:rPr>
              <a:t>/</a:t>
            </a:r>
            <a:r>
              <a:rPr lang="ru-RU" sz="900" b="1" strike="noStrike" spc="-1" dirty="0" smtClean="0">
                <a:solidFill>
                  <a:schemeClr val="accent1"/>
                </a:solidFill>
              </a:rPr>
              <a:t>ПЛАСТИФИКАЦИЯ КОМПОЗИТНЫХ МАТЕРИАЛОВ НА ОСНОВЕ ПОЛИМЕРОВ НЕФТЕХИМИИ</a:t>
            </a:r>
            <a:endParaRPr lang="ru-RU" sz="1000" b="1" strike="noStrike" spc="-1" dirty="0">
              <a:solidFill>
                <a:schemeClr val="accent1"/>
              </a:solidFill>
              <a:latin typeface="Times New Roman"/>
            </a:endParaRPr>
          </a:p>
        </p:txBody>
      </p:sp>
      <p:pic>
        <p:nvPicPr>
          <p:cNvPr id="91" name="Рисунок 13"/>
          <p:cNvPicPr/>
          <p:nvPr/>
        </p:nvPicPr>
        <p:blipFill>
          <a:blip r:embed="rId2"/>
          <a:stretch/>
        </p:blipFill>
        <p:spPr>
          <a:xfrm>
            <a:off x="10440000" y="6337440"/>
            <a:ext cx="740520" cy="214920"/>
          </a:xfrm>
          <a:prstGeom prst="rect">
            <a:avLst/>
          </a:prstGeom>
          <a:ln w="0">
            <a:noFill/>
          </a:ln>
        </p:spPr>
      </p:pic>
      <p:sp>
        <p:nvSpPr>
          <p:cNvPr id="92" name="Прямоугольник 1"/>
          <p:cNvSpPr/>
          <p:nvPr/>
        </p:nvSpPr>
        <p:spPr>
          <a:xfrm>
            <a:off x="252313" y="164339"/>
            <a:ext cx="4390346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0" strike="noStrike" spc="-1" dirty="0">
                <a:solidFill>
                  <a:srgbClr val="174489"/>
                </a:solidFill>
                <a:latin typeface="+mj-lt"/>
                <a:ea typeface="Montserrat"/>
              </a:rPr>
              <a:t>Что делает проект?</a:t>
            </a:r>
            <a:endParaRPr lang="ru-RU" sz="3600" b="0" strike="noStrike" spc="-1" dirty="0">
              <a:solidFill>
                <a:srgbClr val="174489"/>
              </a:solidFill>
              <a:latin typeface="+mj-lt"/>
            </a:endParaRPr>
          </a:p>
        </p:txBody>
      </p:sp>
      <p:sp>
        <p:nvSpPr>
          <p:cNvPr id="93" name="TextBox 6"/>
          <p:cNvSpPr/>
          <p:nvPr/>
        </p:nvSpPr>
        <p:spPr>
          <a:xfrm>
            <a:off x="428040" y="1250280"/>
            <a:ext cx="11407320" cy="41089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790" b="0" strike="noStrike" spc="-1" dirty="0">
                <a:solidFill>
                  <a:srgbClr val="000000"/>
                </a:solidFill>
                <a:latin typeface="Montserrat"/>
                <a:ea typeface="DejaVu Sans"/>
              </a:rPr>
              <a:t>Модернизация технологии изготовления полимер-песчаных композитов с использованием </a:t>
            </a:r>
            <a:r>
              <a:rPr lang="ru-RU" sz="1790" b="1" strike="noStrike" spc="-1" dirty="0">
                <a:solidFill>
                  <a:srgbClr val="000000"/>
                </a:solidFill>
                <a:latin typeface="Montserrat"/>
                <a:ea typeface="DejaVu Sans"/>
              </a:rPr>
              <a:t>малотоннажной </a:t>
            </a:r>
            <a:r>
              <a:rPr lang="ru-RU" sz="1790" b="1" strike="noStrike" spc="-1" dirty="0" smtClean="0">
                <a:solidFill>
                  <a:srgbClr val="000000"/>
                </a:solidFill>
                <a:latin typeface="Montserrat"/>
                <a:ea typeface="DejaVu Sans"/>
              </a:rPr>
              <a:t>химии</a:t>
            </a:r>
            <a:r>
              <a:rPr lang="ru-RU" sz="1790" b="0" strike="noStrike" spc="-1" dirty="0" smtClean="0">
                <a:solidFill>
                  <a:srgbClr val="000000"/>
                </a:solidFill>
                <a:latin typeface="Montserrat"/>
                <a:ea typeface="DejaVu Sans"/>
              </a:rPr>
              <a:t>, </a:t>
            </a:r>
            <a:r>
              <a:rPr lang="ru-RU" sz="1790" b="0" strike="noStrike" spc="-1" dirty="0">
                <a:solidFill>
                  <a:srgbClr val="000000"/>
                </a:solidFill>
                <a:latin typeface="Montserrat"/>
                <a:ea typeface="DejaVu Sans"/>
              </a:rPr>
              <a:t>облегчается решение проблем экологии за счет использования </a:t>
            </a:r>
            <a:r>
              <a:rPr lang="ru-RU" sz="1790" b="1" strike="noStrike" spc="-1" dirty="0">
                <a:solidFill>
                  <a:srgbClr val="000000"/>
                </a:solidFill>
                <a:latin typeface="Montserrat"/>
                <a:ea typeface="DejaVu Sans"/>
              </a:rPr>
              <a:t>вторичного переработанного пластика.</a:t>
            </a:r>
            <a:endParaRPr lang="ru-RU" sz="179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sz="2800" dirty="0"/>
              <a:t/>
            </a:r>
            <a:br>
              <a:rPr sz="2800" dirty="0"/>
            </a:br>
            <a:r>
              <a:rPr lang="ru-RU" sz="1800" b="0" strike="noStrike" spc="-1" dirty="0">
                <a:solidFill>
                  <a:srgbClr val="000000"/>
                </a:solidFill>
                <a:latin typeface="Montserrat"/>
                <a:ea typeface="Montserrat"/>
              </a:rPr>
              <a:t>Благодаря модернизации технологии </a:t>
            </a:r>
            <a:r>
              <a:rPr lang="ru-RU" sz="1790" b="0" strike="noStrike" spc="-1" dirty="0">
                <a:solidFill>
                  <a:srgbClr val="000000"/>
                </a:solidFill>
                <a:latin typeface="Montserrat"/>
                <a:ea typeface="Montserrat"/>
              </a:rPr>
              <a:t>решается задача получения </a:t>
            </a:r>
            <a:r>
              <a:rPr lang="ru-RU" sz="1790" b="1" strike="noStrike" spc="-1" dirty="0">
                <a:solidFill>
                  <a:srgbClr val="000000"/>
                </a:solidFill>
                <a:latin typeface="Montserrat"/>
                <a:ea typeface="Montserrat"/>
              </a:rPr>
              <a:t>малогабаритной продукции</a:t>
            </a:r>
            <a:r>
              <a:rPr lang="ru-RU" sz="1790" b="0" strike="noStrike" spc="-1" dirty="0">
                <a:solidFill>
                  <a:srgbClr val="000000"/>
                </a:solidFill>
                <a:latin typeface="Montserrat"/>
                <a:ea typeface="Montserrat"/>
              </a:rPr>
              <a:t> из полимер-песчаного композита, </a:t>
            </a:r>
            <a:r>
              <a:rPr lang="ru-RU" sz="1790" b="1" strike="noStrike" spc="-1" dirty="0">
                <a:solidFill>
                  <a:srgbClr val="000000"/>
                </a:solidFill>
                <a:latin typeface="Montserrat"/>
                <a:ea typeface="Montserrat"/>
              </a:rPr>
              <a:t>при использовании</a:t>
            </a:r>
            <a:r>
              <a:rPr lang="ru-RU" sz="1790" b="0" strike="noStrike" spc="-1" dirty="0">
                <a:solidFill>
                  <a:srgbClr val="000000"/>
                </a:solidFill>
                <a:latin typeface="Montserrat"/>
                <a:ea typeface="Montserrat"/>
              </a:rPr>
              <a:t> бросовых отходов полимеров нефтехимии. </a:t>
            </a:r>
            <a:endParaRPr lang="ru-RU" sz="179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79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790" b="0" strike="noStrike" spc="-1" dirty="0">
                <a:solidFill>
                  <a:srgbClr val="000000"/>
                </a:solidFill>
                <a:latin typeface="Montserrat"/>
                <a:ea typeface="Montserrat"/>
              </a:rPr>
              <a:t>В ходе проведения лабораторных исследований </a:t>
            </a:r>
            <a:r>
              <a:rPr lang="ru-RU" sz="1790" b="1" strike="noStrike" spc="-1" dirty="0">
                <a:solidFill>
                  <a:srgbClr val="000000"/>
                </a:solidFill>
                <a:latin typeface="Montserrat"/>
                <a:ea typeface="Montserrat"/>
              </a:rPr>
              <a:t>изучены физико-химические свойства</a:t>
            </a:r>
            <a:r>
              <a:rPr lang="ru-RU" sz="1790" b="0" strike="noStrike" spc="-1" dirty="0">
                <a:solidFill>
                  <a:srgbClr val="000000"/>
                </a:solidFill>
                <a:latin typeface="Montserrat"/>
                <a:ea typeface="Montserrat"/>
              </a:rPr>
              <a:t> нового материала, получена </a:t>
            </a:r>
            <a:r>
              <a:rPr lang="ru-RU" sz="1790" b="1" strike="noStrike" spc="-1" dirty="0">
                <a:solidFill>
                  <a:srgbClr val="000000"/>
                </a:solidFill>
                <a:latin typeface="Montserrat"/>
                <a:ea typeface="Montserrat"/>
              </a:rPr>
              <a:t>большая пластичность</a:t>
            </a:r>
            <a:r>
              <a:rPr lang="ru-RU" sz="1790" b="0" strike="noStrike" spc="-1" dirty="0">
                <a:solidFill>
                  <a:srgbClr val="000000"/>
                </a:solidFill>
                <a:latin typeface="Montserrat"/>
                <a:ea typeface="Montserrat"/>
              </a:rPr>
              <a:t> по сравнению с традиционными полимер-песчаными композитами</a:t>
            </a:r>
            <a:r>
              <a:rPr lang="ru-RU" sz="1790" b="0" strike="noStrike" spc="-1" dirty="0" smtClean="0">
                <a:solidFill>
                  <a:srgbClr val="000000"/>
                </a:solidFill>
                <a:latin typeface="Montserrat"/>
                <a:ea typeface="Montserrat"/>
              </a:rPr>
              <a:t>.</a:t>
            </a:r>
          </a:p>
          <a:p>
            <a:pPr>
              <a:lnSpc>
                <a:spcPct val="100000"/>
              </a:lnSpc>
            </a:pPr>
            <a:endParaRPr lang="ru-RU" sz="1790" spc="-1" dirty="0">
              <a:solidFill>
                <a:srgbClr val="000000"/>
              </a:solidFill>
              <a:latin typeface="Montserrat"/>
            </a:endParaRPr>
          </a:p>
          <a:p>
            <a:r>
              <a:rPr lang="ru-RU" kern="0" dirty="0">
                <a:solidFill>
                  <a:srgbClr val="000000"/>
                </a:solidFill>
                <a:latin typeface="Montserrat"/>
                <a:cs typeface="Arial" panose="020B0604020202020204" pitchFamily="34" charset="0"/>
                <a:sym typeface="Montserrat"/>
              </a:rPr>
              <a:t>Уровень разработки </a:t>
            </a:r>
            <a:r>
              <a:rPr lang="ru-RU" kern="0" dirty="0" smtClean="0">
                <a:solidFill>
                  <a:srgbClr val="000000"/>
                </a:solidFill>
                <a:latin typeface="Montserrat"/>
                <a:cs typeface="Arial" panose="020B0604020202020204" pitchFamily="34" charset="0"/>
                <a:sym typeface="Montserrat"/>
              </a:rPr>
              <a:t>УГТ </a:t>
            </a:r>
            <a:r>
              <a:rPr lang="ru-RU" kern="0" dirty="0">
                <a:solidFill>
                  <a:srgbClr val="000000"/>
                </a:solidFill>
                <a:latin typeface="Montserrat"/>
                <a:cs typeface="Arial" panose="020B0604020202020204" pitchFamily="34" charset="0"/>
                <a:sym typeface="Montserrat"/>
              </a:rPr>
              <a:t>– 8, </a:t>
            </a:r>
            <a:r>
              <a:rPr lang="ru-RU" dirty="0">
                <a:latin typeface="Montserrat"/>
                <a:cs typeface="Arial" panose="020B0604020202020204" pitchFamily="34" charset="0"/>
                <a:sym typeface="Montserrat"/>
              </a:rPr>
              <a:t>р</a:t>
            </a:r>
            <a:r>
              <a:rPr lang="ru-RU" dirty="0">
                <a:latin typeface="Montserrat"/>
                <a:cs typeface="Arial" panose="020B0604020202020204" pitchFamily="34" charset="0"/>
              </a:rPr>
              <a:t>еальная система завершена и квалифицирована в ходе испытаний и </a:t>
            </a:r>
            <a:r>
              <a:rPr lang="ru-RU" dirty="0" smtClean="0">
                <a:latin typeface="Montserrat"/>
                <a:cs typeface="Arial" panose="020B0604020202020204" pitchFamily="34" charset="0"/>
              </a:rPr>
              <a:t>демонстрации. </a:t>
            </a:r>
            <a:r>
              <a:rPr dirty="0">
                <a:latin typeface="Montserrat"/>
              </a:rPr>
              <a:t/>
            </a:r>
            <a:br>
              <a:rPr dirty="0">
                <a:latin typeface="Montserrat"/>
              </a:rPr>
            </a:br>
            <a:endParaRPr lang="ru-RU" b="0" strike="noStrike" spc="-1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380269-5CE1-449F-980D-1DAE422316AB}" type="slidenum">
              <a:t>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9732FA-D765-42C9-B745-6FE26AFE63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1" r="1" b="4564"/>
          <a:stretch/>
        </p:blipFill>
        <p:spPr>
          <a:xfrm>
            <a:off x="260975" y="848512"/>
            <a:ext cx="6379472" cy="53507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0975" y="117547"/>
            <a:ext cx="7661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1744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11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3" y="6283906"/>
            <a:ext cx="5933593" cy="364195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/</a:t>
            </a:r>
            <a:r>
              <a:rPr lang="ru-RU" b="1" dirty="0">
                <a:solidFill>
                  <a:schemeClr val="accent1"/>
                </a:solidFill>
              </a:rPr>
              <a:t>ПЛАСТИФИКАЦИЯ КОМПОЗИТНЫХ МАТЕРИАЛОВ НА ОСНОВЕ ПОЛИМЕРОВ НЕФТЕХИМИИ</a:t>
            </a:r>
            <a:endParaRPr lang="ru-RU" sz="1000" b="1" dirty="0">
              <a:solidFill>
                <a:schemeClr val="accent1"/>
              </a:solidFill>
              <a:latin typeface="Times New Roman"/>
            </a:endParaRPr>
          </a:p>
          <a:p>
            <a:endParaRPr lang="ru-RU" dirty="0"/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24A694AD-CCCB-4476-9AB2-BD9F0E6141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147725"/>
              </p:ext>
            </p:extLst>
          </p:nvPr>
        </p:nvGraphicFramePr>
        <p:xfrm>
          <a:off x="6368454" y="1870329"/>
          <a:ext cx="6012760" cy="4469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2889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0975" y="117547"/>
            <a:ext cx="7661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1744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11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3" y="6283906"/>
            <a:ext cx="5933593" cy="364195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/</a:t>
            </a:r>
            <a:r>
              <a:rPr lang="ru-RU" b="1" dirty="0">
                <a:solidFill>
                  <a:schemeClr val="accent1"/>
                </a:solidFill>
              </a:rPr>
              <a:t>ПЛАСТИФИКАЦИЯ КОМПОЗИТНЫХ МАТЕРИАЛОВ НА ОСНОВЕ ПОЛИМЕРОВ НЕФТЕХИМИИ</a:t>
            </a:r>
            <a:endParaRPr lang="ru-RU" sz="1000" b="1" dirty="0">
              <a:solidFill>
                <a:schemeClr val="accent1"/>
              </a:solidFill>
              <a:latin typeface="Times New Roman"/>
            </a:endParaRP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60975" y="1016000"/>
            <a:ext cx="5789420" cy="4050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dirty="0"/>
              <a:t>Проблема переработки полимеров нефтехимии заключается в том, что при формировании целевых характеристик материала изделия, требуется ввод минеральных составляющих. Это приводит к увеличению жесткости композита из полимеров нефтехимии и ведет к увеличению затрат при реализации технологии изготовления продукции. Требуются большие усилия пресса формирования изделия, увеличиваются </a:t>
            </a:r>
            <a:r>
              <a:rPr lang="ru-RU" dirty="0" err="1"/>
              <a:t>энергозатраты</a:t>
            </a:r>
            <a:r>
              <a:rPr lang="ru-RU" dirty="0"/>
              <a:t>, понижается производительность. Кроме этих факторов, для увеличения </a:t>
            </a:r>
            <a:r>
              <a:rPr lang="ru-RU" dirty="0" err="1"/>
              <a:t>маржинальности</a:t>
            </a:r>
            <a:r>
              <a:rPr lang="ru-RU" dirty="0"/>
              <a:t> в производстве, исключаются дорогостоящие ингредиенты.</a:t>
            </a:r>
            <a:endParaRPr lang="ru-RU" dirty="0"/>
          </a:p>
        </p:txBody>
      </p:sp>
      <p:pic>
        <p:nvPicPr>
          <p:cNvPr id="3074" name="Picture 2" descr="Завод полимерпесчаных изделий в Тюмени, полимерно-песчаное производство -  Неокомпозит Тюмен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856" y="994515"/>
            <a:ext cx="5429441" cy="4072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982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ftr" idx="8"/>
          </p:nvPr>
        </p:nvSpPr>
        <p:spPr>
          <a:xfrm>
            <a:off x="576359" y="6283800"/>
            <a:ext cx="5741313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900" b="0" strike="noStrike" spc="-1">
                <a:solidFill>
                  <a:srgbClr val="000000"/>
                </a:solidFill>
                <a:latin typeface="Fedra Sans Pro Light"/>
                <a:ea typeface="Fedra Sans Pro Light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</a:rPr>
              <a:t>/</a:t>
            </a:r>
            <a:r>
              <a:rPr lang="ru-RU" b="1" dirty="0">
                <a:solidFill>
                  <a:schemeClr val="accent1"/>
                </a:solidFill>
              </a:rPr>
              <a:t>ПЛАСТИФИКАЦИЯ КОМПОЗИТНЫХ МАТЕРИАЛОВ НА ОСНОВЕ ПОЛИМЕРОВ НЕФТЕХИМИИ</a:t>
            </a:r>
            <a:endParaRPr lang="ru-RU" sz="1000" b="1" dirty="0">
              <a:solidFill>
                <a:schemeClr val="accent1"/>
              </a:solidFill>
              <a:latin typeface="Times New Roman"/>
            </a:endParaRPr>
          </a:p>
        </p:txBody>
      </p:sp>
      <p:pic>
        <p:nvPicPr>
          <p:cNvPr id="100" name="Рисунок 13"/>
          <p:cNvPicPr/>
          <p:nvPr/>
        </p:nvPicPr>
        <p:blipFill>
          <a:blip r:embed="rId2"/>
          <a:stretch/>
        </p:blipFill>
        <p:spPr>
          <a:xfrm>
            <a:off x="10440000" y="6337440"/>
            <a:ext cx="740520" cy="214920"/>
          </a:xfrm>
          <a:prstGeom prst="rect">
            <a:avLst/>
          </a:prstGeom>
          <a:ln w="0">
            <a:noFill/>
          </a:ln>
        </p:spPr>
      </p:pic>
      <p:pic>
        <p:nvPicPr>
          <p:cNvPr id="103" name="Picture 2"/>
          <p:cNvPicPr/>
          <p:nvPr/>
        </p:nvPicPr>
        <p:blipFill>
          <a:blip r:embed="rId3"/>
          <a:stretch/>
        </p:blipFill>
        <p:spPr>
          <a:xfrm>
            <a:off x="5844600" y="942840"/>
            <a:ext cx="2966040" cy="1929240"/>
          </a:xfrm>
          <a:prstGeom prst="rect">
            <a:avLst/>
          </a:prstGeom>
          <a:ln w="0">
            <a:noFill/>
          </a:ln>
        </p:spPr>
      </p:pic>
      <p:pic>
        <p:nvPicPr>
          <p:cNvPr id="104" name="Рисунок 9"/>
          <p:cNvPicPr/>
          <p:nvPr/>
        </p:nvPicPr>
        <p:blipFill>
          <a:blip r:embed="rId4"/>
          <a:stretch/>
        </p:blipFill>
        <p:spPr>
          <a:xfrm>
            <a:off x="5844600" y="3129120"/>
            <a:ext cx="2966040" cy="2265120"/>
          </a:xfrm>
          <a:prstGeom prst="rect">
            <a:avLst/>
          </a:prstGeom>
          <a:ln w="0">
            <a:noFill/>
          </a:ln>
        </p:spPr>
      </p:pic>
      <p:pic>
        <p:nvPicPr>
          <p:cNvPr id="105" name="Рисунок 10"/>
          <p:cNvPicPr/>
          <p:nvPr/>
        </p:nvPicPr>
        <p:blipFill>
          <a:blip r:embed="rId5"/>
          <a:srcRect l="30897"/>
          <a:stretch/>
        </p:blipFill>
        <p:spPr>
          <a:xfrm>
            <a:off x="9459360" y="942840"/>
            <a:ext cx="2054160" cy="1929240"/>
          </a:xfrm>
          <a:prstGeom prst="rect">
            <a:avLst/>
          </a:prstGeom>
          <a:ln w="0">
            <a:noFill/>
          </a:ln>
        </p:spPr>
      </p:pic>
      <p:pic>
        <p:nvPicPr>
          <p:cNvPr id="106" name="Рисунок 15"/>
          <p:cNvPicPr/>
          <p:nvPr/>
        </p:nvPicPr>
        <p:blipFill>
          <a:blip r:embed="rId6"/>
          <a:stretch/>
        </p:blipFill>
        <p:spPr>
          <a:xfrm>
            <a:off x="9459360" y="3129120"/>
            <a:ext cx="2060280" cy="224892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3"/>
          <p:cNvSpPr/>
          <p:nvPr/>
        </p:nvSpPr>
        <p:spPr>
          <a:xfrm>
            <a:off x="128629" y="0"/>
            <a:ext cx="2121071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0" strike="noStrike" spc="-1" dirty="0">
                <a:solidFill>
                  <a:srgbClr val="174489"/>
                </a:solidFill>
                <a:latin typeface="+mj-lt"/>
                <a:ea typeface="Montserrat"/>
              </a:rPr>
              <a:t>Решение</a:t>
            </a:r>
            <a:endParaRPr lang="ru-RU" sz="3600" b="0" strike="noStrike" spc="-1" dirty="0">
              <a:solidFill>
                <a:srgbClr val="174489"/>
              </a:solidFill>
              <a:latin typeface="+mj-l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7F99F9D-CC4B-4D3F-908A-105E6CC627DB}" type="slidenum">
              <a:t>5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262321" y="942840"/>
            <a:ext cx="4614479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dirty="0"/>
              <a:t>Решением данной задачи является пластификация </a:t>
            </a:r>
            <a:r>
              <a:rPr lang="ru-RU" dirty="0" smtClean="0"/>
              <a:t>полимер </a:t>
            </a:r>
            <a:r>
              <a:rPr lang="ru-RU" dirty="0"/>
              <a:t>песчаных композитов на основе вторичных полимеров нефтехимии. Решение позволяет получать продукцию с включением трудно перерабатываемых вторичных полимерных отходов. От выбора состава пластификатора зависят характеристики получаемой продукции. Одним из требуемых показателей является повышение пластичности. </a:t>
            </a:r>
            <a:endParaRPr lang="ru-RU" dirty="0" smtClean="0"/>
          </a:p>
          <a:p>
            <a:pPr algn="just">
              <a:lnSpc>
                <a:spcPct val="120000"/>
              </a:lnSpc>
            </a:pPr>
            <a:r>
              <a:rPr lang="ru-RU" dirty="0" smtClean="0"/>
              <a:t>Продукт находится в стадии патентования.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00D1CED-9386-4BA3-95D6-437470BE8D9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663" y="1255212"/>
            <a:ext cx="1800324" cy="210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C926058-5ABB-4F4B-82FC-84FD9F10050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663" y="3547325"/>
            <a:ext cx="1800324" cy="213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8C27069-DD72-4CDC-8190-D42B4C6EB72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615" y="3547325"/>
            <a:ext cx="1800324" cy="2107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77B7116-617C-4B19-BB14-D880EC1B22F7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615" y="1255212"/>
            <a:ext cx="1800324" cy="2106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4" descr="C:\Users\user\Downloads\image-13-06-23-10-24-1.png">
            <a:extLst>
              <a:ext uri="{FF2B5EF4-FFF2-40B4-BE49-F238E27FC236}">
                <a16:creationId xmlns:a16="http://schemas.microsoft.com/office/drawing/2014/main" id="{6901BD7D-F4E3-43A0-B8B1-DAED71561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t="35089" b="33861"/>
          <a:stretch>
            <a:fillRect/>
          </a:stretch>
        </p:blipFill>
        <p:spPr bwMode="auto">
          <a:xfrm>
            <a:off x="1443962" y="2231786"/>
            <a:ext cx="2837496" cy="2019031"/>
          </a:xfrm>
          <a:prstGeom prst="rect">
            <a:avLst/>
          </a:prstGeom>
          <a:noFill/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7B1CBD5-D185-4CA8-8EE1-B23CAC50CCD5}"/>
              </a:ext>
            </a:extLst>
          </p:cNvPr>
          <p:cNvSpPr txBox="1"/>
          <p:nvPr/>
        </p:nvSpPr>
        <p:spPr>
          <a:xfrm>
            <a:off x="1342908" y="4511170"/>
            <a:ext cx="30396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Пластификатор </a:t>
            </a:r>
          </a:p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основе нано частиц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80EEAB-43DF-4A53-BDDB-D655E1EF1593}"/>
              </a:ext>
            </a:extLst>
          </p:cNvPr>
          <p:cNvSpPr txBox="1"/>
          <p:nvPr/>
        </p:nvSpPr>
        <p:spPr>
          <a:xfrm>
            <a:off x="6353329" y="5793984"/>
            <a:ext cx="39702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Образцы композитных материалов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057" y="46296"/>
            <a:ext cx="11907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1744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Исследования</a:t>
            </a:r>
            <a:endParaRPr lang="ru-RU" sz="3600" dirty="0">
              <a:solidFill>
                <a:srgbClr val="1744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3" y="6283906"/>
            <a:ext cx="5933593" cy="364195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/</a:t>
            </a:r>
            <a:r>
              <a:rPr lang="ru-RU" b="1" dirty="0">
                <a:solidFill>
                  <a:schemeClr val="accent1"/>
                </a:solidFill>
              </a:rPr>
              <a:t>ПЛАСТИФИКАЦИЯ КОМПОЗИТНЫХ МАТЕРИАЛОВ НА ОСНОВЕ ПОЛИМЕРОВ НЕФТЕХИМИИ</a:t>
            </a:r>
            <a:endParaRPr lang="ru-RU" sz="1000" b="1" dirty="0">
              <a:solidFill>
                <a:schemeClr val="accent1"/>
              </a:solidFill>
              <a:latin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983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3" y="6283906"/>
            <a:ext cx="5933593" cy="364195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/</a:t>
            </a:r>
            <a:r>
              <a:rPr lang="ru-RU" b="1" dirty="0">
                <a:solidFill>
                  <a:schemeClr val="accent1"/>
                </a:solidFill>
              </a:rPr>
              <a:t>ПЛАСТИФИКАЦИЯ КОМПОЗИТНЫХ МАТЕРИАЛОВ НА ОСНОВЕ ПОЛИМЕРОВ НЕФТЕХИМИИ</a:t>
            </a:r>
            <a:endParaRPr lang="ru-RU" sz="1000" b="1" dirty="0">
              <a:solidFill>
                <a:schemeClr val="accent1"/>
              </a:solidFill>
              <a:latin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27ED0A-9782-4666-82D0-DC663F629540}"/>
              </a:ext>
            </a:extLst>
          </p:cNvPr>
          <p:cNvSpPr txBox="1"/>
          <p:nvPr/>
        </p:nvSpPr>
        <p:spPr>
          <a:xfrm>
            <a:off x="-3422402" y="163016"/>
            <a:ext cx="1063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</a:pPr>
            <a:r>
              <a:rPr lang="ru-RU" sz="1800" i="1" cap="non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cap="none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2637" y="158614"/>
            <a:ext cx="571836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kern="0" dirty="0">
                <a:solidFill>
                  <a:srgbClr val="174489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Проведены промышленные исследования получения композитных материалов (канализационных люков) с использованием разработанного пластификатора</a:t>
            </a:r>
            <a:endParaRPr lang="ru-RU" sz="2400" dirty="0">
              <a:solidFill>
                <a:srgbClr val="1744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3" t="29872" r="23305" b="20887"/>
          <a:stretch/>
        </p:blipFill>
        <p:spPr>
          <a:xfrm>
            <a:off x="5898207" y="163016"/>
            <a:ext cx="3080948" cy="21225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2" t="7999" r="18295" b="10341"/>
          <a:stretch/>
        </p:blipFill>
        <p:spPr>
          <a:xfrm rot="5400000">
            <a:off x="9452252" y="-29302"/>
            <a:ext cx="2126962" cy="25027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" t="14322" r="5812" b="8747"/>
          <a:stretch/>
        </p:blipFill>
        <p:spPr>
          <a:xfrm>
            <a:off x="576263" y="2920487"/>
            <a:ext cx="4920422" cy="31824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7A4C94-18D2-426B-B289-8672837CF9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530" y="2920487"/>
            <a:ext cx="4587958" cy="318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14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562" y="143570"/>
            <a:ext cx="2038237" cy="669230"/>
          </a:xfrm>
        </p:spPr>
        <p:txBody>
          <a:bodyPr/>
          <a:lstStyle/>
          <a:p>
            <a:r>
              <a:rPr lang="ru-RU" dirty="0" smtClean="0">
                <a:solidFill>
                  <a:srgbClr val="174489"/>
                </a:solidFill>
              </a:rPr>
              <a:t>Рынок</a:t>
            </a:r>
            <a:endParaRPr lang="ru-RU" dirty="0">
              <a:solidFill>
                <a:srgbClr val="1744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3178" y="6264304"/>
            <a:ext cx="60833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pc="-1" dirty="0">
                <a:solidFill>
                  <a:schemeClr val="accent1"/>
                </a:solidFill>
                <a:latin typeface="Fedra Sans Pro"/>
              </a:rPr>
              <a:t>/</a:t>
            </a:r>
            <a:r>
              <a:rPr lang="ru-RU" sz="900" b="1" spc="-1" dirty="0">
                <a:solidFill>
                  <a:schemeClr val="accent1"/>
                </a:solidFill>
                <a:latin typeface="Fedra Sans Pro"/>
              </a:rPr>
              <a:t>ПЛАСТИФИКАЦИЯ КОМПОЗИТНЫХ МАТЕРИАЛОВ НА ОСНОВЕ ПОЛИМЕРОВ НЕФТЕХИМИИ</a:t>
            </a:r>
            <a:endParaRPr lang="ru-RU" sz="1000" b="1" spc="-1" dirty="0">
              <a:solidFill>
                <a:schemeClr val="accent1"/>
              </a:solidFill>
              <a:latin typeface="Fedra Sans Pro"/>
            </a:endParaRPr>
          </a:p>
        </p:txBody>
      </p:sp>
      <p:graphicFrame>
        <p:nvGraphicFramePr>
          <p:cNvPr id="9" name="Diagram1"/>
          <p:cNvGraphicFramePr>
            <a:graphicFrameLocks noGrp="1"/>
          </p:cNvGraphicFramePr>
          <p:nvPr>
            <p:ph type="pic" sz="quarter" idx="12"/>
            <p:extLst>
              <p:ext uri="{D42A27DB-BD31-4B8C-83A1-F6EECF244321}">
                <p14:modId xmlns:p14="http://schemas.microsoft.com/office/powerpoint/2010/main" val="1833722858"/>
              </p:ext>
            </p:extLst>
          </p:nvPr>
        </p:nvGraphicFramePr>
        <p:xfrm>
          <a:off x="6866926" y="965277"/>
          <a:ext cx="4865390" cy="467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98562" y="1274618"/>
            <a:ext cx="593840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В России находится 117 компаний по производству полимер песчаных композитов.</a:t>
            </a:r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Общий объем рынка по России составляет более 30 млрд. рублей</a:t>
            </a:r>
            <a:endParaRPr lang="ru-RU" dirty="0"/>
          </a:p>
          <a:p>
            <a:pPr>
              <a:lnSpc>
                <a:spcPct val="120000"/>
              </a:lnSpc>
            </a:pPr>
            <a:endParaRPr lang="ru-RU" dirty="0"/>
          </a:p>
          <a:p>
            <a:pPr>
              <a:lnSpc>
                <a:spcPct val="120000"/>
              </a:lnSpc>
            </a:pPr>
            <a:r>
              <a:rPr lang="ru-RU" dirty="0" smtClean="0"/>
              <a:t>Тренд на </a:t>
            </a:r>
            <a:r>
              <a:rPr lang="ru-RU" dirty="0" err="1" smtClean="0"/>
              <a:t>экологичность</a:t>
            </a:r>
            <a:r>
              <a:rPr lang="ru-RU" dirty="0" smtClean="0"/>
              <a:t> - связан </a:t>
            </a:r>
            <a:r>
              <a:rPr lang="ru-RU" dirty="0"/>
              <a:t>с растущим осознанием необходимости уменьшения негативного воздействия на окружающую среду и сохранения природных </a:t>
            </a:r>
            <a:r>
              <a:rPr lang="ru-RU" dirty="0" smtClean="0"/>
              <a:t>ресурсов.</a:t>
            </a:r>
          </a:p>
          <a:p>
            <a:endParaRPr lang="ru-RU" dirty="0"/>
          </a:p>
        </p:txBody>
      </p:sp>
      <p:sp>
        <p:nvSpPr>
          <p:cNvPr id="11" name="PlaceHolder 2"/>
          <p:cNvSpPr>
            <a:spLocks noGrp="1"/>
          </p:cNvSpPr>
          <p:nvPr>
            <p:ph type="sldNum" idx="4294967295"/>
          </p:nvPr>
        </p:nvSpPr>
        <p:spPr>
          <a:xfrm>
            <a:off x="8782560" y="6302160"/>
            <a:ext cx="2736720" cy="33120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dirty="0" smtClean="0">
                <a:latin typeface="Fedra Sans Alt Pro Light"/>
              </a:rPr>
              <a:t>8</a:t>
            </a:r>
            <a:endParaRPr dirty="0">
              <a:latin typeface="Fedra Sans A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353534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ftr" idx="10"/>
          </p:nvPr>
        </p:nvSpPr>
        <p:spPr>
          <a:xfrm>
            <a:off x="576359" y="6283800"/>
            <a:ext cx="5861385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900" b="0" strike="noStrike" spc="-1">
                <a:solidFill>
                  <a:srgbClr val="000000"/>
                </a:solidFill>
                <a:latin typeface="Fedra Sans Pro Light"/>
                <a:ea typeface="Fedra Sans Pro Light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</a:rPr>
              <a:t>/</a:t>
            </a:r>
            <a:r>
              <a:rPr lang="ru-RU" b="1" dirty="0">
                <a:solidFill>
                  <a:schemeClr val="accent1"/>
                </a:solidFill>
              </a:rPr>
              <a:t>ПЛАСТИФИКАЦИЯ КОМПОЗИТНЫХ МАТЕРИАЛОВ НА ОСНОВЕ ПОЛИМЕРОВ НЕФТЕХИМИИ</a:t>
            </a:r>
            <a:endParaRPr lang="ru-RU" sz="1000" b="1" dirty="0">
              <a:solidFill>
                <a:schemeClr val="accent1"/>
              </a:solidFill>
              <a:latin typeface="Times New Roman"/>
            </a:endParaRPr>
          </a:p>
        </p:txBody>
      </p:sp>
      <p:pic>
        <p:nvPicPr>
          <p:cNvPr id="113" name="Рисунок 13"/>
          <p:cNvPicPr/>
          <p:nvPr/>
        </p:nvPicPr>
        <p:blipFill>
          <a:blip r:embed="rId2"/>
          <a:stretch/>
        </p:blipFill>
        <p:spPr>
          <a:xfrm>
            <a:off x="10440000" y="6337440"/>
            <a:ext cx="740520" cy="2149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6" name="Таблица 6"/>
          <p:cNvGraphicFramePr/>
          <p:nvPr/>
        </p:nvGraphicFramePr>
        <p:xfrm>
          <a:off x="496080" y="662760"/>
          <a:ext cx="1707120" cy="704520"/>
        </p:xfrm>
        <a:graphic>
          <a:graphicData uri="http://schemas.openxmlformats.org/drawingml/2006/table">
            <a:tbl>
              <a:tblPr/>
              <a:tblGrid>
                <a:gridCol w="1707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4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Montserrat"/>
                        </a:rPr>
                        <a:t>      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7" name="Прямоугольник 5"/>
          <p:cNvSpPr/>
          <p:nvPr/>
        </p:nvSpPr>
        <p:spPr>
          <a:xfrm>
            <a:off x="240794" y="80900"/>
            <a:ext cx="3266257" cy="76798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400" b="0" strike="noStrike" spc="-1" dirty="0">
                <a:solidFill>
                  <a:srgbClr val="174489"/>
                </a:solidFill>
                <a:latin typeface="+mj-lt"/>
                <a:ea typeface="Montserrat"/>
              </a:rPr>
              <a:t>Конкуренты</a:t>
            </a:r>
            <a:endParaRPr lang="ru-RU" sz="4400" b="0" strike="noStrike" spc="-1" dirty="0">
              <a:solidFill>
                <a:srgbClr val="174489"/>
              </a:solidFill>
              <a:latin typeface="+mj-l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020D408-B935-4A39-9EFB-DB70B792AA7B}" type="slidenum">
              <a:t>9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496080" y="1246081"/>
            <a:ext cx="525549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Так как на рынке нет аналогов, то ближайшими не прямыми конкурентами будут являться следующие компании:</a:t>
            </a:r>
          </a:p>
          <a:p>
            <a:pPr>
              <a:lnSpc>
                <a:spcPct val="250000"/>
              </a:lnSpc>
            </a:pPr>
            <a:r>
              <a:rPr lang="ru-RU" dirty="0" smtClean="0"/>
              <a:t>ООО «</a:t>
            </a:r>
            <a:r>
              <a:rPr lang="ru-RU" dirty="0" err="1" smtClean="0"/>
              <a:t>ХимСтаб</a:t>
            </a:r>
            <a:r>
              <a:rPr lang="ru-RU" dirty="0" smtClean="0"/>
              <a:t>»</a:t>
            </a:r>
          </a:p>
          <a:p>
            <a:pPr>
              <a:lnSpc>
                <a:spcPct val="250000"/>
              </a:lnSpc>
            </a:pPr>
            <a:r>
              <a:rPr lang="ru-RU" dirty="0" smtClean="0"/>
              <a:t>ООО «</a:t>
            </a:r>
            <a:r>
              <a:rPr lang="ru-RU" dirty="0" err="1" smtClean="0"/>
              <a:t>РусХимПром</a:t>
            </a:r>
            <a:r>
              <a:rPr lang="ru-RU" dirty="0" smtClean="0"/>
              <a:t>»</a:t>
            </a:r>
          </a:p>
          <a:p>
            <a:pPr>
              <a:lnSpc>
                <a:spcPct val="250000"/>
              </a:lnSpc>
            </a:pPr>
            <a:r>
              <a:rPr lang="ru-RU" dirty="0" smtClean="0"/>
              <a:t>ООО «</a:t>
            </a:r>
            <a:r>
              <a:rPr lang="ru-RU" dirty="0" err="1" smtClean="0"/>
              <a:t>Химком</a:t>
            </a:r>
            <a:r>
              <a:rPr lang="ru-RU" dirty="0" smtClean="0"/>
              <a:t>»</a:t>
            </a:r>
          </a:p>
          <a:p>
            <a:pPr>
              <a:lnSpc>
                <a:spcPct val="250000"/>
              </a:lnSpc>
            </a:pPr>
            <a:r>
              <a:rPr lang="ru-RU" dirty="0" smtClean="0"/>
              <a:t>ООО «</a:t>
            </a:r>
            <a:r>
              <a:rPr lang="ru-RU" dirty="0" err="1" smtClean="0"/>
              <a:t>Витахим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755496" y="1144481"/>
            <a:ext cx="4662184" cy="1135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dirty="0" smtClean="0"/>
              <a:t>Преимуществом над данными компаниями является - </a:t>
            </a:r>
            <a:r>
              <a:rPr lang="ru-RU" dirty="0"/>
              <a:t>новшество </a:t>
            </a:r>
            <a:r>
              <a:rPr lang="ru-RU" dirty="0" smtClean="0"/>
              <a:t>технологии и прямая </a:t>
            </a:r>
            <a:r>
              <a:rPr lang="ru-RU" dirty="0"/>
              <a:t>работа с </a:t>
            </a:r>
            <a:r>
              <a:rPr lang="ru-RU" dirty="0" smtClean="0"/>
              <a:t>клиентами.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381" y="167660"/>
            <a:ext cx="3451401" cy="687702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Экономика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32316" y="6456998"/>
            <a:ext cx="350088" cy="260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97" dirty="0">
                <a:solidFill>
                  <a:srgbClr val="080808"/>
                </a:solidFill>
              </a:rPr>
              <a:t>10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3178" y="6264304"/>
            <a:ext cx="60833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pc="-1" dirty="0">
                <a:solidFill>
                  <a:schemeClr val="accent1"/>
                </a:solidFill>
                <a:latin typeface="Fedra Sans Pro"/>
              </a:rPr>
              <a:t>/</a:t>
            </a:r>
            <a:r>
              <a:rPr lang="ru-RU" sz="900" b="1" spc="-1" dirty="0">
                <a:solidFill>
                  <a:schemeClr val="accent1"/>
                </a:solidFill>
                <a:latin typeface="Fedra Sans Pro"/>
              </a:rPr>
              <a:t>ПЛАСТИФИКАЦИЯ КОМПОЗИТНЫХ МАТЕРИАЛОВ НА ОСНОВЕ ПОЛИМЕРОВ НЕФТЕХИМИИ</a:t>
            </a:r>
            <a:endParaRPr lang="ru-RU" sz="1000" b="1" spc="-1" dirty="0">
              <a:solidFill>
                <a:schemeClr val="accent1"/>
              </a:solidFill>
              <a:latin typeface="Fedra Sans Pro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95684"/>
              </p:ext>
            </p:extLst>
          </p:nvPr>
        </p:nvGraphicFramePr>
        <p:xfrm>
          <a:off x="6566478" y="1137660"/>
          <a:ext cx="4878387" cy="44750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10679">
                  <a:extLst>
                    <a:ext uri="{9D8B030D-6E8A-4147-A177-3AD203B41FA5}">
                      <a16:colId xmlns:a16="http://schemas.microsoft.com/office/drawing/2014/main" val="2993314360"/>
                    </a:ext>
                  </a:extLst>
                </a:gridCol>
                <a:gridCol w="2567708">
                  <a:extLst>
                    <a:ext uri="{9D8B030D-6E8A-4147-A177-3AD203B41FA5}">
                      <a16:colId xmlns:a16="http://schemas.microsoft.com/office/drawing/2014/main" val="4107311952"/>
                    </a:ext>
                  </a:extLst>
                </a:gridCol>
              </a:tblGrid>
              <a:tr h="2992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Montserrat"/>
                        </a:rPr>
                        <a:t>Средний чек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Montserrat"/>
                        </a:rPr>
                        <a:t> 40 000,00 </a:t>
                      </a:r>
                      <a:r>
                        <a:rPr lang="ru-RU" sz="1200" b="1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1116952"/>
                  </a:ext>
                </a:extLst>
              </a:tr>
              <a:tr h="2117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Montserrat"/>
                        </a:rPr>
                        <a:t>САС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Montserrat"/>
                        </a:rPr>
                        <a:t> 1 000,00 </a:t>
                      </a:r>
                      <a:r>
                        <a:rPr lang="ru-RU" sz="1200" b="1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4158029"/>
                  </a:ext>
                </a:extLst>
              </a:tr>
              <a:tr h="211782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915047"/>
                  </a:ext>
                </a:extLst>
              </a:tr>
              <a:tr h="2992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Montserrat"/>
                        </a:rPr>
                        <a:t>Переменные расходы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Montserrat"/>
                        </a:rPr>
                        <a:t> 22 000,00 </a:t>
                      </a:r>
                      <a:r>
                        <a:rPr lang="ru-RU" sz="1200" b="1" i="0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5096"/>
                  </a:ext>
                </a:extLst>
              </a:tr>
              <a:tr h="2992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Стоимость в закупке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 10 000,00 </a:t>
                      </a: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043155"/>
                  </a:ext>
                </a:extLst>
              </a:tr>
              <a:tr h="2117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Доставка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 2 000,00 </a:t>
                      </a: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624951"/>
                  </a:ext>
                </a:extLst>
              </a:tr>
              <a:tr h="2117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Налоги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 8 000,00 </a:t>
                      </a: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7535387"/>
                  </a:ext>
                </a:extLst>
              </a:tr>
              <a:tr h="2992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Зарплата с налогами рабочих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 2 000,00 </a:t>
                      </a: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62532"/>
                  </a:ext>
                </a:extLst>
              </a:tr>
              <a:tr h="2992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Маржа (</a:t>
                      </a:r>
                      <a:r>
                        <a:rPr lang="en-US" sz="1200" u="none" strike="noStrike" dirty="0">
                          <a:effectLst/>
                          <a:latin typeface="Montserrat"/>
                        </a:rPr>
                        <a:t>Gross margin)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 18 000,00 </a:t>
                      </a: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1087248"/>
                  </a:ext>
                </a:extLst>
              </a:tr>
              <a:tr h="211782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001507"/>
                  </a:ext>
                </a:extLst>
              </a:tr>
              <a:tr h="2992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Montserrat"/>
                        </a:rPr>
                        <a:t>Постоянные расходы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Montserrat"/>
                        </a:rPr>
                        <a:t> 265 000,00 </a:t>
                      </a:r>
                      <a:r>
                        <a:rPr lang="ru-RU" sz="1200" b="1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323691"/>
                  </a:ext>
                </a:extLst>
              </a:tr>
              <a:tr h="2992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ФОТ с налогами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 200 000,00 </a:t>
                      </a: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356647"/>
                  </a:ext>
                </a:extLst>
              </a:tr>
              <a:tr h="2992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Офис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 60 000,00 </a:t>
                      </a: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978003"/>
                  </a:ext>
                </a:extLst>
              </a:tr>
              <a:tr h="2117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Поддержка сайта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 5 000,00 </a:t>
                      </a: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3920338"/>
                  </a:ext>
                </a:extLst>
              </a:tr>
              <a:tr h="211782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6714946"/>
                  </a:ext>
                </a:extLst>
              </a:tr>
              <a:tr h="2992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Точка безубыточности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  14,72 </a:t>
                      </a: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заказов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919511"/>
                  </a:ext>
                </a:extLst>
              </a:tr>
              <a:tr h="2992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Прибыль 1 </a:t>
                      </a:r>
                      <a:r>
                        <a:rPr lang="ru-RU" sz="1200" u="none" strike="noStrike" dirty="0" err="1">
                          <a:effectLst/>
                          <a:latin typeface="Montserrat"/>
                        </a:rPr>
                        <a:t>млн.рублей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Montserrat"/>
                        </a:rPr>
                        <a:t>  70,28 </a:t>
                      </a: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заказов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610" marR="3610" marT="36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2427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1347" y="486030"/>
            <a:ext cx="2404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Таблица сходимости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83178" y="1246909"/>
            <a:ext cx="4957040" cy="2640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Рентабельность – 30-40%</a:t>
            </a:r>
          </a:p>
          <a:p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Продукт относится к рынку химической промышленности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Темпы роста 3-4% в год</a:t>
            </a:r>
          </a:p>
          <a:p>
            <a:pPr>
              <a:lnSpc>
                <a:spcPct val="120000"/>
              </a:lnSpc>
            </a:pPr>
            <a:endParaRPr lang="ru-RU" dirty="0"/>
          </a:p>
          <a:p>
            <a:pPr>
              <a:lnSpc>
                <a:spcPct val="120000"/>
              </a:lnSpc>
            </a:pPr>
            <a:r>
              <a:rPr lang="ru-RU" dirty="0" smtClean="0"/>
              <a:t>Целевая аудитория – компании изготовители полимерных композитов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0768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ftr" idx="15"/>
          </p:nvPr>
        </p:nvSpPr>
        <p:spPr>
          <a:xfrm>
            <a:off x="576359" y="6283800"/>
            <a:ext cx="6009167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900" b="0" strike="noStrike" spc="-1">
                <a:solidFill>
                  <a:srgbClr val="000000"/>
                </a:solidFill>
                <a:latin typeface="Fedra Sans Pro Light"/>
                <a:ea typeface="Fedra Sans Pro Light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</a:rPr>
              <a:t>/</a:t>
            </a:r>
            <a:r>
              <a:rPr lang="ru-RU" b="1" dirty="0">
                <a:solidFill>
                  <a:schemeClr val="accent1"/>
                </a:solidFill>
              </a:rPr>
              <a:t>ПЛАСТИФИКАЦИЯ КОМПОЗИТНЫХ МАТЕРИАЛОВ НА ОСНОВЕ ПОЛИМЕРОВ НЕФТЕХИМИИ</a:t>
            </a:r>
            <a:endParaRPr lang="ru-RU" sz="1000" b="1" dirty="0">
              <a:solidFill>
                <a:schemeClr val="accent1"/>
              </a:solidFill>
              <a:latin typeface="Times New Roman"/>
            </a:endParaRPr>
          </a:p>
        </p:txBody>
      </p:sp>
      <p:pic>
        <p:nvPicPr>
          <p:cNvPr id="145" name="Рисунок 13"/>
          <p:cNvPicPr/>
          <p:nvPr/>
        </p:nvPicPr>
        <p:blipFill>
          <a:blip r:embed="rId2"/>
          <a:stretch/>
        </p:blipFill>
        <p:spPr>
          <a:xfrm>
            <a:off x="10440000" y="6337440"/>
            <a:ext cx="740520" cy="2149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46" name="Таблица 1"/>
          <p:cNvGraphicFramePr/>
          <p:nvPr>
            <p:extLst>
              <p:ext uri="{D42A27DB-BD31-4B8C-83A1-F6EECF244321}">
                <p14:modId xmlns:p14="http://schemas.microsoft.com/office/powerpoint/2010/main" val="3073073902"/>
              </p:ext>
            </p:extLst>
          </p:nvPr>
        </p:nvGraphicFramePr>
        <p:xfrm>
          <a:off x="367868" y="812800"/>
          <a:ext cx="11417732" cy="5295228"/>
        </p:xfrm>
        <a:graphic>
          <a:graphicData uri="http://schemas.openxmlformats.org/drawingml/2006/table">
            <a:tbl>
              <a:tblPr/>
              <a:tblGrid>
                <a:gridCol w="2283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3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1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1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36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836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7682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u="none" strike="noStrike" dirty="0" smtClean="0">
                          <a:effectLst/>
                          <a:latin typeface="Montserrat"/>
                        </a:rPr>
                        <a:t>Ключевые партнеры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Montserrat"/>
                        </a:rPr>
                        <a:t>: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Центры сертификации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Банки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Арендодатель помещения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Аутсорсинг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Поставщики сырья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u="none" strike="noStrike" dirty="0" smtClean="0">
                          <a:effectLst/>
                          <a:latin typeface="Montserrat"/>
                        </a:rPr>
                        <a:t>Ключевые виды деятельности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Montserrat"/>
                        </a:rPr>
                        <a:t>: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Изготовление пластификатора для продажи клиентам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u="none" strike="noStrike" dirty="0" smtClean="0">
                          <a:effectLst/>
                          <a:latin typeface="Montserrat"/>
                        </a:rPr>
                        <a:t>Ценностное предложение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Montserrat"/>
                        </a:rPr>
                        <a:t>: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Модернизация технологии изготовления полимер-песчаных композитов с использованием малотоннажной химии.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Клиент получает большую пластичность и затрачивает меньше сырья на изготовление продукции.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u="none" strike="noStrike" dirty="0" smtClean="0">
                          <a:effectLst/>
                          <a:latin typeface="Montserrat"/>
                        </a:rPr>
                        <a:t>Взаимоотношения с клиентами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Montserrat"/>
                        </a:rPr>
                        <a:t>: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Сбор заявок отделом продаж с компаний партнеров. 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Претензионный отдел.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u="none" strike="noStrike" dirty="0" smtClean="0">
                          <a:effectLst/>
                          <a:latin typeface="Montserrat"/>
                        </a:rPr>
                        <a:t>Целевые сегменты потребителей: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B2B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Сотрудничество с компаниями партнерами по производству композитов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7335"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400" b="1" u="none" strike="noStrike" dirty="0" smtClean="0">
                          <a:effectLst/>
                          <a:latin typeface="Montserrat"/>
                        </a:rPr>
                        <a:t>Ключевые </a:t>
                      </a:r>
                      <a:r>
                        <a:rPr lang="en-US" sz="1400" b="1" u="none" strike="noStrike" dirty="0" err="1" smtClean="0">
                          <a:effectLst/>
                          <a:latin typeface="Montserrat"/>
                        </a:rPr>
                        <a:t>ресурсы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Montserrat"/>
                        </a:rPr>
                        <a:t>: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Технология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Производство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Оборудование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Помещение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Персонал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u="none" strike="noStrike" dirty="0" smtClean="0">
                          <a:effectLst/>
                          <a:latin typeface="Montserrat"/>
                        </a:rPr>
                        <a:t>Каналы продаж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Montserrat"/>
                        </a:rPr>
                        <a:t>: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latin typeface="Montserrat"/>
                      </a:endParaRP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Рассылка коммерческих предложений. 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Участие в выставках, конференциях, конкурсах. 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err="1" smtClean="0">
                          <a:effectLst/>
                          <a:latin typeface="Montserrat"/>
                        </a:rPr>
                        <a:t>Нетворкинг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1066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u="none" strike="noStrike" dirty="0" smtClean="0">
                          <a:effectLst/>
                          <a:latin typeface="Montserrat"/>
                        </a:rPr>
                        <a:t>Структура затрат:</a:t>
                      </a: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Аренда - 60 000 р.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Зарплата - 200 000 р.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Непредвиденные расходы - 10 000 р. 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Маркетинг - 40 000 р.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Сырье - 250 000 р.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u="none" strike="noStrike" dirty="0" smtClean="0">
                          <a:effectLst/>
                          <a:latin typeface="Montserrat"/>
                        </a:rPr>
                        <a:t>Источники доходов: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Продажи пластификатора </a:t>
                      </a:r>
                      <a:br>
                        <a:rPr lang="ru-RU" sz="1200" u="none" strike="noStrike" dirty="0" smtClean="0">
                          <a:effectLst/>
                          <a:latin typeface="Montserrat"/>
                        </a:rPr>
                      </a:br>
                      <a:r>
                        <a:rPr lang="ru-RU" sz="1200" u="none" strike="noStrike" dirty="0" smtClean="0">
                          <a:effectLst/>
                          <a:latin typeface="Montserrat"/>
                        </a:rPr>
                        <a:t>Оплата на р/с, по безналичному расчету.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ru-RU" sz="1400" u="none" strike="noStrike" dirty="0" smtClean="0">
                        <a:effectLst/>
                        <a:latin typeface="Montserra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14B0ED6-3A56-4C7F-A661-F891F778F779}" type="slidenum">
              <a:t>11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120071" y="-4000"/>
            <a:ext cx="3648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174489"/>
                </a:solidFill>
                <a:latin typeface="+mj-lt"/>
              </a:rPr>
              <a:t>Бизнес модель</a:t>
            </a:r>
            <a:endParaRPr lang="ru-RU" sz="3600" dirty="0">
              <a:solidFill>
                <a:srgbClr val="174489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49" y="152809"/>
            <a:ext cx="6429709" cy="364429"/>
          </a:xfrm>
        </p:spPr>
        <p:txBody>
          <a:bodyPr/>
          <a:lstStyle/>
          <a:p>
            <a:r>
              <a:rPr lang="ru-RU" sz="3600" dirty="0" smtClean="0">
                <a:solidFill>
                  <a:srgbClr val="174489"/>
                </a:solidFill>
              </a:rPr>
              <a:t>Стратегия развития</a:t>
            </a:r>
            <a:endParaRPr lang="ru-RU" sz="3600" dirty="0">
              <a:solidFill>
                <a:srgbClr val="17448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478458" y="924389"/>
            <a:ext cx="10129551" cy="5599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95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endParaRPr lang="ru-RU" sz="189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895" dirty="0">
                <a:latin typeface="Arial" panose="020B0604020202020204" pitchFamily="34" charset="0"/>
                <a:cs typeface="Arial" panose="020B0604020202020204" pitchFamily="34" charset="0"/>
              </a:rPr>
              <a:t>Привлечение </a:t>
            </a:r>
            <a:r>
              <a:rPr lang="ru-RU" sz="1895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инвестиций (3 месяца)</a:t>
            </a:r>
            <a:endParaRPr lang="ru-RU" sz="18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895" dirty="0">
                <a:latin typeface="Arial" panose="020B0604020202020204" pitchFamily="34" charset="0"/>
                <a:cs typeface="Arial" panose="020B0604020202020204" pitchFamily="34" charset="0"/>
              </a:rPr>
              <a:t>Оборудование для проведения </a:t>
            </a:r>
            <a:r>
              <a:rPr lang="ru-RU" sz="1895" dirty="0">
                <a:latin typeface="Arial" panose="020B0604020202020204" pitchFamily="34" charset="0"/>
                <a:cs typeface="Arial" panose="020B0604020202020204" pitchFamily="34" charset="0"/>
              </a:rPr>
              <a:t>эксперимента </a:t>
            </a:r>
            <a:r>
              <a:rPr lang="ru-RU" sz="1895" dirty="0" smtClean="0">
                <a:latin typeface="Arial" panose="020B0604020202020204" pitchFamily="34" charset="0"/>
                <a:cs typeface="Arial" panose="020B0604020202020204" pitchFamily="34" charset="0"/>
              </a:rPr>
              <a:t>(1 месяц)</a:t>
            </a:r>
            <a:endParaRPr lang="ru-RU" sz="18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895" dirty="0">
                <a:latin typeface="Arial" panose="020B0604020202020204" pitchFamily="34" charset="0"/>
                <a:cs typeface="Arial" panose="020B0604020202020204" pitchFamily="34" charset="0"/>
              </a:rPr>
              <a:t>Проверка работоспособности на полномасштабном </a:t>
            </a:r>
            <a:r>
              <a:rPr lang="ru-RU" sz="1895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производстве </a:t>
            </a:r>
            <a:r>
              <a:rPr lang="ru-RU" sz="1895" dirty="0" smtClean="0">
                <a:latin typeface="Arial" panose="020B0604020202020204" pitchFamily="34" charset="0"/>
                <a:cs typeface="Arial" panose="020B0604020202020204" pitchFamily="34" charset="0"/>
              </a:rPr>
              <a:t>(1 месяц)</a:t>
            </a:r>
            <a:endParaRPr lang="ru-RU" sz="18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895" dirty="0">
                <a:latin typeface="Arial" panose="020B0604020202020204" pitchFamily="34" charset="0"/>
                <a:cs typeface="Arial" panose="020B0604020202020204" pitchFamily="34" charset="0"/>
              </a:rPr>
              <a:t>Пилотирование на базе </a:t>
            </a:r>
            <a:r>
              <a:rPr lang="ru-RU" sz="1895" dirty="0">
                <a:latin typeface="Arial" panose="020B0604020202020204" pitchFamily="34" charset="0"/>
                <a:cs typeface="Arial" panose="020B0604020202020204" pitchFamily="34" charset="0"/>
              </a:rPr>
              <a:t>заказчика </a:t>
            </a:r>
            <a:r>
              <a:rPr lang="ru-RU" sz="1895" dirty="0" smtClean="0">
                <a:latin typeface="Arial" panose="020B0604020202020204" pitchFamily="34" charset="0"/>
                <a:cs typeface="Arial" panose="020B0604020202020204" pitchFamily="34" charset="0"/>
              </a:rPr>
              <a:t>(1 месяц)</a:t>
            </a:r>
            <a:endParaRPr lang="ru-RU" sz="18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9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95" b="1" dirty="0"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ru-RU" sz="1895" dirty="0">
                <a:latin typeface="Arial" panose="020B0604020202020204" pitchFamily="34" charset="0"/>
                <a:cs typeface="Arial" panose="020B0604020202020204" pitchFamily="34" charset="0"/>
              </a:rPr>
              <a:t>Поставка первой </a:t>
            </a:r>
            <a:r>
              <a:rPr lang="ru-RU" sz="1895" dirty="0">
                <a:latin typeface="Arial" panose="020B0604020202020204" pitchFamily="34" charset="0"/>
                <a:cs typeface="Arial" panose="020B0604020202020204" pitchFamily="34" charset="0"/>
              </a:rPr>
              <a:t>партии </a:t>
            </a:r>
            <a:r>
              <a:rPr lang="ru-RU" sz="1895" dirty="0" smtClean="0">
                <a:latin typeface="Arial" panose="020B0604020202020204" pitchFamily="34" charset="0"/>
                <a:cs typeface="Arial" panose="020B0604020202020204" pitchFamily="34" charset="0"/>
              </a:rPr>
              <a:t>(1 месяц)</a:t>
            </a:r>
            <a:endParaRPr lang="ru-RU" sz="18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ru-RU" sz="1895" dirty="0">
                <a:latin typeface="Arial" panose="020B0604020202020204" pitchFamily="34" charset="0"/>
                <a:cs typeface="Arial" panose="020B0604020202020204" pitchFamily="34" charset="0"/>
              </a:rPr>
              <a:t>Запуск полномасштабного </a:t>
            </a:r>
            <a:r>
              <a:rPr lang="ru-RU" sz="1895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производства </a:t>
            </a:r>
            <a:r>
              <a:rPr lang="ru-RU" sz="1895" dirty="0" smtClean="0">
                <a:latin typeface="Arial" panose="020B0604020202020204" pitchFamily="34" charset="0"/>
                <a:cs typeface="Arial" panose="020B0604020202020204" pitchFamily="34" charset="0"/>
              </a:rPr>
              <a:t>(4 месяца)</a:t>
            </a:r>
            <a:endParaRPr lang="ru-RU" sz="189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ru-RU" sz="1895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Продажи</a:t>
            </a:r>
            <a:endParaRPr lang="ru-RU" sz="18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ru-RU" sz="1895" dirty="0" smtClean="0">
                <a:latin typeface="Arial" panose="020B0604020202020204" pitchFamily="34" charset="0"/>
                <a:cs typeface="Arial" panose="020B0604020202020204" pitchFamily="34" charset="0"/>
              </a:rPr>
              <a:t>Масштабирование</a:t>
            </a:r>
            <a:endParaRPr lang="ru-RU" sz="189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458" y="6292707"/>
            <a:ext cx="60833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pc="-1" dirty="0">
                <a:solidFill>
                  <a:schemeClr val="accent1"/>
                </a:solidFill>
                <a:latin typeface="Fedra Sans Pro"/>
              </a:rPr>
              <a:t>/</a:t>
            </a:r>
            <a:r>
              <a:rPr lang="ru-RU" sz="900" b="1" spc="-1" dirty="0">
                <a:solidFill>
                  <a:schemeClr val="accent1"/>
                </a:solidFill>
                <a:latin typeface="Fedra Sans Pro"/>
              </a:rPr>
              <a:t>ПЛАСТИФИКАЦИЯ КОМПОЗИТНЫХ МАТЕРИАЛОВ НА ОСНОВЕ ПОЛИМЕРОВ НЕФТЕХИМИИ</a:t>
            </a:r>
            <a:endParaRPr lang="ru-RU" sz="1000" b="1" spc="-1" dirty="0">
              <a:solidFill>
                <a:schemeClr val="accent1"/>
              </a:solidFill>
              <a:latin typeface="Fedra Sans Pro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ldNum" idx="4294967295"/>
          </p:nvPr>
        </p:nvSpPr>
        <p:spPr>
          <a:xfrm>
            <a:off x="8782560" y="6302160"/>
            <a:ext cx="2736720" cy="33120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900" dirty="0" smtClean="0">
                <a:latin typeface="Fedra Sans Alt Pro Light"/>
              </a:rPr>
              <a:t>12</a:t>
            </a:r>
            <a:endParaRPr dirty="0">
              <a:latin typeface="Fedra Sans A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89298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ftr" idx="14"/>
          </p:nvPr>
        </p:nvSpPr>
        <p:spPr>
          <a:xfrm>
            <a:off x="576359" y="6283800"/>
            <a:ext cx="5436513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900" b="0" strike="noStrike" spc="-1">
                <a:solidFill>
                  <a:srgbClr val="000000"/>
                </a:solidFill>
                <a:latin typeface="Fedra Sans Pro Light"/>
                <a:ea typeface="Fedra Sans Pro Light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</a:rPr>
              <a:t>/</a:t>
            </a:r>
            <a:r>
              <a:rPr lang="ru-RU" b="1" dirty="0">
                <a:solidFill>
                  <a:schemeClr val="accent1"/>
                </a:solidFill>
              </a:rPr>
              <a:t>ПЛАСТИФИКАЦИЯ КОМПОЗИТНЫХ МАТЕРИАЛОВ НА ОСНОВЕ ПОЛИМЕРОВ НЕФТЕХИМИИ</a:t>
            </a:r>
            <a:endParaRPr lang="ru-RU" sz="1000" b="1" dirty="0">
              <a:solidFill>
                <a:schemeClr val="accent1"/>
              </a:solidFill>
              <a:latin typeface="Times New Roman"/>
            </a:endParaRPr>
          </a:p>
        </p:txBody>
      </p:sp>
      <p:pic>
        <p:nvPicPr>
          <p:cNvPr id="141" name="Рисунок 13"/>
          <p:cNvPicPr/>
          <p:nvPr/>
        </p:nvPicPr>
        <p:blipFill>
          <a:blip r:embed="rId2"/>
          <a:stretch/>
        </p:blipFill>
        <p:spPr>
          <a:xfrm>
            <a:off x="10440000" y="6337440"/>
            <a:ext cx="740520" cy="214920"/>
          </a:xfrm>
          <a:prstGeom prst="rect">
            <a:avLst/>
          </a:prstGeom>
          <a:ln w="0">
            <a:noFill/>
          </a:ln>
        </p:spPr>
      </p:pic>
      <p:sp>
        <p:nvSpPr>
          <p:cNvPr id="142" name="TextBox 1"/>
          <p:cNvSpPr/>
          <p:nvPr/>
        </p:nvSpPr>
        <p:spPr>
          <a:xfrm>
            <a:off x="576360" y="1340640"/>
            <a:ext cx="4665240" cy="161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u="sng" strike="noStrike" spc="-1" dirty="0">
                <a:solidFill>
                  <a:srgbClr val="000000"/>
                </a:solidFill>
                <a:uFillTx/>
                <a:latin typeface="Montserrat"/>
                <a:ea typeface="DejaVu Sans"/>
              </a:rPr>
              <a:t>Е-</a:t>
            </a:r>
            <a:r>
              <a:rPr lang="ru-RU" sz="2000" b="0" u="sng" strike="noStrike" spc="-1" dirty="0" err="1">
                <a:solidFill>
                  <a:srgbClr val="000000"/>
                </a:solidFill>
                <a:uFillTx/>
                <a:latin typeface="Montserrat"/>
                <a:ea typeface="DejaVu Sans"/>
              </a:rPr>
              <a:t>mail</a:t>
            </a:r>
            <a:r>
              <a:rPr lang="ru-RU" sz="2000" b="0" u="sng" strike="noStrike" spc="-1" dirty="0">
                <a:solidFill>
                  <a:srgbClr val="000000"/>
                </a:solidFill>
                <a:uFillTx/>
                <a:latin typeface="Montserrat"/>
                <a:ea typeface="DejaVu Sans"/>
              </a:rPr>
              <a:t>:</a:t>
            </a:r>
            <a:r>
              <a:rPr lang="ru-RU" sz="2000" b="0" strike="noStrike" spc="-1" dirty="0">
                <a:solidFill>
                  <a:srgbClr val="000000"/>
                </a:solidFill>
                <a:latin typeface="Montserrat"/>
                <a:ea typeface="DejaVu Sans"/>
              </a:rPr>
              <a:t> balakhin2002@mail.ru</a:t>
            </a:r>
            <a:r>
              <a:rPr lang="en-US" sz="2000" b="0" strike="noStrike" spc="-1" dirty="0">
                <a:solidFill>
                  <a:srgbClr val="000000"/>
                </a:solidFill>
                <a:latin typeface="Montserrat"/>
                <a:ea typeface="DejaVu Sans"/>
              </a:rPr>
              <a:t> </a:t>
            </a: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sz="2000" dirty="0"/>
              <a:t/>
            </a:r>
            <a:br>
              <a:rPr sz="2000" dirty="0"/>
            </a:br>
            <a:r>
              <a:rPr lang="ru-RU" sz="2000" b="0" u="sng" strike="noStrike" spc="-1" dirty="0">
                <a:solidFill>
                  <a:srgbClr val="000000"/>
                </a:solidFill>
                <a:uFillTx/>
                <a:latin typeface="Montserrat"/>
                <a:ea typeface="DejaVu Sans"/>
              </a:rPr>
              <a:t>Тел.:</a:t>
            </a:r>
            <a:r>
              <a:rPr lang="ru-RU" sz="2000" b="0" strike="noStrike" spc="-1" dirty="0">
                <a:solidFill>
                  <a:srgbClr val="000000"/>
                </a:solidFill>
                <a:latin typeface="Montserrat"/>
                <a:ea typeface="DejaVu Sans"/>
              </a:rPr>
              <a:t> 89829037963</a:t>
            </a: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sz="2000" dirty="0"/>
              <a:t/>
            </a:r>
            <a:br>
              <a:rPr sz="2000" dirty="0"/>
            </a:b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Прямоугольник 9"/>
          <p:cNvSpPr/>
          <p:nvPr/>
        </p:nvSpPr>
        <p:spPr>
          <a:xfrm>
            <a:off x="511295" y="258265"/>
            <a:ext cx="2397685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000" b="0" strike="noStrike" spc="-1" dirty="0">
                <a:solidFill>
                  <a:srgbClr val="174489"/>
                </a:solidFill>
                <a:latin typeface="+mj-lt"/>
                <a:ea typeface="Montserrat"/>
              </a:rPr>
              <a:t>Контакты</a:t>
            </a:r>
            <a:endParaRPr lang="ru-RU" sz="4000" b="0" strike="noStrike" spc="-1" dirty="0">
              <a:solidFill>
                <a:srgbClr val="174489"/>
              </a:solidFill>
              <a:latin typeface="+mj-l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CF2E0A1-6871-4FD1-854C-74FE9124C463}" type="slidenum">
              <a:t>13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10191</TotalTime>
  <Words>664</Words>
  <Application>Microsoft Office PowerPoint</Application>
  <PresentationFormat>Произвольный</PresentationFormat>
  <Paragraphs>145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Arial</vt:lpstr>
      <vt:lpstr>Calibri</vt:lpstr>
      <vt:lpstr>DejaVu Sans</vt:lpstr>
      <vt:lpstr>Fedra Sans Alt Pro Light</vt:lpstr>
      <vt:lpstr>Fedra Sans Pro</vt:lpstr>
      <vt:lpstr>Fedra Sans Pro Bold</vt:lpstr>
      <vt:lpstr>Fedra Sans Pro Light</vt:lpstr>
      <vt:lpstr>Montserrat</vt:lpstr>
      <vt:lpstr>Symbol</vt:lpstr>
      <vt:lpstr>Times New Roman</vt:lpstr>
      <vt:lpstr>Wingdings</vt:lpstr>
      <vt:lpstr>Тема Office</vt:lpstr>
      <vt:lpstr>Тема Office</vt:lpstr>
      <vt:lpstr>Развитие технологии изготовления малогабаритной продукции из полимер-песчаных композитов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Рынок</vt:lpstr>
      <vt:lpstr>Презентация PowerPoint</vt:lpstr>
      <vt:lpstr>Экономика</vt:lpstr>
      <vt:lpstr>Презентация PowerPoint</vt:lpstr>
      <vt:lpstr>Стратегия развития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 Microsoft Office</dc:creator>
  <dc:description/>
  <cp:lastModifiedBy>Александр Балахин</cp:lastModifiedBy>
  <cp:revision>364</cp:revision>
  <cp:lastPrinted>2021-05-14T10:36:39Z</cp:lastPrinted>
  <dcterms:created xsi:type="dcterms:W3CDTF">2021-05-14T09:45:42Z</dcterms:created>
  <dcterms:modified xsi:type="dcterms:W3CDTF">2024-06-11T18:20:08Z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Произвольный</vt:lpwstr>
  </property>
  <property fmtid="{D5CDD505-2E9C-101B-9397-08002B2CF9AE}" pid="4" name="Slides">
    <vt:i4>11</vt:i4>
  </property>
</Properties>
</file>