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7" r:id="rId2"/>
    <p:sldId id="263" r:id="rId3"/>
    <p:sldId id="259" r:id="rId4"/>
    <p:sldId id="265" r:id="rId5"/>
    <p:sldId id="266" r:id="rId6"/>
    <p:sldId id="264" r:id="rId7"/>
    <p:sldId id="260" r:id="rId8"/>
    <p:sldId id="261" r:id="rId9"/>
    <p:sldId id="262" r:id="rId10"/>
  </p:sldIdLst>
  <p:sldSz cx="9144000" cy="5143500" type="screen16x9"/>
  <p:notesSz cx="6858000" cy="9144000"/>
  <p:embeddedFontLst>
    <p:embeddedFont>
      <p:font typeface="Comic Sans MS" pitchFamily="66" charset="0"/>
      <p:regular r:id="rId12"/>
      <p:bold r:id="rId13"/>
      <p:italic r:id="rId14"/>
      <p:boldItalic r:id="rId15"/>
    </p:embeddedFont>
    <p:embeddedFont>
      <p:font typeface="Gilroy" charset="-52"/>
      <p:bold r:id="rId16"/>
    </p:embeddedFont>
    <p:embeddedFont>
      <p:font typeface="Nunito" pitchFamily="2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516" autoAdjust="0"/>
  </p:normalViewPr>
  <p:slideViewPr>
    <p:cSldViewPr snapToGrid="0">
      <p:cViewPr>
        <p:scale>
          <a:sx n="100" d="100"/>
          <a:sy n="100" d="100"/>
        </p:scale>
        <p:origin x="-946" y="-35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9"/>
  <c:chart>
    <c:title>
      <c:tx>
        <c:rich>
          <a:bodyPr/>
          <a:lstStyle/>
          <a:p>
            <a:pPr>
              <a:defRPr/>
            </a:pPr>
            <a:r>
              <a:rPr lang="ru-RU"/>
              <a:t>Статистика распространённости дерматита в г.Пермь за 2020-2023 г.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Клиника 1</c:v>
                </c:pt>
                <c:pt idx="1">
                  <c:v>Клиника 2</c:v>
                </c:pt>
                <c:pt idx="2">
                  <c:v>Клиника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266</c:v>
                </c:pt>
                <c:pt idx="1">
                  <c:v>321</c:v>
                </c:pt>
                <c:pt idx="2">
                  <c:v>158</c:v>
                </c:pt>
              </c:numCache>
            </c:numRef>
          </c:val>
        </c:ser>
        <c:axId val="114467200"/>
        <c:axId val="144131584"/>
      </c:barChart>
      <c:catAx>
        <c:axId val="114467200"/>
        <c:scaling>
          <c:orientation val="minMax"/>
        </c:scaling>
        <c:axPos val="b"/>
        <c:tickLblPos val="nextTo"/>
        <c:crossAx val="144131584"/>
        <c:crosses val="autoZero"/>
        <c:auto val="1"/>
        <c:lblAlgn val="ctr"/>
        <c:lblOffset val="100"/>
      </c:catAx>
      <c:valAx>
        <c:axId val="144131584"/>
        <c:scaling>
          <c:orientation val="minMax"/>
        </c:scaling>
        <c:axPos val="l"/>
        <c:majorGridlines/>
        <c:numFmt formatCode="General" sourceLinked="1"/>
        <c:tickLblPos val="nextTo"/>
        <c:crossAx val="11446720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9510664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Проблема, которую вы решаете, не существует в вакууме.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Должен быть кто-то, кто от неё страдает, иначе это не проблема. В качестве пользователя мы предлагаем выбрать группу людей, для которых эта проблема актуальна. Например, в группу могут входить люди определенной профессии или рода деятельности, жители района или города, потребители какого-то товара или услуги, владельцы какой-то собственности и так далее.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Проблема возникает не на пустом месте.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А тогда, когда пользователь совершает некоторые действия, чтобы прийти к желаемому результату. Масштабы действия могут быть разные: от продажи квартиры и выбора учебного заведения до заполнения формы на сайте или выброса мусора.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 или иначе, при совершении этого действия что-то идёт не так, пользователь сталкивается с каким-то неудобством, барьером, которое либо вообще не даёт совершить это действие, либо затрудняет его, делает неприятным.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Хороший индикатор:</a:t>
            </a:r>
            <a:r>
              <a:rPr lang="ru" dirty="0">
                <a:solidFill>
                  <a:schemeClr val="dk1"/>
                </a:solidFill>
              </a:rPr>
              <a:t> пользователь вынужден тратить дополнительное время, деньги, нервы, здоровье, чтобы решить свою первоначальную задачу.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Обратите внимание, что задача часто всё же решается, хоть и не самым оптимальным способом. Как раз в этом месте вы можете предложить более оптимальное решение, то есть, менее затратное по деньгам, времени или нервам. Именно решение вам и предстоит разработать в ходе интенсива.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737855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02068" y="1952111"/>
            <a:ext cx="5717220" cy="9196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dirty="0" smtClean="0">
                <a:solidFill>
                  <a:srgbClr val="00B050"/>
                </a:solidFill>
                <a:latin typeface="Comic Sans MS" pitchFamily="66" charset="0"/>
              </a:rPr>
              <a:t>Double</a:t>
            </a:r>
            <a:endParaRPr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213861" y="3308483"/>
            <a:ext cx="5286502" cy="8139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Gilroy" panose="00000A00000000000000" pitchFamily="2" charset="-52"/>
              </a:rPr>
              <a:t>Наставник: </a:t>
            </a:r>
            <a:r>
              <a:rPr lang="ru" dirty="0" smtClean="0"/>
              <a:t>Волков Сергей Вячеславович</a:t>
            </a:r>
            <a:endParaRPr dirty="0"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</a:p>
          <a:p>
            <a:r>
              <a:rPr lang="ru-RU" sz="2400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. </a:t>
            </a:r>
            <a:r>
              <a:rPr lang="ru-RU" sz="2400" dirty="0" smtClean="0">
                <a:solidFill>
                  <a:schemeClr val="accent4"/>
                </a:solidFill>
                <a:latin typeface="Gilroy" panose="00000A00000000000000" pitchFamily="2" charset="-52"/>
              </a:rPr>
              <a:t>Осень 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ru-RU" b="1" dirty="0"/>
              <a:t>Технологическое направление </a:t>
            </a:r>
            <a:r>
              <a:rPr lang="ru-RU" b="1" dirty="0" smtClean="0"/>
              <a:t>:</a:t>
            </a:r>
            <a:endParaRPr lang="ru-RU" b="1" dirty="0">
              <a:highlight>
                <a:srgbClr val="FFFF00"/>
              </a:highlight>
            </a:endParaRPr>
          </a:p>
          <a:p>
            <a:pPr indent="-457200" algn="l">
              <a:buFont typeface="Arial" panose="020B0604020202020204" pitchFamily="34" charset="0"/>
              <a:buChar char="•"/>
            </a:pPr>
            <a:r>
              <a:rPr lang="ru-RU" dirty="0"/>
              <a:t>Биомедицинские и ветеринарные </a:t>
            </a:r>
            <a:r>
              <a:rPr lang="ru-RU" dirty="0" smtClean="0"/>
              <a:t>технологии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58409F6-9FF3-372E-07C3-9EE0292D4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030" y="0"/>
            <a:ext cx="9242030" cy="5143500"/>
          </a:xfrm>
          <a:prstGeom prst="rect">
            <a:avLst/>
          </a:prstGeom>
        </p:spPr>
      </p:pic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1">
              <a:alpha val="56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Пользователи</a:t>
            </a:r>
            <a:endParaRPr b="1"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689229"/>
            <a:ext cx="8520600" cy="2728210"/>
          </a:xfrm>
          <a:prstGeom prst="rect">
            <a:avLst/>
          </a:prstGeom>
          <a:solidFill>
            <a:schemeClr val="lt1">
              <a:alpha val="63447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sz="2400" b="1" dirty="0">
                <a:solidFill>
                  <a:schemeClr val="tx1"/>
                </a:solidFill>
              </a:rPr>
              <a:t>Ветеринарные клиники для мелких домашних животных;</a:t>
            </a: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sz="2400" b="1" dirty="0">
              <a:solidFill>
                <a:schemeClr val="tx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sz="2400" b="1" dirty="0">
                <a:solidFill>
                  <a:schemeClr val="tx1"/>
                </a:solidFill>
              </a:rPr>
              <a:t>Владельцы мелких домашних животных.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5276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2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tx2">
              <a:alpha val="46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Стоимости;</a:t>
            </a:r>
          </a:p>
          <a:p>
            <a:pPr marL="0" indent="0">
              <a:buNone/>
            </a:pP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Дозирования препарата для кошек и мелких собак;</a:t>
            </a:r>
          </a:p>
          <a:p>
            <a:pPr marL="0" indent="0">
              <a:buNone/>
            </a:pP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Дефицит препарата в стране.</a:t>
            </a:r>
          </a:p>
          <a:p>
            <a:pPr marL="0" indent="0"/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bg1">
              <a:lumMod val="95000"/>
              <a:alpha val="77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/>
              <a:t>Проблема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" y="-510970"/>
            <a:ext cx="9235077" cy="6157211"/>
          </a:xfrm>
          <a:prstGeom prst="rect">
            <a:avLst/>
          </a:prstGeom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tx2">
              <a:alpha val="83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/>
              <a:t>Актуальность</a:t>
            </a:r>
            <a:endParaRPr b="1"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4701111"/>
              </p:ext>
            </p:extLst>
          </p:nvPr>
        </p:nvGraphicFramePr>
        <p:xfrm>
          <a:off x="922020" y="1126490"/>
          <a:ext cx="7345680" cy="391794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48560"/>
                <a:gridCol w="2448560"/>
                <a:gridCol w="2448560"/>
              </a:tblGrid>
              <a:tr h="668279">
                <a:tc>
                  <a:txBody>
                    <a:bodyPr/>
                    <a:lstStyle/>
                    <a:p>
                      <a:r>
                        <a:rPr lang="ru-RU" dirty="0" smtClean="0"/>
                        <a:t>Запрос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 России,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показов в месяц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 Пермскому,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краю показов в месяц</a:t>
                      </a:r>
                      <a:endParaRPr lang="ru-RU" dirty="0"/>
                    </a:p>
                  </a:txBody>
                  <a:tcPr/>
                </a:tc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Апоквел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43990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635</a:t>
                      </a:r>
                      <a:endParaRPr lang="ru-RU" dirty="0"/>
                    </a:p>
                  </a:txBody>
                  <a:tcPr/>
                </a:tc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Апоквел</a:t>
                      </a:r>
                      <a:r>
                        <a:rPr lang="ru-RU" dirty="0" smtClean="0"/>
                        <a:t> для кошек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/>
                </a:tc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Дерматит у собак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14986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170</a:t>
                      </a:r>
                      <a:endParaRPr lang="ru-RU" dirty="0"/>
                    </a:p>
                  </a:txBody>
                  <a:tcPr/>
                </a:tc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Дерматит у кошек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9267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162</a:t>
                      </a:r>
                      <a:endParaRPr lang="ru-RU" dirty="0"/>
                    </a:p>
                  </a:txBody>
                  <a:tcPr/>
                </a:tc>
              </a:tr>
              <a:tr h="668279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Препараты при дерматите у собак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742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668279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Препараты при дерматите у кошек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5355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165860" y="532130"/>
          <a:ext cx="6583680" cy="4337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01050" cy="56007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Наше решение проблемы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solidFill>
            <a:schemeClr val="bg1">
              <a:lumMod val="95000"/>
              <a:alpha val="81000"/>
            </a:schemeClr>
          </a:solidFill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 u="sng" dirty="0" err="1" smtClean="0">
                <a:solidFill>
                  <a:schemeClr val="tx1"/>
                </a:solidFill>
              </a:rPr>
              <a:t>Дерматовел</a:t>
            </a:r>
            <a:r>
              <a:rPr lang="ru-RU" dirty="0" smtClean="0">
                <a:solidFill>
                  <a:schemeClr val="tx1"/>
                </a:solidFill>
              </a:rPr>
              <a:t> – это лекарственный препарат, разработанный для устранения симптомов аллергии мелких домашних животных. </a:t>
            </a:r>
          </a:p>
          <a:p>
            <a:pPr marL="114300" indent="0" algn="ctr">
              <a:buNone/>
            </a:pPr>
            <a:r>
              <a:rPr lang="ru-RU" i="1" dirty="0" err="1" smtClean="0">
                <a:solidFill>
                  <a:srgbClr val="00B050"/>
                </a:solidFill>
              </a:rPr>
              <a:t>Дерматовел</a:t>
            </a:r>
            <a:r>
              <a:rPr lang="ru-RU" dirty="0" smtClean="0">
                <a:solidFill>
                  <a:schemeClr val="tx1"/>
                </a:solidFill>
              </a:rPr>
              <a:t> – это..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Доступность для пользователей.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Эффективность использования.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Удобство дозирования.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Быстрота действия.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Безопасность длительного и короткого применения.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Негормональный препарат нового поколения.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Наш проект нацелен на то, чтобы разработать методику по изготовлению данного препарата в наиболее рациональной и удобной лекарственной формой не только для собак, но и для кошек с необходимой дозировкой.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525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187850"/>
            <a:ext cx="8520600" cy="572700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/>
              <a:t>Аналоги решения</a:t>
            </a:r>
            <a:endParaRPr sz="2000"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99061702"/>
              </p:ext>
            </p:extLst>
          </p:nvPr>
        </p:nvGraphicFramePr>
        <p:xfrm>
          <a:off x="228596" y="825498"/>
          <a:ext cx="8696328" cy="4886991"/>
        </p:xfrm>
        <a:graphic>
          <a:graphicData uri="http://schemas.openxmlformats.org/drawingml/2006/table">
            <a:tbl>
              <a:tblPr firstRow="1">
                <a:tableStyleId>{D7AC3CCA-C797-4891-BE02-D94E43425B78}</a:tableStyleId>
              </a:tblPr>
              <a:tblGrid>
                <a:gridCol w="1449388"/>
                <a:gridCol w="1449388"/>
                <a:gridCol w="1449388"/>
                <a:gridCol w="1449388"/>
                <a:gridCol w="1449388"/>
                <a:gridCol w="1449388"/>
              </a:tblGrid>
              <a:tr h="619791"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Сравнительная характеристика</a:t>
                      </a:r>
                      <a:endParaRPr lang="ru-RU" sz="1100" b="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/>
                        <a:t>Дерматовел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/>
                        <a:t>Апоквел</a:t>
                      </a:r>
                      <a:endParaRPr lang="ru-RU" sz="105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/>
                        <a:t>Метипред</a:t>
                      </a:r>
                      <a:endParaRPr lang="ru-RU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Экзекан</a:t>
                      </a:r>
                      <a:endParaRPr lang="ru-RU" sz="105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err="1" smtClean="0"/>
                        <a:t>Экорал</a:t>
                      </a:r>
                      <a:endParaRPr lang="ru-RU" sz="1050" b="1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80644">
                <a:tc>
                  <a:txBody>
                    <a:bodyPr/>
                    <a:lstStyle/>
                    <a:p>
                      <a:r>
                        <a:rPr lang="ru-RU" sz="1050" b="0" dirty="0" smtClean="0"/>
                        <a:t>Действующее вещество</a:t>
                      </a:r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Оклацитиниба</a:t>
                      </a: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малеат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Оклацитиниба</a:t>
                      </a: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малеат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Метилпреднизолон</a:t>
                      </a:r>
                      <a:endParaRPr lang="ru-RU" sz="105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/>
                        <a:t>Дексаметазон</a:t>
                      </a:r>
                      <a:endParaRPr lang="ru-RU" sz="110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Циклоспорин</a:t>
                      </a:r>
                      <a:endParaRPr lang="ru-RU" sz="110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02276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Цена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 2000 до 4000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20 </a:t>
                      </a:r>
                      <a:r>
                        <a:rPr lang="ru-RU" sz="1050" dirty="0" err="1" smtClean="0"/>
                        <a:t>таб</a:t>
                      </a:r>
                      <a:r>
                        <a:rPr lang="ru-RU" sz="1050" dirty="0" smtClean="0"/>
                        <a:t> 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 362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30 таблеток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 1300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16 </a:t>
                      </a:r>
                      <a:r>
                        <a:rPr lang="ru-RU" sz="1050" dirty="0" err="1" smtClean="0"/>
                        <a:t>шт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944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50 </a:t>
                      </a:r>
                      <a:r>
                        <a:rPr lang="ru-RU" sz="1050" dirty="0" err="1" smtClean="0"/>
                        <a:t>шт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100758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Побочные эффекты</a:t>
                      </a:r>
                      <a:endParaRPr lang="ru-RU" sz="110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Проблемы с  ЖКТ, циститом, кожные и подкожные новообразования, инфекции кожи, вызванные дрожжевыми грибами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Проблемы с ЖКТ,</a:t>
                      </a:r>
                      <a:r>
                        <a:rPr lang="ru-RU" sz="1050" baseline="0" dirty="0" smtClean="0"/>
                        <a:t> развитие катаракты, Остеопороз, развитие ожирения, снижение иммунитета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Проблемы с ЖКТ, конвульсии, гипертензия, полифагия, полидипсия, полиурия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Повышается риск развития лимфом, локальных и </a:t>
                      </a:r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генерализованных</a:t>
                      </a: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инфекций, анемия, тромбоцитопения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02276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Лекарственная форма 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Таблетки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Таблетки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Таблетки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Брикеты в форме сахарного кубика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Капсулы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01632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Начало действия 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-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 1 час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</a:t>
                      </a:r>
                      <a:r>
                        <a:rPr lang="ru-RU" sz="1050" baseline="0" dirty="0" smtClean="0"/>
                        <a:t> 1,5 часа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 20 мин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dirty="0" smtClean="0"/>
                        <a:t>Через 1 час</a:t>
                      </a:r>
                    </a:p>
                    <a:p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537379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Страна</a:t>
                      </a:r>
                      <a:r>
                        <a:rPr lang="ru-RU" sz="1050" baseline="0" dirty="0" smtClean="0"/>
                        <a:t> производства, д</a:t>
                      </a:r>
                      <a:r>
                        <a:rPr lang="ru-RU" sz="1050" dirty="0" smtClean="0"/>
                        <a:t>оступность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Россия, доступность высокая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США, доступность низкая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Португалия,</a:t>
                      </a:r>
                      <a:r>
                        <a:rPr lang="ru-RU" sz="1050" baseline="0" dirty="0" smtClean="0"/>
                        <a:t> доступность низкая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dirty="0" smtClean="0"/>
                        <a:t>Россия, доступность высокая</a:t>
                      </a:r>
                    </a:p>
                    <a:p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Чехия, доступность</a:t>
                      </a:r>
                      <a:r>
                        <a:rPr lang="ru-RU" sz="1050" baseline="0" dirty="0" smtClean="0"/>
                        <a:t> низкая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80644">
                <a:tc>
                  <a:txBody>
                    <a:bodyPr/>
                    <a:lstStyle/>
                    <a:p>
                      <a:r>
                        <a:rPr lang="ru-RU" dirty="0" smtClean="0"/>
                        <a:t>Длительность применения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                                    Наша команда</a:t>
            </a:r>
            <a:endParaRPr dirty="0"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672840" y="3276600"/>
            <a:ext cx="2026919" cy="1713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11430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МЕЛЬНИКОВА ЕВГЕНИЯ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Студентка </a:t>
            </a:r>
            <a:r>
              <a:rPr lang="ru-RU" dirty="0" smtClean="0">
                <a:solidFill>
                  <a:schemeClr val="tx1"/>
                </a:solidFill>
              </a:rPr>
              <a:t>4 </a:t>
            </a:r>
            <a:r>
              <a:rPr lang="ru-RU" dirty="0">
                <a:solidFill>
                  <a:schemeClr val="tx1"/>
                </a:solidFill>
              </a:rPr>
              <a:t>курса факультета ветеринарной медицины и зоотехнии ФГБОУ ВО Пермский ГАТУ, ассистент ветеринарного врача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xmlns:lc="http://schemas.openxmlformats.org/drawingml/2006/lockedCanvas" id="{1D9F5485-9252-9F89-EE46-226C63809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15" y="1201377"/>
            <a:ext cx="1675620" cy="1845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67115" y="3286125"/>
            <a:ext cx="167562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/>
              <a:t>БУЛДАКОВА ВИОЛЕТТА</a:t>
            </a:r>
          </a:p>
          <a:p>
            <a:r>
              <a:rPr lang="ru-RU" sz="1100" dirty="0"/>
              <a:t>Студентка </a:t>
            </a:r>
            <a:r>
              <a:rPr lang="ru-RU" sz="1100" dirty="0" smtClean="0"/>
              <a:t>4 </a:t>
            </a:r>
            <a:r>
              <a:rPr lang="ru-RU" sz="1100" dirty="0"/>
              <a:t>курса факультета ветеринарной медицины и зоотехнии  ФГБОУ ВО Пермский ГАТУ, ассистент ветеринарного врача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729" y="1115651"/>
            <a:ext cx="1931121" cy="1931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6111"/>
          <a:stretch/>
        </p:blipFill>
        <p:spPr>
          <a:xfrm>
            <a:off x="3677840" y="1135362"/>
            <a:ext cx="2015043" cy="19304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743700" y="3230880"/>
            <a:ext cx="19888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Волков Сергей Вячеславович</a:t>
            </a:r>
          </a:p>
          <a:p>
            <a:r>
              <a:rPr lang="ru-RU" sz="1200" dirty="0" smtClean="0"/>
              <a:t>Доцент кафедры инфекционных болезней ФГБОУ ВО Пермский ГАТУ, кандидат ветеринарных наук, практикующий ветеринарный врач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tx2">
              <a:alpha val="51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Вопросы к экспертам</a:t>
            </a:r>
            <a:endParaRPr b="1"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</a:pPr>
            <a:r>
              <a:rPr lang="ru-RU" sz="2400" dirty="0" smtClean="0">
                <a:solidFill>
                  <a:schemeClr val="tx1"/>
                </a:solidFill>
              </a:rPr>
              <a:t>Как разрекламировать продукт?</a:t>
            </a:r>
          </a:p>
          <a:p>
            <a:pPr marL="0" indent="0">
              <a:spcAft>
                <a:spcPts val="1200"/>
              </a:spcAft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0" indent="0">
              <a:spcAft>
                <a:spcPts val="1200"/>
              </a:spcAft>
            </a:pPr>
            <a:endParaRPr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634</Words>
  <Application>Microsoft Office PowerPoint</Application>
  <PresentationFormat>Экран (16:9)</PresentationFormat>
  <Paragraphs>113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Comic Sans MS</vt:lpstr>
      <vt:lpstr>Gilroy</vt:lpstr>
      <vt:lpstr>Wingdings</vt:lpstr>
      <vt:lpstr>Nunito</vt:lpstr>
      <vt:lpstr>Simple Light</vt:lpstr>
      <vt:lpstr>Double</vt:lpstr>
      <vt:lpstr>Пользователи</vt:lpstr>
      <vt:lpstr>Проблема</vt:lpstr>
      <vt:lpstr>Актуальность</vt:lpstr>
      <vt:lpstr>Слайд 5</vt:lpstr>
      <vt:lpstr>Наше решение проблемы </vt:lpstr>
      <vt:lpstr>Аналоги решения</vt:lpstr>
      <vt:lpstr>                                    Наша команда</vt:lpstr>
      <vt:lpstr>Вопросы к экспертам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Евгения Мельникова</cp:lastModifiedBy>
  <cp:revision>26</cp:revision>
  <dcterms:modified xsi:type="dcterms:W3CDTF">2023-10-13T12:04:30Z</dcterms:modified>
</cp:coreProperties>
</file>