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72" r:id="rId2"/>
    <p:sldId id="316" r:id="rId3"/>
    <p:sldId id="307" r:id="rId4"/>
    <p:sldId id="308" r:id="rId5"/>
    <p:sldId id="309" r:id="rId6"/>
    <p:sldId id="310" r:id="rId7"/>
    <p:sldId id="311" r:id="rId8"/>
    <p:sldId id="312" r:id="rId9"/>
    <p:sldId id="315" r:id="rId10"/>
    <p:sldId id="313" r:id="rId11"/>
    <p:sldId id="314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5D8E1"/>
    <a:srgbClr val="FCAF17"/>
    <a:srgbClr val="FD493D"/>
    <a:srgbClr val="FBB3C1"/>
    <a:srgbClr val="9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12" autoAdjust="0"/>
    <p:restoredTop sz="94660"/>
  </p:normalViewPr>
  <p:slideViewPr>
    <p:cSldViewPr snapToGrid="0">
      <p:cViewPr varScale="1">
        <p:scale>
          <a:sx n="69" d="100"/>
          <a:sy n="69" d="100"/>
        </p:scale>
        <p:origin x="74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D2E779-7A45-4E85-8A13-DC26F9C315C0}" type="datetimeFigureOut">
              <a:rPr lang="en-US" smtClean="0"/>
              <a:t>11/25/2023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B2D4CE-FE56-484B-A36F-DB1B21B424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83055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355318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2A5D6C-1F54-ABB5-0EF7-206D9E626F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E948958-DECC-55F3-5049-44F0FA4780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2BCF4F-2081-AC48-BF98-001AA639D6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BD705-5555-436F-8F66-63564603FEB5}" type="datetimeFigureOut">
              <a:rPr lang="en-US" smtClean="0"/>
              <a:t>11/25/2023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319D4E-32A8-2FF7-5D1D-87FDB9365A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267DA9-4B6E-402D-6016-3966F9F00A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63153-4580-4ED7-9E32-64C3A586E5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6457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C4B67E-B3E9-55AC-9B9C-62C2B522B4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BA8028-69C3-BBE0-8C82-B9FC436059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6477A2-0475-6E09-0B88-840B692A23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BD705-5555-436F-8F66-63564603FEB5}" type="datetimeFigureOut">
              <a:rPr lang="en-US" smtClean="0"/>
              <a:t>11/25/2023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CAB6BB-4F62-F121-2FBE-41A3A62911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3D7A89-B6FA-E0F1-BFEE-A297B1FC6F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63153-4580-4ED7-9E32-64C3A586E5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50950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787207-1D2B-F492-3C47-A1763C2CB6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11FD2F-35A0-44C2-72B4-A1B7654143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82815C-C32E-947F-3184-4C45082324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BD705-5555-436F-8F66-63564603FEB5}" type="datetimeFigureOut">
              <a:rPr lang="en-US" smtClean="0"/>
              <a:t>11/25/2023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351068-72D9-7678-FECB-E60C7DC58E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C4DB68-8458-D15C-C465-5F891CAC85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63153-4580-4ED7-9E32-64C3A586E5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59292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3AF6F0-522F-74DB-46BC-35A295DE07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BEFC18-684D-BE1E-77F2-6A72F73A571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895C192-A4C0-BE3D-69D4-986E11670D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652770F-2EE4-B3A9-AA54-59F26A07A5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BD705-5555-436F-8F66-63564603FEB5}" type="datetimeFigureOut">
              <a:rPr lang="en-US" smtClean="0"/>
              <a:t>11/25/2023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8AD3B88-B2FC-CAF8-3E32-125F040D16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A8EBE0F-C3D8-3FEF-BD01-FD452DEADC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63153-4580-4ED7-9E32-64C3A586E5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20858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2E7D23-28C9-E37E-DB6A-079E5F8578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362AC8-E886-6F7D-7B6C-E285C519C8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173EB47-A999-33FC-FC3E-3B09C71707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97E8576-E440-3A8A-6EA0-53DDF337DC4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885DC5-823B-8332-1B0F-7AB453F4332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556D14C-9875-D365-68A9-3192C32113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BD705-5555-436F-8F66-63564603FEB5}" type="datetimeFigureOut">
              <a:rPr lang="en-US" smtClean="0"/>
              <a:t>11/25/2023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21A0AED-825D-A5D4-686D-BE521DDC30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30C58B4-AC8C-7198-5C1B-EF8EDEBD19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63153-4580-4ED7-9E32-64C3A586E5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82394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A92656-84DA-5467-DAEC-46C2A49625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3ED4FFF-05A8-36AE-B9AB-BD5D377458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BD705-5555-436F-8F66-63564603FEB5}" type="datetimeFigureOut">
              <a:rPr lang="en-US" smtClean="0"/>
              <a:t>11/25/2023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8D1324F-AFC1-A4BF-D5B9-A5C358B1E8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BF5C16B-44FB-2664-36B3-DE9D31F001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63153-4580-4ED7-9E32-64C3A586E5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05968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690E19E-1337-2714-F827-BB6382F645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BD705-5555-436F-8F66-63564603FEB5}" type="datetimeFigureOut">
              <a:rPr lang="en-US" smtClean="0"/>
              <a:t>11/25/2023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A979FDC-9E65-06E8-235D-56D7C44C4E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391C01-0049-3A7F-FB54-D4EF638EBB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63153-4580-4ED7-9E32-64C3A586E5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46528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781BAF-815C-85FF-0E54-6BA238170A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55F9A2-FE70-0662-AA9E-FE64C9A918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A8B7C0-4559-DD06-1EE6-BD2B8B3223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221E901-751C-6FF4-810B-9342D989E1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BD705-5555-436F-8F66-63564603FEB5}" type="datetimeFigureOut">
              <a:rPr lang="en-US" smtClean="0"/>
              <a:t>11/25/2023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F43F6C-ACD3-13DC-239B-7F208BA40D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9F9A103-7125-EB65-D5A8-AFEB08043D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63153-4580-4ED7-9E32-64C3A586E5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95227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E12A9D-9250-C854-EEE0-1D97125E51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E154337-5375-A124-076C-B1EDBE8BC6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5C1B67-B92C-206C-01BF-C69D9634C2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9DAE8C5-3686-7CB5-C9B4-61C1991F09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BD705-5555-436F-8F66-63564603FEB5}" type="datetimeFigureOut">
              <a:rPr lang="en-US" smtClean="0"/>
              <a:t>11/25/2023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C991E93-D28F-7F0F-096B-DC12C708C3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FC8685-1D4A-43D1-586F-24D4FD16F5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63153-4580-4ED7-9E32-64C3A586E5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62543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D31EB8-988D-D4F6-1515-FF6E19BAB0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D8D9D63-7720-807D-8101-28168C1AC8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641C7D-8C2B-41EC-D49F-810BE7589E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BD705-5555-436F-8F66-63564603FEB5}" type="datetimeFigureOut">
              <a:rPr lang="en-US" smtClean="0"/>
              <a:t>11/25/2023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0A8D8E-3533-0AA3-6A91-B46AAB21BA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D57447-3946-E622-AB16-0175C3D396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63153-4580-4ED7-9E32-64C3A586E5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43517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7336881-DE60-B191-DA46-8F7E3876910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6608AE4-0A0A-289A-EDC6-59480CF3F1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A55688-3D8F-5EF7-3FF4-C9E811D3C3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BD705-5555-436F-8F66-63564603FEB5}" type="datetimeFigureOut">
              <a:rPr lang="en-US" smtClean="0"/>
              <a:t>11/25/2023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63FE85-8C27-B90A-097D-F3166CD034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5753EC-82A2-BEA5-4C7A-885AE6860D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63153-4580-4ED7-9E32-64C3A586E5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02630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362F888-5A24-B952-A9AC-D46A0052C9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D012C4-7B10-1548-9BC3-713078CCC5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C05ABD-083D-417D-3BD5-0010F8CD6E5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5BD705-5555-436F-8F66-63564603FEB5}" type="datetimeFigureOut">
              <a:rPr lang="en-US" smtClean="0"/>
              <a:t>11/25/2023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1BF139-E2FE-0AB7-89BA-470D4AFE480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A1A86C-A4B0-5FCE-694D-ABC74F0EE9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F63153-4580-4ED7-9E32-64C3A586E5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81541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Текст 2"/>
          <p:cNvSpPr txBox="1"/>
          <p:nvPr/>
        </p:nvSpPr>
        <p:spPr>
          <a:xfrm>
            <a:off x="810145" y="2242124"/>
            <a:ext cx="4831212" cy="4529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 defTabSz="877822">
              <a:lnSpc>
                <a:spcPct val="114000"/>
              </a:lnSpc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2000" dirty="0">
                <a:solidFill>
                  <a:schemeClr val="tx1"/>
                </a:solidFill>
                <a:latin typeface="Gilroy-Regular" panose="00000500000000000000" pitchFamily="2" charset="0"/>
              </a:rPr>
              <a:t> ПРОЕКТ </a:t>
            </a:r>
          </a:p>
          <a:p>
            <a:pPr defTabSz="877822">
              <a:lnSpc>
                <a:spcPct val="114000"/>
              </a:lnSpc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2800" dirty="0"/>
              <a:t>«Разработка автоматизированной системы по поиску образовательных программ для перепрофилирования деятельности.»</a:t>
            </a:r>
            <a:endParaRPr lang="ru-RU" sz="700" dirty="0">
              <a:solidFill>
                <a:schemeClr val="tx1"/>
              </a:solidFill>
              <a:latin typeface="Gilroy-Regular" panose="00000500000000000000" pitchFamily="2" charset="0"/>
            </a:endParaRPr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Акселератор</a:t>
            </a:r>
            <a:r>
              <a:rPr dirty="0"/>
              <a:t> </a:t>
            </a:r>
            <a:r>
              <a:rPr lang="ru-RU" dirty="0"/>
              <a:t> </a:t>
            </a:r>
            <a:endParaRPr lang="en-US" dirty="0"/>
          </a:p>
          <a:p>
            <a:pPr defTabSz="877822"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600" dirty="0"/>
              <a:t>МГУТУ им. К.Г. Разумовского (ПКУ)</a:t>
            </a:r>
            <a:endParaRPr sz="1600" dirty="0"/>
          </a:p>
        </p:txBody>
      </p:sp>
      <p:pic>
        <p:nvPicPr>
          <p:cNvPr id="153" name="Рисунок 22" descr="Рисунок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27729" y="-9876106"/>
            <a:ext cx="4128544" cy="5806100"/>
          </a:xfrm>
          <a:prstGeom prst="rect">
            <a:avLst/>
          </a:prstGeom>
          <a:ln w="12700">
            <a:miter lim="400000"/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5092D83-FD4C-F806-CF32-AC985780655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6625" y="442363"/>
            <a:ext cx="2379448" cy="19066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54247D5-E222-311B-2727-D69017517E6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79" t="19657" r="33809" b="11340"/>
          <a:stretch/>
        </p:blipFill>
        <p:spPr>
          <a:xfrm>
            <a:off x="974322" y="574375"/>
            <a:ext cx="1130523" cy="1724994"/>
          </a:xfrm>
          <a:prstGeom prst="rect">
            <a:avLst/>
          </a:prstGeom>
        </p:spPr>
      </p:pic>
      <p:sp>
        <p:nvSpPr>
          <p:cNvPr id="13" name="Прямоугольник 7">
            <a:extLst>
              <a:ext uri="{FF2B5EF4-FFF2-40B4-BE49-F238E27FC236}">
                <a16:creationId xmlns:a16="http://schemas.microsoft.com/office/drawing/2014/main" id="{C29015C8-9534-7E51-964F-FD80D845CD76}"/>
              </a:ext>
            </a:extLst>
          </p:cNvPr>
          <p:cNvSpPr/>
          <p:nvPr/>
        </p:nvSpPr>
        <p:spPr>
          <a:xfrm>
            <a:off x="6102320" y="2345381"/>
            <a:ext cx="6089680" cy="4529333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dirty="0"/>
          </a:p>
        </p:txBody>
      </p:sp>
      <p:sp>
        <p:nvSpPr>
          <p:cNvPr id="14" name="Прямоугольник 10">
            <a:extLst>
              <a:ext uri="{FF2B5EF4-FFF2-40B4-BE49-F238E27FC236}">
                <a16:creationId xmlns:a16="http://schemas.microsoft.com/office/drawing/2014/main" id="{77A511BE-E539-8600-077F-5D4AE654C4CC}"/>
              </a:ext>
            </a:extLst>
          </p:cNvPr>
          <p:cNvSpPr/>
          <p:nvPr/>
        </p:nvSpPr>
        <p:spPr>
          <a:xfrm>
            <a:off x="6103137" y="-2"/>
            <a:ext cx="2713362" cy="2345384"/>
          </a:xfrm>
          <a:prstGeom prst="rect">
            <a:avLst/>
          </a:prstGeom>
          <a:solidFill>
            <a:srgbClr val="9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8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5" name="Прямоугольник 13">
            <a:extLst>
              <a:ext uri="{FF2B5EF4-FFF2-40B4-BE49-F238E27FC236}">
                <a16:creationId xmlns:a16="http://schemas.microsoft.com/office/drawing/2014/main" id="{EF96747B-CC6F-8CA0-31F4-38851319211C}"/>
              </a:ext>
            </a:extLst>
          </p:cNvPr>
          <p:cNvSpPr/>
          <p:nvPr/>
        </p:nvSpPr>
        <p:spPr>
          <a:xfrm>
            <a:off x="6101107" y="5359336"/>
            <a:ext cx="6089680" cy="1514425"/>
          </a:xfrm>
          <a:prstGeom prst="rect">
            <a:avLst/>
          </a:prstGeom>
          <a:solidFill>
            <a:srgbClr val="FF2F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16" name="Прямоугольник">
            <a:extLst>
              <a:ext uri="{FF2B5EF4-FFF2-40B4-BE49-F238E27FC236}">
                <a16:creationId xmlns:a16="http://schemas.microsoft.com/office/drawing/2014/main" id="{4118E738-E8A9-7735-3B07-0D343ABCE58C}"/>
              </a:ext>
            </a:extLst>
          </p:cNvPr>
          <p:cNvSpPr/>
          <p:nvPr/>
        </p:nvSpPr>
        <p:spPr>
          <a:xfrm>
            <a:off x="8163612" y="2340817"/>
            <a:ext cx="4028388" cy="4533897"/>
          </a:xfrm>
          <a:prstGeom prst="rect">
            <a:avLst/>
          </a:prstGeom>
          <a:solidFill>
            <a:srgbClr val="ADDAE3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7" name="Квадрат">
            <a:extLst>
              <a:ext uri="{FF2B5EF4-FFF2-40B4-BE49-F238E27FC236}">
                <a16:creationId xmlns:a16="http://schemas.microsoft.com/office/drawing/2014/main" id="{789887D5-35CB-3A5D-D19D-35A704C3CEE3}"/>
              </a:ext>
            </a:extLst>
          </p:cNvPr>
          <p:cNvSpPr/>
          <p:nvPr/>
        </p:nvSpPr>
        <p:spPr>
          <a:xfrm>
            <a:off x="8163612" y="-1"/>
            <a:ext cx="4028388" cy="2348094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338047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АКТУАЛЬНОСТЬ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9" name="Прямоугольник 16">
            <a:extLst>
              <a:ext uri="{FF2B5EF4-FFF2-40B4-BE49-F238E27FC236}">
                <a16:creationId xmlns:a16="http://schemas.microsoft.com/office/drawing/2014/main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  <a:solidFill>
            <a:srgbClr val="FBB3C1"/>
          </a:solidFill>
        </p:grpSpPr>
        <p:sp>
          <p:nvSpPr>
            <p:cNvPr id="20" name="Прямоугольник">
              <a:extLst>
                <a:ext uri="{FF2B5EF4-FFF2-40B4-BE49-F238E27FC236}">
                  <a16:creationId xmlns:a16="http://schemas.microsoft.com/office/drawing/2014/main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1" name="7">
              <a:extLst>
                <a:ext uri="{FF2B5EF4-FFF2-40B4-BE49-F238E27FC236}">
                  <a16:creationId xmlns:a16="http://schemas.microsoft.com/office/drawing/2014/main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1</a:t>
              </a:r>
              <a:endParaRPr dirty="0"/>
            </a:p>
          </p:txBody>
        </p:sp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A8975437-E60F-701D-7B38-77C29E0A707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4261" y="-649865"/>
            <a:ext cx="5307727" cy="7507865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535483" y="1482436"/>
            <a:ext cx="10243353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Создание </a:t>
            </a:r>
            <a:r>
              <a:rPr lang="ru-RU" dirty="0" smtClean="0"/>
              <a:t>приложения </a:t>
            </a:r>
            <a:r>
              <a:rPr lang="ru-RU" dirty="0"/>
              <a:t>может быть актуальным по нескольким причинам:</a:t>
            </a:r>
          </a:p>
          <a:p>
            <a:r>
              <a:rPr lang="ru-RU" dirty="0"/>
              <a:t>Социальная интеграция: Глухие и слабослышащие люди часто сталкиваются с проблемами в общении, особенно в общественных местах, где </a:t>
            </a:r>
            <a:r>
              <a:rPr lang="ru-RU" dirty="0" err="1"/>
              <a:t>сурдопереводчиков</a:t>
            </a:r>
            <a:r>
              <a:rPr lang="ru-RU" dirty="0"/>
              <a:t> может не быть рядом. Приложение, которое помогает найти </a:t>
            </a:r>
            <a:r>
              <a:rPr lang="ru-RU" dirty="0" err="1"/>
              <a:t>сурдопереводчика</a:t>
            </a:r>
            <a:r>
              <a:rPr lang="ru-RU" dirty="0"/>
              <a:t> поблизости, может значительно улучшить их социальное взаимодействие.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/>
              <a:t>Удобство и доступность: Приложение может упростить процесс поиска </a:t>
            </a:r>
            <a:r>
              <a:rPr lang="ru-RU" dirty="0" err="1"/>
              <a:t>сурдопереводчика</a:t>
            </a:r>
            <a:r>
              <a:rPr lang="ru-RU" dirty="0"/>
              <a:t>, делая его более удобным и доступным для пользователей.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/>
              <a:t>Развитие рынка услуг: Создание такого приложения поможет увеличить осведомленность о </a:t>
            </a:r>
            <a:r>
              <a:rPr lang="ru-RU" dirty="0" err="1"/>
              <a:t>сурдопереводе</a:t>
            </a:r>
            <a:r>
              <a:rPr lang="ru-RU" dirty="0"/>
              <a:t> и привлечь больше специалистов в этой области. Это также может способствовать развитию рынка </a:t>
            </a:r>
            <a:r>
              <a:rPr lang="ru-RU" dirty="0" err="1"/>
              <a:t>сурдоперевода</a:t>
            </a:r>
            <a:r>
              <a:rPr lang="ru-RU" dirty="0"/>
              <a:t> и повышению качества услуг, предоставляемых </a:t>
            </a:r>
            <a:r>
              <a:rPr lang="ru-RU" dirty="0" err="1"/>
              <a:t>сурдопереводчиками</a:t>
            </a:r>
            <a:r>
              <a:rPr lang="ru-RU" dirty="0"/>
              <a:t>.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/>
              <a:t>Улучшение коммуникации: В целом, создание такого приложения может способствовать улучшению коммуникации между глухими и слышащими людьми, что может привести к более гармоничному и полноценному взаимодействию в обществе.</a:t>
            </a:r>
          </a:p>
        </p:txBody>
      </p:sp>
    </p:spTree>
    <p:extLst>
      <p:ext uri="{BB962C8B-B14F-4D97-AF65-F5344CB8AC3E}">
        <p14:creationId xmlns:p14="http://schemas.microsoft.com/office/powerpoint/2010/main" val="10339280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ПРОБЛЕМА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9" name="Прямоугольник 16">
            <a:extLst>
              <a:ext uri="{FF2B5EF4-FFF2-40B4-BE49-F238E27FC236}">
                <a16:creationId xmlns:a16="http://schemas.microsoft.com/office/drawing/2014/main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  <a:solidFill>
            <a:srgbClr val="9F00FF"/>
          </a:solidFill>
        </p:grpSpPr>
        <p:sp>
          <p:nvSpPr>
            <p:cNvPr id="20" name="Прямоугольник">
              <a:extLst>
                <a:ext uri="{FF2B5EF4-FFF2-40B4-BE49-F238E27FC236}">
                  <a16:creationId xmlns:a16="http://schemas.microsoft.com/office/drawing/2014/main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1" name="7">
              <a:extLst>
                <a:ext uri="{FF2B5EF4-FFF2-40B4-BE49-F238E27FC236}">
                  <a16:creationId xmlns:a16="http://schemas.microsoft.com/office/drawing/2014/main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2</a:t>
              </a:r>
              <a:endParaRPr dirty="0"/>
            </a:p>
          </p:txBody>
        </p:sp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A8975437-E60F-701D-7B38-77C29E0A707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4261" y="-649865"/>
            <a:ext cx="5307727" cy="7507865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20955" y="1233055"/>
            <a:ext cx="11521663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Б</a:t>
            </a:r>
            <a:r>
              <a:rPr lang="ru-RU" dirty="0" smtClean="0"/>
              <a:t>арьерами </a:t>
            </a:r>
            <a:r>
              <a:rPr lang="ru-RU" dirty="0"/>
              <a:t>для </a:t>
            </a:r>
            <a:r>
              <a:rPr lang="ru-RU" dirty="0" smtClean="0"/>
              <a:t>получения образования глухих </a:t>
            </a:r>
            <a:r>
              <a:rPr lang="ru-RU" dirty="0"/>
              <a:t>и слабослышащих людей являются: </a:t>
            </a:r>
            <a:endParaRPr lang="ru-RU" dirty="0" smtClean="0"/>
          </a:p>
          <a:p>
            <a:r>
              <a:rPr lang="ru-RU" dirty="0" smtClean="0"/>
              <a:t>низкий </a:t>
            </a:r>
            <a:r>
              <a:rPr lang="ru-RU" dirty="0"/>
              <a:t>уровень школьной </a:t>
            </a:r>
            <a:r>
              <a:rPr lang="ru-RU" dirty="0" smtClean="0"/>
              <a:t>подготовки и отсутствие </a:t>
            </a:r>
            <a:r>
              <a:rPr lang="ru-RU" dirty="0" err="1" smtClean="0"/>
              <a:t>довузовской</a:t>
            </a:r>
            <a:r>
              <a:rPr lang="ru-RU" dirty="0" smtClean="0"/>
              <a:t> подготовки; </a:t>
            </a:r>
          </a:p>
          <a:p>
            <a:r>
              <a:rPr lang="ru-RU" dirty="0" smtClean="0"/>
              <a:t>слабое </a:t>
            </a:r>
            <a:r>
              <a:rPr lang="ru-RU" dirty="0"/>
              <a:t>информирование о наборе инвалидов по слуху в вуз; </a:t>
            </a:r>
            <a:endParaRPr lang="ru-RU" dirty="0" smtClean="0"/>
          </a:p>
          <a:p>
            <a:r>
              <a:rPr lang="ru-RU" dirty="0" smtClean="0"/>
              <a:t>низкие </a:t>
            </a:r>
            <a:r>
              <a:rPr lang="ru-RU" dirty="0"/>
              <a:t>шансы получить работу по специальности, снижающее мотивацию к обучению; неготовность вузов к работе с глухими и непонимание специфики восприятия такими студентами информации. </a:t>
            </a:r>
            <a:endParaRPr lang="ru-RU" dirty="0" smtClean="0"/>
          </a:p>
          <a:p>
            <a:r>
              <a:rPr lang="ru-RU" dirty="0" smtClean="0"/>
              <a:t>Названные </a:t>
            </a:r>
            <a:r>
              <a:rPr lang="ru-RU" dirty="0"/>
              <a:t>ограничения несут риск создания «формальной» инклюзии, исключающий инвалидов по слуху из практик получения </a:t>
            </a:r>
            <a:r>
              <a:rPr lang="ru-RU" dirty="0" smtClean="0"/>
              <a:t>образования</a:t>
            </a:r>
            <a:r>
              <a:rPr lang="ru-RU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40037354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ОПИСАНИЕ ПРОДУКТА И ТЕХНОЛОГИИ</a:t>
            </a: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9" name="Прямоугольник 16">
            <a:extLst>
              <a:ext uri="{FF2B5EF4-FFF2-40B4-BE49-F238E27FC236}">
                <a16:creationId xmlns:a16="http://schemas.microsoft.com/office/drawing/2014/main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  <a:solidFill>
            <a:srgbClr val="FD493D"/>
          </a:solidFill>
        </p:grpSpPr>
        <p:sp>
          <p:nvSpPr>
            <p:cNvPr id="20" name="Прямоугольник">
              <a:extLst>
                <a:ext uri="{FF2B5EF4-FFF2-40B4-BE49-F238E27FC236}">
                  <a16:creationId xmlns:a16="http://schemas.microsoft.com/office/drawing/2014/main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1" name="7">
              <a:extLst>
                <a:ext uri="{FF2B5EF4-FFF2-40B4-BE49-F238E27FC236}">
                  <a16:creationId xmlns:a16="http://schemas.microsoft.com/office/drawing/2014/main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3</a:t>
              </a:r>
              <a:endParaRPr dirty="0"/>
            </a:p>
          </p:txBody>
        </p:sp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A8975437-E60F-701D-7B38-77C29E0A707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4261" y="-649865"/>
            <a:ext cx="5307727" cy="7507865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73166" y="1227859"/>
            <a:ext cx="9438789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/>
              <a:t>учил.со</a:t>
            </a:r>
            <a:r>
              <a:rPr lang="ru-RU" dirty="0"/>
              <a:t> - это приложение для подбора </a:t>
            </a:r>
            <a:r>
              <a:rPr lang="ru-RU" dirty="0" err="1"/>
              <a:t>сурдопереводчиков</a:t>
            </a:r>
            <a:r>
              <a:rPr lang="ru-RU" dirty="0"/>
              <a:t>, чтобы помочь получить дополнительное образование людям с нарушением слуха. Цель проекта: Сделать образование доступным. На платформе будут представлены </a:t>
            </a:r>
            <a:r>
              <a:rPr lang="ru-RU" dirty="0" err="1"/>
              <a:t>сурдопереводчики</a:t>
            </a:r>
            <a:r>
              <a:rPr lang="ru-RU" dirty="0"/>
              <a:t>, которых можно нанять на то или время. Технология проста:</a:t>
            </a:r>
            <a:br>
              <a:rPr lang="ru-RU" dirty="0"/>
            </a:br>
            <a:r>
              <a:rPr lang="ru-RU" dirty="0"/>
              <a:t>1. Заказчик назначает время и платит за определенное количество часов </a:t>
            </a:r>
            <a:r>
              <a:rPr lang="ru-RU" dirty="0" err="1"/>
              <a:t>сурдопереводчику</a:t>
            </a:r>
            <a:r>
              <a:rPr lang="ru-RU" dirty="0"/>
              <a:t>.</a:t>
            </a:r>
          </a:p>
          <a:p>
            <a:r>
              <a:rPr lang="ru-RU" dirty="0"/>
              <a:t>2.Человек посещает мероприятие (онлайн занятие, очный урок или даже семинар), включает онлайн трансляцию.</a:t>
            </a:r>
          </a:p>
          <a:p>
            <a:r>
              <a:rPr lang="ru-RU" dirty="0"/>
              <a:t>3. </a:t>
            </a:r>
            <a:r>
              <a:rPr lang="ru-RU" dirty="0" err="1"/>
              <a:t>Сурдопереводчик</a:t>
            </a:r>
            <a:r>
              <a:rPr lang="ru-RU" dirty="0"/>
              <a:t> занимается переводом в режиме живого времени. При этом так же помогает осуществлять перевод и в обратную сторону (задавать вопросы или наоборот отвечать).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403092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АНАЛИЗ РЫНКА</a:t>
            </a: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9" name="Прямоугольник 16">
            <a:extLst>
              <a:ext uri="{FF2B5EF4-FFF2-40B4-BE49-F238E27FC236}">
                <a16:creationId xmlns:a16="http://schemas.microsoft.com/office/drawing/2014/main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  <a:solidFill>
            <a:srgbClr val="FCAF17"/>
          </a:solidFill>
        </p:grpSpPr>
        <p:sp>
          <p:nvSpPr>
            <p:cNvPr id="20" name="Прямоугольник">
              <a:extLst>
                <a:ext uri="{FF2B5EF4-FFF2-40B4-BE49-F238E27FC236}">
                  <a16:creationId xmlns:a16="http://schemas.microsoft.com/office/drawing/2014/main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1" name="7">
              <a:extLst>
                <a:ext uri="{FF2B5EF4-FFF2-40B4-BE49-F238E27FC236}">
                  <a16:creationId xmlns:a16="http://schemas.microsoft.com/office/drawing/2014/main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4</a:t>
              </a:r>
              <a:endParaRPr dirty="0"/>
            </a:p>
          </p:txBody>
        </p:sp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A8975437-E60F-701D-7B38-77C29E0A707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4261" y="-649865"/>
            <a:ext cx="5307727" cy="750786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36583" y="1128128"/>
            <a:ext cx="1056694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/>
              <a:t>Анализ рынка для проекта “учил.со” показывает, что существует значительный спрос на услуги сурдопереводчиков со стороны людей с нарушениями слуха, желающих получить образование. Рынок сурдоперевода в России активно развивается, и количество сурдопереводчиков постоянно растет. Однако, многие люди с нарушениями слуха испытывают трудности в поиске квалифицированных сурдопереводчиков.</a:t>
            </a:r>
          </a:p>
          <a:p>
            <a:r>
              <a:rPr lang="ru-RU"/>
              <a:t>Проект “учил.со” может заполнить эту нишу, предоставив удобную платформу для подбора сурдопереводчиков и организации дополнительных образовательных мероприятий. Благодаря использованию современных технологий, проект может предложить пользователям широкий спектр услуг и обеспечить высокое качество перевода.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4357" y="3934691"/>
            <a:ext cx="4931609" cy="2783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77930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КОНКУРЕНТЫ</a:t>
            </a: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9" name="Прямоугольник 16">
            <a:extLst>
              <a:ext uri="{FF2B5EF4-FFF2-40B4-BE49-F238E27FC236}">
                <a16:creationId xmlns:a16="http://schemas.microsoft.com/office/drawing/2014/main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  <a:solidFill>
            <a:srgbClr val="B5D8E1"/>
          </a:solidFill>
        </p:grpSpPr>
        <p:sp>
          <p:nvSpPr>
            <p:cNvPr id="20" name="Прямоугольник">
              <a:extLst>
                <a:ext uri="{FF2B5EF4-FFF2-40B4-BE49-F238E27FC236}">
                  <a16:creationId xmlns:a16="http://schemas.microsoft.com/office/drawing/2014/main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1" name="7">
              <a:extLst>
                <a:ext uri="{FF2B5EF4-FFF2-40B4-BE49-F238E27FC236}">
                  <a16:creationId xmlns:a16="http://schemas.microsoft.com/office/drawing/2014/main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5</a:t>
              </a:r>
              <a:endParaRPr dirty="0"/>
            </a:p>
          </p:txBody>
        </p:sp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A8975437-E60F-701D-7B38-77C29E0A707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4261" y="-649865"/>
            <a:ext cx="5307727" cy="750786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483" y="1128128"/>
            <a:ext cx="4239362" cy="108686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6761" y="881633"/>
            <a:ext cx="4595930" cy="1579851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0440" y="3355673"/>
            <a:ext cx="2865018" cy="2865018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6672" y="3680297"/>
            <a:ext cx="7276107" cy="2263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81853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ЦЕЛЕВАЯ АУДИТОРИЯ</a:t>
            </a: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9" name="Прямоугольник 16">
            <a:extLst>
              <a:ext uri="{FF2B5EF4-FFF2-40B4-BE49-F238E27FC236}">
                <a16:creationId xmlns:a16="http://schemas.microsoft.com/office/drawing/2014/main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  <a:solidFill>
            <a:srgbClr val="FBB3C1"/>
          </a:solidFill>
        </p:grpSpPr>
        <p:sp>
          <p:nvSpPr>
            <p:cNvPr id="20" name="Прямоугольник">
              <a:extLst>
                <a:ext uri="{FF2B5EF4-FFF2-40B4-BE49-F238E27FC236}">
                  <a16:creationId xmlns:a16="http://schemas.microsoft.com/office/drawing/2014/main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1" name="7">
              <a:extLst>
                <a:ext uri="{FF2B5EF4-FFF2-40B4-BE49-F238E27FC236}">
                  <a16:creationId xmlns:a16="http://schemas.microsoft.com/office/drawing/2014/main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6</a:t>
              </a:r>
              <a:endParaRPr dirty="0"/>
            </a:p>
          </p:txBody>
        </p:sp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A8975437-E60F-701D-7B38-77C29E0A707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4261" y="-649865"/>
            <a:ext cx="5307727" cy="7507865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535483" y="1233054"/>
            <a:ext cx="1013553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ru-RU" dirty="0" smtClean="0"/>
              <a:t>Школьники от 7 до 17 лет.</a:t>
            </a:r>
          </a:p>
          <a:p>
            <a:pPr marL="342900" indent="-342900">
              <a:buAutoNum type="arabicPeriod"/>
            </a:pPr>
            <a:r>
              <a:rPr lang="ru-RU" dirty="0" smtClean="0"/>
              <a:t>Студенты вузов и </a:t>
            </a:r>
            <a:r>
              <a:rPr lang="ru-RU" dirty="0" err="1" smtClean="0"/>
              <a:t>сузов</a:t>
            </a:r>
            <a:r>
              <a:rPr lang="ru-RU" dirty="0" smtClean="0"/>
              <a:t>.</a:t>
            </a:r>
          </a:p>
          <a:p>
            <a:pPr marL="342900" indent="-342900">
              <a:buAutoNum type="arabicPeriod"/>
            </a:pPr>
            <a:r>
              <a:rPr lang="ru-RU" dirty="0" smtClean="0"/>
              <a:t>Люди, которые уже работают, но хотят поменять профиль деятельности.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7507" y="2882916"/>
            <a:ext cx="6635103" cy="3975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01546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БИЗНЕС-МОДЕЛЬ</a:t>
            </a: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9" name="Прямоугольник 16">
            <a:extLst>
              <a:ext uri="{FF2B5EF4-FFF2-40B4-BE49-F238E27FC236}">
                <a16:creationId xmlns:a16="http://schemas.microsoft.com/office/drawing/2014/main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  <a:solidFill>
            <a:srgbClr val="9F00FF"/>
          </a:solidFill>
        </p:grpSpPr>
        <p:sp>
          <p:nvSpPr>
            <p:cNvPr id="20" name="Прямоугольник">
              <a:extLst>
                <a:ext uri="{FF2B5EF4-FFF2-40B4-BE49-F238E27FC236}">
                  <a16:creationId xmlns:a16="http://schemas.microsoft.com/office/drawing/2014/main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1" name="7">
              <a:extLst>
                <a:ext uri="{FF2B5EF4-FFF2-40B4-BE49-F238E27FC236}">
                  <a16:creationId xmlns:a16="http://schemas.microsoft.com/office/drawing/2014/main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7</a:t>
              </a:r>
              <a:endParaRPr dirty="0"/>
            </a:p>
          </p:txBody>
        </p:sp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A8975437-E60F-701D-7B38-77C29E0A707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4261" y="-649865"/>
            <a:ext cx="5307727" cy="7507865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73166" y="1128128"/>
            <a:ext cx="9232834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Бизнес-модель проекта “</a:t>
            </a:r>
            <a:r>
              <a:rPr lang="ru-RU" dirty="0" err="1"/>
              <a:t>учил.со</a:t>
            </a:r>
            <a:r>
              <a:rPr lang="ru-RU" dirty="0"/>
              <a:t>” основана на предоставлении услуг подбора </a:t>
            </a:r>
            <a:r>
              <a:rPr lang="ru-RU" dirty="0" err="1"/>
              <a:t>сурдопереводчиков</a:t>
            </a:r>
            <a:r>
              <a:rPr lang="ru-RU" dirty="0"/>
              <a:t> для людей с нарушением слуха, желающих получить дополнительное образование.</a:t>
            </a:r>
          </a:p>
          <a:p>
            <a:r>
              <a:rPr lang="ru-RU" dirty="0"/>
              <a:t>Основные источники дохода:</a:t>
            </a:r>
          </a:p>
          <a:p>
            <a:r>
              <a:rPr lang="ru-RU" dirty="0"/>
              <a:t>Плата за использование платформы: Пользователи платят за доступ к платформе и использование ее услуг. Это может быть ежемесячная подписка или единовременный платеж.</a:t>
            </a:r>
            <a:br>
              <a:rPr lang="ru-RU" dirty="0"/>
            </a:br>
            <a:r>
              <a:rPr lang="ru-RU" dirty="0"/>
              <a:t>Комиссия от услуг </a:t>
            </a:r>
            <a:r>
              <a:rPr lang="ru-RU" dirty="0" err="1"/>
              <a:t>сурдопереводчиков</a:t>
            </a:r>
            <a:r>
              <a:rPr lang="ru-RU" dirty="0"/>
              <a:t>: Проект будет получать комиссию от суммы каждого заказанного часа работы </a:t>
            </a:r>
            <a:r>
              <a:rPr lang="ru-RU" dirty="0" err="1"/>
              <a:t>сурдопереводчика</a:t>
            </a:r>
            <a:r>
              <a:rPr lang="ru-RU" dirty="0"/>
              <a:t>.</a:t>
            </a:r>
            <a:br>
              <a:rPr lang="ru-RU" dirty="0"/>
            </a:br>
            <a:r>
              <a:rPr lang="ru-RU" dirty="0"/>
              <a:t>Дополнительные услуги и партнерские программы: Проект может предлагать дополнительные услуги, такие как консультации по выбору курсов и программ, а также сотрудничество с образовательными учреждениями и организациями.</a:t>
            </a:r>
            <a:br>
              <a:rPr lang="ru-RU" dirty="0"/>
            </a:br>
            <a:r>
              <a:rPr lang="ru-RU" dirty="0"/>
              <a:t>Таким образом, проект будет зарабатывать на предоставлении доступа к платформе подбора </a:t>
            </a:r>
            <a:r>
              <a:rPr lang="ru-RU" dirty="0" err="1"/>
              <a:t>сурдопереводчиков</a:t>
            </a:r>
            <a:r>
              <a:rPr lang="ru-RU" dirty="0"/>
              <a:t> и на комиссии от оказания услуг </a:t>
            </a:r>
            <a:r>
              <a:rPr lang="ru-RU" dirty="0" err="1"/>
              <a:t>сурдоперевода</a:t>
            </a:r>
            <a:r>
              <a:rPr lang="ru-RU" dirty="0"/>
              <a:t>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7345" y="4253345"/>
            <a:ext cx="2604655" cy="2604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77341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БЮДЖЕТ И ИСТОЧНИКИ ФИНАНСИРОВАНИЯ</a:t>
            </a: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9" name="Прямоугольник 16">
            <a:extLst>
              <a:ext uri="{FF2B5EF4-FFF2-40B4-BE49-F238E27FC236}">
                <a16:creationId xmlns:a16="http://schemas.microsoft.com/office/drawing/2014/main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  <a:solidFill>
            <a:srgbClr val="FD493D"/>
          </a:solidFill>
        </p:grpSpPr>
        <p:sp>
          <p:nvSpPr>
            <p:cNvPr id="20" name="Прямоугольник">
              <a:extLst>
                <a:ext uri="{FF2B5EF4-FFF2-40B4-BE49-F238E27FC236}">
                  <a16:creationId xmlns:a16="http://schemas.microsoft.com/office/drawing/2014/main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1" name="7">
              <a:extLst>
                <a:ext uri="{FF2B5EF4-FFF2-40B4-BE49-F238E27FC236}">
                  <a16:creationId xmlns:a16="http://schemas.microsoft.com/office/drawing/2014/main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8</a:t>
              </a:r>
              <a:endParaRPr dirty="0"/>
            </a:p>
          </p:txBody>
        </p:sp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A8975437-E60F-701D-7B38-77C29E0A707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4261" y="-649865"/>
            <a:ext cx="5307727" cy="7507865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42573" y="1128128"/>
            <a:ext cx="941090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На начальном этапе планируется </a:t>
            </a:r>
            <a:r>
              <a:rPr lang="ru-RU" sz="3200" dirty="0" err="1" smtClean="0"/>
              <a:t>грантовая</a:t>
            </a:r>
            <a:r>
              <a:rPr lang="ru-RU" sz="3200" dirty="0" smtClean="0"/>
              <a:t> поддержка.</a:t>
            </a:r>
            <a:endParaRPr lang="ru-RU" sz="32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9015" y="2992791"/>
            <a:ext cx="5425254" cy="3526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95713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ВОЗМОЖНОСТИ И РИСКИ</a:t>
            </a: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9" name="Прямоугольник 16">
            <a:extLst>
              <a:ext uri="{FF2B5EF4-FFF2-40B4-BE49-F238E27FC236}">
                <a16:creationId xmlns:a16="http://schemas.microsoft.com/office/drawing/2014/main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  <a:solidFill>
            <a:srgbClr val="FCAF17"/>
          </a:solidFill>
        </p:grpSpPr>
        <p:sp>
          <p:nvSpPr>
            <p:cNvPr id="20" name="Прямоугольник">
              <a:extLst>
                <a:ext uri="{FF2B5EF4-FFF2-40B4-BE49-F238E27FC236}">
                  <a16:creationId xmlns:a16="http://schemas.microsoft.com/office/drawing/2014/main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1" name="7">
              <a:extLst>
                <a:ext uri="{FF2B5EF4-FFF2-40B4-BE49-F238E27FC236}">
                  <a16:creationId xmlns:a16="http://schemas.microsoft.com/office/drawing/2014/main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9</a:t>
              </a:r>
              <a:endParaRPr dirty="0"/>
            </a:p>
          </p:txBody>
        </p:sp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A8975437-E60F-701D-7B38-77C29E0A707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4261" y="-649865"/>
            <a:ext cx="5307727" cy="7507865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535483" y="1106329"/>
            <a:ext cx="10104808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Основные возможности проекта: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/>
              <a:t>Расширение рынка услуг </a:t>
            </a:r>
            <a:r>
              <a:rPr lang="ru-RU" sz="2000" dirty="0" err="1"/>
              <a:t>сурдоперевода</a:t>
            </a:r>
            <a:endParaRPr lang="ru-RU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/>
              <a:t>Улучшение доступности образования для людей с нарушениями слуха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/>
              <a:t>Создание удобного инструмента для подбора </a:t>
            </a:r>
            <a:r>
              <a:rPr lang="ru-RU" sz="2000" dirty="0" err="1"/>
              <a:t>сурдопереводчиков</a:t>
            </a:r>
            <a:endParaRPr lang="ru-RU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/>
              <a:t>Развитие технологической платформы и улучшение пользовательского опыта</a:t>
            </a:r>
          </a:p>
          <a:p>
            <a:r>
              <a:rPr lang="ru-RU" sz="2000" dirty="0"/>
              <a:t>Основные риски проекта: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/>
              <a:t>Конкуренция со стороны других платформ или </a:t>
            </a:r>
            <a:r>
              <a:rPr lang="ru-RU" sz="2000" dirty="0" err="1"/>
              <a:t>сурдопереводчиков</a:t>
            </a:r>
            <a:endParaRPr lang="ru-RU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/>
              <a:t>Нестабильность спроса на услуги </a:t>
            </a:r>
            <a:r>
              <a:rPr lang="ru-RU" sz="2000" dirty="0" err="1"/>
              <a:t>сурдоперевода</a:t>
            </a:r>
            <a:endParaRPr lang="ru-RU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/>
              <a:t>Технические проблемы и сбои в работе платформы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/>
              <a:t>Законодательные ограничения или изменения в сфере </a:t>
            </a:r>
            <a:r>
              <a:rPr lang="ru-RU" sz="2000" dirty="0" err="1"/>
              <a:t>сурдоперевода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4635425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КОМАНДА проекта</a:t>
            </a: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9" name="Прямоугольник 16">
            <a:extLst>
              <a:ext uri="{FF2B5EF4-FFF2-40B4-BE49-F238E27FC236}">
                <a16:creationId xmlns:a16="http://schemas.microsoft.com/office/drawing/2014/main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  <a:solidFill>
            <a:srgbClr val="B5D8E1"/>
          </a:solidFill>
        </p:grpSpPr>
        <p:sp>
          <p:nvSpPr>
            <p:cNvPr id="20" name="Прямоугольник">
              <a:extLst>
                <a:ext uri="{FF2B5EF4-FFF2-40B4-BE49-F238E27FC236}">
                  <a16:creationId xmlns:a16="http://schemas.microsoft.com/office/drawing/2014/main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1" name="7">
              <a:extLst>
                <a:ext uri="{FF2B5EF4-FFF2-40B4-BE49-F238E27FC236}">
                  <a16:creationId xmlns:a16="http://schemas.microsoft.com/office/drawing/2014/main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10</a:t>
              </a:r>
              <a:endParaRPr dirty="0"/>
            </a:p>
          </p:txBody>
        </p:sp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A8975437-E60F-701D-7B38-77C29E0A707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4261" y="-649865"/>
            <a:ext cx="5307727" cy="7507865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20955" y="1128128"/>
            <a:ext cx="606014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Подлесных Мария Андреевна студентка ПГУ </a:t>
            </a:r>
            <a:r>
              <a:rPr lang="ru-RU" sz="2400" dirty="0" err="1" smtClean="0"/>
              <a:t>ИЭиУ</a:t>
            </a:r>
            <a:endParaRPr lang="ru-RU" sz="2400" dirty="0" smtClean="0"/>
          </a:p>
          <a:p>
            <a:r>
              <a:rPr lang="ru-RU" sz="2400" dirty="0" smtClean="0"/>
              <a:t>Бизнес-аналитик</a:t>
            </a:r>
            <a:endParaRPr 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4243" y="1128128"/>
            <a:ext cx="3387703" cy="5083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68334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391</TotalTime>
  <Words>548</Words>
  <Application>Microsoft Office PowerPoint</Application>
  <PresentationFormat>Широкоэкранный</PresentationFormat>
  <Paragraphs>58</Paragraphs>
  <Slides>11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21" baseType="lpstr">
      <vt:lpstr>Arial</vt:lpstr>
      <vt:lpstr>Calibri</vt:lpstr>
      <vt:lpstr>Calibri Light</vt:lpstr>
      <vt:lpstr>Gilroy-Bold</vt:lpstr>
      <vt:lpstr>Gilroy-ExtraBold</vt:lpstr>
      <vt:lpstr>Gilroy-Light</vt:lpstr>
      <vt:lpstr>Gilroy-Regular</vt:lpstr>
      <vt:lpstr>Helvetica</vt:lpstr>
      <vt:lpstr>Helvetica Neue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Надежда</dc:creator>
  <cp:lastModifiedBy>маруся</cp:lastModifiedBy>
  <cp:revision>12</cp:revision>
  <dcterms:created xsi:type="dcterms:W3CDTF">2023-10-12T18:43:30Z</dcterms:created>
  <dcterms:modified xsi:type="dcterms:W3CDTF">2023-11-25T07:14:25Z</dcterms:modified>
</cp:coreProperties>
</file>