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8" r:id="rId2"/>
    <p:sldMasterId id="2147483667" r:id="rId3"/>
  </p:sldMasterIdLst>
  <p:notesMasterIdLst>
    <p:notesMasterId r:id="rId21"/>
  </p:notesMasterIdLst>
  <p:sldIdLst>
    <p:sldId id="256" r:id="rId4"/>
    <p:sldId id="281" r:id="rId5"/>
    <p:sldId id="286" r:id="rId6"/>
    <p:sldId id="307" r:id="rId7"/>
    <p:sldId id="308" r:id="rId8"/>
    <p:sldId id="289" r:id="rId9"/>
    <p:sldId id="309" r:id="rId10"/>
    <p:sldId id="316" r:id="rId11"/>
    <p:sldId id="291" r:id="rId12"/>
    <p:sldId id="317" r:id="rId13"/>
    <p:sldId id="313" r:id="rId14"/>
    <p:sldId id="314" r:id="rId15"/>
    <p:sldId id="315" r:id="rId16"/>
    <p:sldId id="306" r:id="rId17"/>
    <p:sldId id="311" r:id="rId18"/>
    <p:sldId id="269" r:id="rId19"/>
    <p:sldId id="318" r:id="rId2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лина" initials="А" lastIdx="1" clrIdx="0">
    <p:extLst>
      <p:ext uri="{19B8F6BF-5375-455C-9EA6-DF929625EA0E}">
        <p15:presenceInfo xmlns:p15="http://schemas.microsoft.com/office/powerpoint/2012/main" userId="304380fddad0900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F2D"/>
    <a:srgbClr val="B5D8E1"/>
    <a:srgbClr val="FD493D"/>
    <a:srgbClr val="FBB3C1"/>
    <a:srgbClr val="BBDAE4"/>
    <a:srgbClr val="FCAF17"/>
    <a:srgbClr val="9F00FF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742" autoAdjust="0"/>
    <p:restoredTop sz="94694"/>
  </p:normalViewPr>
  <p:slideViewPr>
    <p:cSldViewPr snapToGrid="0" snapToObjects="1" showGuides="1">
      <p:cViewPr varScale="1">
        <p:scale>
          <a:sx n="56" d="100"/>
          <a:sy n="56" d="100"/>
        </p:scale>
        <p:origin x="96" y="1200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440615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9669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817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8BFE160-97AF-F5D2-28EF-E84C065A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38" cap="all" baseline="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634206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4492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</p:spPr>
        <p:txBody>
          <a:bodyPr lIns="45718" tIns="45718" rIns="45718" bIns="45718"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  <a:lvl2pPr marL="533375" indent="-228589" defTabSz="412731">
              <a:lnSpc>
                <a:spcPct val="100000"/>
              </a:lnSpc>
              <a:spcBef>
                <a:spcPts val="0"/>
              </a:spcBef>
              <a:defRPr sz="1800" b="1"/>
            </a:lvl2pPr>
            <a:lvl3pPr marL="838161" indent="-228589" defTabSz="412731">
              <a:lnSpc>
                <a:spcPct val="100000"/>
              </a:lnSpc>
              <a:spcBef>
                <a:spcPts val="0"/>
              </a:spcBef>
              <a:defRPr sz="1800" b="1"/>
            </a:lvl3pPr>
            <a:lvl4pPr marL="1142947" indent="-228589" defTabSz="412731">
              <a:lnSpc>
                <a:spcPct val="100000"/>
              </a:lnSpc>
              <a:spcBef>
                <a:spcPts val="0"/>
              </a:spcBef>
              <a:defRPr sz="1800" b="1"/>
            </a:lvl4pPr>
            <a:lvl5pPr marL="1447733" indent="-228589" defTabSz="412731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/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</p:spPr>
        <p:txBody>
          <a:bodyPr anchor="b"/>
          <a:lstStyle>
            <a:lvl1pPr>
              <a:defRPr sz="5800" spc="-116"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21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</p:spPr>
        <p:txBody>
          <a:bodyPr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Номер слайда">
            <a:extLst>
              <a:ext uri="{FF2B5EF4-FFF2-40B4-BE49-F238E27FC236}">
                <a16:creationId xmlns:a16="http://schemas.microsoft.com/office/drawing/2014/main" id="{A4B7D94B-7166-495F-F7F5-FEADFC81131C}"/>
              </a:ext>
            </a:extLst>
          </p:cNvPr>
          <p:cNvSpPr txBox="1"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 defTabSz="554492" rtl="0">
              <a:buClrTx/>
            </a:pPr>
            <a:fld id="{B0489526-BA99-4733-AEC4-101D6143F289}" type="slidenum">
              <a:rPr lang="ru-RU" altLang="ru-RU" sz="1092" kern="1200" smtClean="0">
                <a:solidFill>
                  <a:prstClr val="black"/>
                </a:solidFill>
                <a:latin typeface="Gilroy"/>
                <a:ea typeface="+mn-ea"/>
                <a:cs typeface="+mn-cs"/>
              </a:rPr>
              <a:pPr defTabSz="554492" rtl="0">
                <a:buClrTx/>
              </a:pPr>
              <a:t>‹#›</a:t>
            </a:fld>
            <a:endParaRPr lang="ru-RU" altLang="ru-RU" sz="1092" kern="1200">
              <a:solidFill>
                <a:prstClr val="black"/>
              </a:solidFill>
              <a:latin typeface="Gilro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8594924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87222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8BFE160-97AF-F5D2-28EF-E84C065A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38" cap="all" baseline="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4708052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59488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95280682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>
            <a:spLocks noGrp="1"/>
          </p:cNvSpPr>
          <p:nvPr>
            <p:ph type="title"/>
          </p:nvPr>
        </p:nvSpPr>
        <p:spPr>
          <a:xfrm>
            <a:off x="415680" y="670181"/>
            <a:ext cx="1136016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16"/>
          <p:cNvSpPr txBox="1">
            <a:spLocks noGrp="1"/>
          </p:cNvSpPr>
          <p:nvPr>
            <p:ph type="subTitle" idx="1"/>
          </p:nvPr>
        </p:nvSpPr>
        <p:spPr>
          <a:xfrm>
            <a:off x="415680" y="3536584"/>
            <a:ext cx="11360160" cy="554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895236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57770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Title, Content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3"/>
          <p:cNvSpPr txBox="1">
            <a:spLocks noGrp="1"/>
          </p:cNvSpPr>
          <p:nvPr>
            <p:ph type="title"/>
          </p:nvPr>
        </p:nvSpPr>
        <p:spPr>
          <a:xfrm>
            <a:off x="415680" y="670181"/>
            <a:ext cx="1136016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body" idx="1"/>
          </p:nvPr>
        </p:nvSpPr>
        <p:spPr>
          <a:xfrm>
            <a:off x="415680" y="1536480"/>
            <a:ext cx="11360160" cy="455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283255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itle, 2 Conten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4"/>
          <p:cNvSpPr txBox="1">
            <a:spLocks noGrp="1"/>
          </p:cNvSpPr>
          <p:nvPr>
            <p:ph type="title"/>
          </p:nvPr>
        </p:nvSpPr>
        <p:spPr>
          <a:xfrm>
            <a:off x="415680" y="670181"/>
            <a:ext cx="1136016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4"/>
          <p:cNvSpPr txBox="1">
            <a:spLocks noGrp="1"/>
          </p:cNvSpPr>
          <p:nvPr>
            <p:ph type="body" idx="1"/>
          </p:nvPr>
        </p:nvSpPr>
        <p:spPr>
          <a:xfrm>
            <a:off x="415680" y="1536480"/>
            <a:ext cx="5543520" cy="455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body" idx="2"/>
          </p:nvPr>
        </p:nvSpPr>
        <p:spPr>
          <a:xfrm>
            <a:off x="6237120" y="1536480"/>
            <a:ext cx="5543520" cy="455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747782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5"/>
          <p:cNvSpPr txBox="1">
            <a:spLocks noGrp="1"/>
          </p:cNvSpPr>
          <p:nvPr>
            <p:ph type="title"/>
          </p:nvPr>
        </p:nvSpPr>
        <p:spPr>
          <a:xfrm>
            <a:off x="415680" y="670181"/>
            <a:ext cx="1136016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863213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Centered Tex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6"/>
          <p:cNvSpPr txBox="1">
            <a:spLocks noGrp="1"/>
          </p:cNvSpPr>
          <p:nvPr>
            <p:ph type="subTitle" idx="1"/>
          </p:nvPr>
        </p:nvSpPr>
        <p:spPr>
          <a:xfrm>
            <a:off x="415680" y="2085784"/>
            <a:ext cx="11360160" cy="554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905695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itle, 2 Content and Conten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7"/>
          <p:cNvSpPr txBox="1">
            <a:spLocks noGrp="1"/>
          </p:cNvSpPr>
          <p:nvPr>
            <p:ph type="title"/>
          </p:nvPr>
        </p:nvSpPr>
        <p:spPr>
          <a:xfrm>
            <a:off x="415680" y="670181"/>
            <a:ext cx="1136016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7"/>
          <p:cNvSpPr txBox="1">
            <a:spLocks noGrp="1"/>
          </p:cNvSpPr>
          <p:nvPr>
            <p:ph type="body" idx="1"/>
          </p:nvPr>
        </p:nvSpPr>
        <p:spPr>
          <a:xfrm>
            <a:off x="415680" y="1536480"/>
            <a:ext cx="554352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27"/>
          <p:cNvSpPr txBox="1">
            <a:spLocks noGrp="1"/>
          </p:cNvSpPr>
          <p:nvPr>
            <p:ph type="body" idx="2"/>
          </p:nvPr>
        </p:nvSpPr>
        <p:spPr>
          <a:xfrm>
            <a:off x="6237120" y="1536480"/>
            <a:ext cx="5543520" cy="455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27"/>
          <p:cNvSpPr txBox="1">
            <a:spLocks noGrp="1"/>
          </p:cNvSpPr>
          <p:nvPr>
            <p:ph type="body" idx="3"/>
          </p:nvPr>
        </p:nvSpPr>
        <p:spPr>
          <a:xfrm>
            <a:off x="415680" y="3915840"/>
            <a:ext cx="554352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550743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Title Content and 2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8"/>
          <p:cNvSpPr txBox="1">
            <a:spLocks noGrp="1"/>
          </p:cNvSpPr>
          <p:nvPr>
            <p:ph type="title"/>
          </p:nvPr>
        </p:nvSpPr>
        <p:spPr>
          <a:xfrm>
            <a:off x="415680" y="670181"/>
            <a:ext cx="1136016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8"/>
          <p:cNvSpPr txBox="1">
            <a:spLocks noGrp="1"/>
          </p:cNvSpPr>
          <p:nvPr>
            <p:ph type="body" idx="1"/>
          </p:nvPr>
        </p:nvSpPr>
        <p:spPr>
          <a:xfrm>
            <a:off x="415680" y="1536480"/>
            <a:ext cx="5543520" cy="455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8"/>
          <p:cNvSpPr txBox="1">
            <a:spLocks noGrp="1"/>
          </p:cNvSpPr>
          <p:nvPr>
            <p:ph type="body" idx="2"/>
          </p:nvPr>
        </p:nvSpPr>
        <p:spPr>
          <a:xfrm>
            <a:off x="6237120" y="1536480"/>
            <a:ext cx="554352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8"/>
          <p:cNvSpPr txBox="1">
            <a:spLocks noGrp="1"/>
          </p:cNvSpPr>
          <p:nvPr>
            <p:ph type="body" idx="3"/>
          </p:nvPr>
        </p:nvSpPr>
        <p:spPr>
          <a:xfrm>
            <a:off x="6237120" y="3915840"/>
            <a:ext cx="554352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790845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itle, 2 Content over Conte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9"/>
          <p:cNvSpPr txBox="1">
            <a:spLocks noGrp="1"/>
          </p:cNvSpPr>
          <p:nvPr>
            <p:ph type="title"/>
          </p:nvPr>
        </p:nvSpPr>
        <p:spPr>
          <a:xfrm>
            <a:off x="415680" y="670181"/>
            <a:ext cx="1136016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9"/>
          <p:cNvSpPr txBox="1">
            <a:spLocks noGrp="1"/>
          </p:cNvSpPr>
          <p:nvPr>
            <p:ph type="body" idx="1"/>
          </p:nvPr>
        </p:nvSpPr>
        <p:spPr>
          <a:xfrm>
            <a:off x="415680" y="1536480"/>
            <a:ext cx="554352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9"/>
          <p:cNvSpPr txBox="1">
            <a:spLocks noGrp="1"/>
          </p:cNvSpPr>
          <p:nvPr>
            <p:ph type="body" idx="2"/>
          </p:nvPr>
        </p:nvSpPr>
        <p:spPr>
          <a:xfrm>
            <a:off x="6237120" y="1536480"/>
            <a:ext cx="554352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29"/>
          <p:cNvSpPr txBox="1">
            <a:spLocks noGrp="1"/>
          </p:cNvSpPr>
          <p:nvPr>
            <p:ph type="body" idx="3"/>
          </p:nvPr>
        </p:nvSpPr>
        <p:spPr>
          <a:xfrm>
            <a:off x="415680" y="3915840"/>
            <a:ext cx="1136016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690305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Title, Content over Conte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0"/>
          <p:cNvSpPr txBox="1">
            <a:spLocks noGrp="1"/>
          </p:cNvSpPr>
          <p:nvPr>
            <p:ph type="title"/>
          </p:nvPr>
        </p:nvSpPr>
        <p:spPr>
          <a:xfrm>
            <a:off x="415680" y="670181"/>
            <a:ext cx="1136016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30"/>
          <p:cNvSpPr txBox="1">
            <a:spLocks noGrp="1"/>
          </p:cNvSpPr>
          <p:nvPr>
            <p:ph type="body" idx="1"/>
          </p:nvPr>
        </p:nvSpPr>
        <p:spPr>
          <a:xfrm>
            <a:off x="415680" y="1536480"/>
            <a:ext cx="1136016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0"/>
          <p:cNvSpPr txBox="1">
            <a:spLocks noGrp="1"/>
          </p:cNvSpPr>
          <p:nvPr>
            <p:ph type="body" idx="2"/>
          </p:nvPr>
        </p:nvSpPr>
        <p:spPr>
          <a:xfrm>
            <a:off x="415680" y="3915840"/>
            <a:ext cx="1136016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38594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Title, 4 Conten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1"/>
          <p:cNvSpPr txBox="1">
            <a:spLocks noGrp="1"/>
          </p:cNvSpPr>
          <p:nvPr>
            <p:ph type="title"/>
          </p:nvPr>
        </p:nvSpPr>
        <p:spPr>
          <a:xfrm>
            <a:off x="415680" y="670181"/>
            <a:ext cx="1136016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1"/>
          <p:cNvSpPr txBox="1">
            <a:spLocks noGrp="1"/>
          </p:cNvSpPr>
          <p:nvPr>
            <p:ph type="body" idx="1"/>
          </p:nvPr>
        </p:nvSpPr>
        <p:spPr>
          <a:xfrm>
            <a:off x="415680" y="1536480"/>
            <a:ext cx="554352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31"/>
          <p:cNvSpPr txBox="1">
            <a:spLocks noGrp="1"/>
          </p:cNvSpPr>
          <p:nvPr>
            <p:ph type="body" idx="2"/>
          </p:nvPr>
        </p:nvSpPr>
        <p:spPr>
          <a:xfrm>
            <a:off x="6237120" y="1536480"/>
            <a:ext cx="554352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body" idx="3"/>
          </p:nvPr>
        </p:nvSpPr>
        <p:spPr>
          <a:xfrm>
            <a:off x="415680" y="3915840"/>
            <a:ext cx="554352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1"/>
          <p:cNvSpPr txBox="1">
            <a:spLocks noGrp="1"/>
          </p:cNvSpPr>
          <p:nvPr>
            <p:ph type="body" idx="4"/>
          </p:nvPr>
        </p:nvSpPr>
        <p:spPr>
          <a:xfrm>
            <a:off x="6237120" y="3915840"/>
            <a:ext cx="554352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973471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2"/>
          <p:cNvSpPr txBox="1">
            <a:spLocks noGrp="1"/>
          </p:cNvSpPr>
          <p:nvPr>
            <p:ph type="title"/>
          </p:nvPr>
        </p:nvSpPr>
        <p:spPr>
          <a:xfrm>
            <a:off x="415680" y="670181"/>
            <a:ext cx="1136016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2"/>
          <p:cNvSpPr txBox="1">
            <a:spLocks noGrp="1"/>
          </p:cNvSpPr>
          <p:nvPr>
            <p:ph type="body" idx="1"/>
          </p:nvPr>
        </p:nvSpPr>
        <p:spPr>
          <a:xfrm>
            <a:off x="415680" y="1536480"/>
            <a:ext cx="365760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32"/>
          <p:cNvSpPr txBox="1">
            <a:spLocks noGrp="1"/>
          </p:cNvSpPr>
          <p:nvPr>
            <p:ph type="body" idx="2"/>
          </p:nvPr>
        </p:nvSpPr>
        <p:spPr>
          <a:xfrm>
            <a:off x="4256640" y="1536480"/>
            <a:ext cx="365760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32"/>
          <p:cNvSpPr txBox="1">
            <a:spLocks noGrp="1"/>
          </p:cNvSpPr>
          <p:nvPr>
            <p:ph type="body" idx="3"/>
          </p:nvPr>
        </p:nvSpPr>
        <p:spPr>
          <a:xfrm>
            <a:off x="8097600" y="1536480"/>
            <a:ext cx="365760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32"/>
          <p:cNvSpPr txBox="1">
            <a:spLocks noGrp="1"/>
          </p:cNvSpPr>
          <p:nvPr>
            <p:ph type="body" idx="4"/>
          </p:nvPr>
        </p:nvSpPr>
        <p:spPr>
          <a:xfrm>
            <a:off x="415680" y="3915840"/>
            <a:ext cx="365760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32"/>
          <p:cNvSpPr txBox="1">
            <a:spLocks noGrp="1"/>
          </p:cNvSpPr>
          <p:nvPr>
            <p:ph type="body" idx="5"/>
          </p:nvPr>
        </p:nvSpPr>
        <p:spPr>
          <a:xfrm>
            <a:off x="4256640" y="3915840"/>
            <a:ext cx="365760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32"/>
          <p:cNvSpPr txBox="1">
            <a:spLocks noGrp="1"/>
          </p:cNvSpPr>
          <p:nvPr>
            <p:ph type="body" idx="6"/>
          </p:nvPr>
        </p:nvSpPr>
        <p:spPr>
          <a:xfrm>
            <a:off x="8097600" y="3915840"/>
            <a:ext cx="365760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61908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image" Target="../media/image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image" Target="../media/image5.png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9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12.xml"/><Relationship Id="rId15" Type="http://schemas.openxmlformats.org/officeDocument/2006/relationships/image" Target="../media/image8.png"/><Relationship Id="rId10" Type="http://schemas.openxmlformats.org/officeDocument/2006/relationships/image" Target="../media/image3.png"/><Relationship Id="rId19" Type="http://schemas.openxmlformats.org/officeDocument/2006/relationships/image" Target="../media/image12.png"/><Relationship Id="rId4" Type="http://schemas.openxmlformats.org/officeDocument/2006/relationships/slideLayout" Target="../slideLayouts/slideLayout11.xml"/><Relationship Id="rId9" Type="http://schemas.openxmlformats.org/officeDocument/2006/relationships/theme" Target="../theme/theme2.xml"/><Relationship Id="rId14" Type="http://schemas.openxmlformats.org/officeDocument/2006/relationships/image" Target="../media/image7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3" r:id="rId3"/>
    <p:sldLayoutId id="2147483654" r:id="rId4"/>
    <p:sldLayoutId id="2147483655" r:id="rId5"/>
    <p:sldLayoutId id="2147483656" r:id="rId6"/>
    <p:sldLayoutId id="2147483657" r:id="rId7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810629CF-10CA-8B6A-4733-1DBF04317230}"/>
              </a:ext>
            </a:extLst>
          </p:cNvPr>
          <p:cNvGrpSpPr/>
          <p:nvPr userDrawn="1"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id="{A9CABD2D-30FD-9256-79CB-436AF9EE2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75" y="6554788"/>
              <a:ext cx="1503363" cy="327025"/>
            </a:xfrm>
            <a:prstGeom prst="rect">
              <a:avLst/>
            </a:prstGeom>
            <a:blipFill dpi="0" rotWithShape="1">
              <a:blip r:embed="rId10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" name="Прямоугольник">
              <a:extLst>
                <a:ext uri="{FF2B5EF4-FFF2-40B4-BE49-F238E27FC236}">
                  <a16:creationId xmlns:a16="http://schemas.microsoft.com/office/drawing/2014/main" id="{47F4E153-CBCE-9309-89EF-F64E693229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1138" y="6554788"/>
              <a:ext cx="1501775" cy="327025"/>
            </a:xfrm>
            <a:prstGeom prst="rect">
              <a:avLst/>
            </a:prstGeom>
            <a:blipFill dpi="0" rotWithShape="1">
              <a:blip r:embed="rId11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" name="Прямоугольник">
              <a:extLst>
                <a:ext uri="{FF2B5EF4-FFF2-40B4-BE49-F238E27FC236}">
                  <a16:creationId xmlns:a16="http://schemas.microsoft.com/office/drawing/2014/main" id="{380527E8-3B18-E5E5-0110-9560F3AC80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8625" y="6554788"/>
              <a:ext cx="1501775" cy="327025"/>
            </a:xfrm>
            <a:prstGeom prst="rect">
              <a:avLst/>
            </a:prstGeom>
            <a:blipFill dpi="0" rotWithShape="1">
              <a:blip r:embed="rId12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" name="Прямоугольник">
              <a:extLst>
                <a:ext uri="{FF2B5EF4-FFF2-40B4-BE49-F238E27FC236}">
                  <a16:creationId xmlns:a16="http://schemas.microsoft.com/office/drawing/2014/main" id="{CD700213-111B-C0C6-F64C-C31AB6A674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9763" y="6554788"/>
              <a:ext cx="1503362" cy="327025"/>
            </a:xfrm>
            <a:prstGeom prst="rect">
              <a:avLst/>
            </a:prstGeom>
            <a:blipFill dpi="0" rotWithShape="1">
              <a:blip r:embed="rId13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" name="Прямоугольник">
              <a:extLst>
                <a:ext uri="{FF2B5EF4-FFF2-40B4-BE49-F238E27FC236}">
                  <a16:creationId xmlns:a16="http://schemas.microsoft.com/office/drawing/2014/main" id="{E8E87C2D-6745-0207-2153-51940CF6B0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1538" y="6554788"/>
              <a:ext cx="1501775" cy="327025"/>
            </a:xfrm>
            <a:prstGeom prst="rect">
              <a:avLst/>
            </a:prstGeom>
            <a:blipFill dpi="0" rotWithShape="1">
              <a:blip r:embed="rId12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" name="Прямоугольник">
              <a:extLst>
                <a:ext uri="{FF2B5EF4-FFF2-40B4-BE49-F238E27FC236}">
                  <a16:creationId xmlns:a16="http://schemas.microsoft.com/office/drawing/2014/main" id="{FD48D0B4-16E8-BB20-F631-63C06F235C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9975" y="6554788"/>
              <a:ext cx="1501775" cy="327025"/>
            </a:xfrm>
            <a:prstGeom prst="rect">
              <a:avLst/>
            </a:prstGeom>
            <a:blipFill dpi="0" rotWithShape="1">
              <a:blip r:embed="rId14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CE488FD2-63D9-28DD-9402-CDF9039C2A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20163" y="6554788"/>
              <a:ext cx="1503362" cy="327025"/>
            </a:xfrm>
            <a:prstGeom prst="rect">
              <a:avLst/>
            </a:prstGeom>
            <a:blipFill dpi="0" rotWithShape="1">
              <a:blip r:embed="rId10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" name="Прямоугольник">
              <a:extLst>
                <a:ext uri="{FF2B5EF4-FFF2-40B4-BE49-F238E27FC236}">
                  <a16:creationId xmlns:a16="http://schemas.microsoft.com/office/drawing/2014/main" id="{86D85FBD-EFD2-C6A5-A63D-3360367BFB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34613" y="6554788"/>
              <a:ext cx="1503362" cy="327025"/>
            </a:xfrm>
            <a:prstGeom prst="rect">
              <a:avLst/>
            </a:prstGeom>
            <a:blipFill dpi="0" rotWithShape="1">
              <a:blip r:embed="rId13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BFD85403-139B-47EA-41BC-C0C0727610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31625" y="6554788"/>
              <a:ext cx="488950" cy="327025"/>
            </a:xfrm>
            <a:prstGeom prst="rect">
              <a:avLst/>
            </a:prstGeom>
            <a:blipFill dpi="0" rotWithShape="1">
              <a:blip r:embed="rId15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7" name="Прямоугольник">
            <a:extLst>
              <a:ext uri="{FF2B5EF4-FFF2-40B4-BE49-F238E27FC236}">
                <a16:creationId xmlns:a16="http://schemas.microsoft.com/office/drawing/2014/main" id="{FFF8CBD4-87DD-13A3-9A8F-990F8245B4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-7697"/>
            <a:ext cx="696871" cy="1760415"/>
          </a:xfrm>
          <a:prstGeom prst="rect">
            <a:avLst/>
          </a:prstGeom>
          <a:blipFill dpi="0" rotWithShape="1">
            <a:blip r:embed="rId16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8" name="Прямоугольник">
            <a:extLst>
              <a:ext uri="{FF2B5EF4-FFF2-40B4-BE49-F238E27FC236}">
                <a16:creationId xmlns:a16="http://schemas.microsoft.com/office/drawing/2014/main" id="{1F8319DE-6B1F-876E-A3B0-D65172202FE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1751131"/>
            <a:ext cx="696871" cy="1760413"/>
          </a:xfrm>
          <a:prstGeom prst="rect">
            <a:avLst/>
          </a:prstGeom>
          <a:blipFill dpi="0" rotWithShape="1">
            <a:blip r:embed="rId17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" name="Прямоугольник">
            <a:extLst>
              <a:ext uri="{FF2B5EF4-FFF2-40B4-BE49-F238E27FC236}">
                <a16:creationId xmlns:a16="http://schemas.microsoft.com/office/drawing/2014/main" id="{2838CEC7-A244-778B-A37A-50A2324147B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3505195"/>
            <a:ext cx="696871" cy="1760415"/>
          </a:xfrm>
          <a:prstGeom prst="rect">
            <a:avLst/>
          </a:prstGeom>
          <a:blipFill dpi="0" rotWithShape="1">
            <a:blip r:embed="rId18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0" name="Прямоугольник">
            <a:extLst>
              <a:ext uri="{FF2B5EF4-FFF2-40B4-BE49-F238E27FC236}">
                <a16:creationId xmlns:a16="http://schemas.microsoft.com/office/drawing/2014/main" id="{E419DE2C-BC4D-CFD3-59F5-4006E7D3F6D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5264021"/>
            <a:ext cx="696871" cy="1290547"/>
          </a:xfrm>
          <a:prstGeom prst="rect">
            <a:avLst/>
          </a:prstGeom>
          <a:blipFill dpi="0" rotWithShape="1">
            <a:blip r:embed="rId19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" name="Номер слайда 135">
            <a:extLst>
              <a:ext uri="{FF2B5EF4-FFF2-40B4-BE49-F238E27FC236}">
                <a16:creationId xmlns:a16="http://schemas.microsoft.com/office/drawing/2014/main" id="{983BEB8E-615E-2599-CF07-A65202253448}"/>
              </a:ext>
            </a:extLst>
          </p:cNvPr>
          <p:cNvSpPr txBox="1">
            <a:spLocks/>
          </p:cNvSpPr>
          <p:nvPr userDrawn="1"/>
        </p:nvSpPr>
        <p:spPr>
          <a:xfrm>
            <a:off x="8988425" y="6564183"/>
            <a:ext cx="2743200" cy="307771"/>
          </a:xfrm>
          <a:prstGeom prst="rect">
            <a:avLst/>
          </a:prstGeom>
        </p:spPr>
        <p:txBody>
          <a:bodyPr vert="horz" wrap="square" lIns="91434" tIns="45717" rIns="91434" bIns="45717" rtlCol="0" anchor="ctr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89526-BA99-4733-AEC4-101D6143F289}" type="slidenum">
              <a:rPr kumimoji="0" lang="ru-RU" altLang="ru-RU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" panose="00000500000000000000" pitchFamily="2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8913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</p:sldLayoutIdLst>
  <p:txStyles>
    <p:titleStyle>
      <a:lvl1pPr algn="l" defTabSz="91435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8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7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6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05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83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62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41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20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9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8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6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15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94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73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52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3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>
            <a:spLocks noGrp="1"/>
          </p:cNvSpPr>
          <p:nvPr>
            <p:ph type="title"/>
          </p:nvPr>
        </p:nvSpPr>
        <p:spPr>
          <a:xfrm>
            <a:off x="415680" y="992640"/>
            <a:ext cx="11360160" cy="2736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5"/>
          <p:cNvSpPr txBox="1">
            <a:spLocks noGrp="1"/>
          </p:cNvSpPr>
          <p:nvPr>
            <p:ph type="sldNum" idx="12"/>
          </p:nvPr>
        </p:nvSpPr>
        <p:spPr>
          <a:xfrm>
            <a:off x="11296800" y="6217440"/>
            <a:ext cx="731040" cy="524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" name="Google Shape;8;p15"/>
          <p:cNvSpPr txBox="1">
            <a:spLocks noGrp="1"/>
          </p:cNvSpPr>
          <p:nvPr>
            <p:ph type="body" idx="1"/>
          </p:nvPr>
        </p:nvSpPr>
        <p:spPr>
          <a:xfrm>
            <a:off x="609600" y="1604640"/>
            <a:ext cx="1097232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642195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Relationship Id="rId9" Type="http://schemas.openxmlformats.org/officeDocument/2006/relationships/image" Target="../media/image34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microsoft.com/office/2007/relationships/hdphoto" Target="../media/hdphoto1.wdp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"/>
          <p:cNvSpPr txBox="1"/>
          <p:nvPr/>
        </p:nvSpPr>
        <p:spPr>
          <a:xfrm>
            <a:off x="432901" y="2762654"/>
            <a:ext cx="11360000" cy="2022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algn="ct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000" dirty="0">
                <a:solidFill>
                  <a:srgbClr val="FF2F2D"/>
                </a:solidFill>
              </a:rPr>
              <a:t>РАЗРАБОТКА «УМНОЙ» ЛАМПОЧКИ</a:t>
            </a:r>
          </a:p>
        </p:txBody>
      </p:sp>
      <p:pic>
        <p:nvPicPr>
          <p:cNvPr id="166" name="Google Shape;166;p1"/>
          <p:cNvPicPr preferRelativeResize="0"/>
          <p:nvPr/>
        </p:nvPicPr>
        <p:blipFill rotWithShape="1">
          <a:blip r:embed="rId3">
            <a:alphaModFix/>
          </a:blip>
          <a:srcRect r="7391" b="14665"/>
          <a:stretch/>
        </p:blipFill>
        <p:spPr>
          <a:xfrm>
            <a:off x="5064240" y="505907"/>
            <a:ext cx="2673120" cy="121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" y="6541901"/>
            <a:ext cx="12191999" cy="292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82468" y="423300"/>
            <a:ext cx="3510433" cy="129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334" y="505901"/>
            <a:ext cx="4768633" cy="1549467"/>
          </a:xfrm>
          <a:prstGeom prst="rect">
            <a:avLst/>
          </a:prstGeom>
          <a:noFill/>
          <a:ln>
            <a:noFill/>
          </a:ln>
          <a:effectLst>
            <a:reflection endPos="30000" dist="38100" dir="5400000" fadeDir="5400012" sy="-100000" algn="bl" rotWithShape="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336583" y="789578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ПРОБЛЕМА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0" y="6345995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539E34D-4192-4DBC-881F-E34FDE2A5D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285" y="287879"/>
            <a:ext cx="4960644" cy="631337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71129" y="1435905"/>
            <a:ext cx="6304351" cy="34163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just"/>
            <a:r>
              <a:rPr lang="ru-RU" sz="2400" b="1" dirty="0">
                <a:solidFill>
                  <a:srgbClr val="FD493D"/>
                </a:solidFill>
                <a:latin typeface="Gilroy-Light" panose="020B0604020202020204"/>
              </a:rPr>
              <a:t>Для управляющих компаний:</a:t>
            </a:r>
          </a:p>
          <a:p>
            <a:pPr marL="342900" indent="-342900" algn="just">
              <a:buAutoNum type="arabicPeriod"/>
            </a:pPr>
            <a:r>
              <a:rPr lang="ru-RU" sz="2400" dirty="0">
                <a:latin typeface="Gilroy-Light" panose="020B0604020202020204"/>
              </a:rPr>
              <a:t>Штрафы (от 4000 до 50000 </a:t>
            </a:r>
            <a:r>
              <a:rPr lang="ru-RU" sz="2400" dirty="0" err="1">
                <a:latin typeface="Gilroy-Light" panose="020B0604020202020204"/>
              </a:rPr>
              <a:t>тыс.руб</a:t>
            </a:r>
            <a:r>
              <a:rPr lang="ru-RU" sz="2400" dirty="0">
                <a:latin typeface="Gilroy-Light" panose="020B0604020202020204"/>
              </a:rPr>
              <a:t>.);</a:t>
            </a:r>
          </a:p>
          <a:p>
            <a:pPr marL="342900" indent="-342900" algn="just">
              <a:buAutoNum type="arabicPeriod"/>
            </a:pPr>
            <a:r>
              <a:rPr lang="ru-RU" sz="2400" dirty="0">
                <a:latin typeface="Gilroy-Light" panose="020B0604020202020204"/>
              </a:rPr>
              <a:t>Жалобы от жильцов;</a:t>
            </a:r>
          </a:p>
          <a:p>
            <a:pPr marL="342900" indent="-342900" algn="just">
              <a:buAutoNum type="arabicPeriod"/>
            </a:pPr>
            <a:r>
              <a:rPr lang="ru-RU" sz="2400" dirty="0">
                <a:latin typeface="Gilroy-Light" panose="020B0604020202020204"/>
              </a:rPr>
              <a:t>Потеря репутации;</a:t>
            </a:r>
          </a:p>
          <a:p>
            <a:pPr marL="342900" indent="-342900" algn="just">
              <a:buAutoNum type="arabicPeriod"/>
            </a:pPr>
            <a:r>
              <a:rPr lang="ru-RU" sz="2400" dirty="0">
                <a:latin typeface="Gilroy-Light" panose="020B0604020202020204"/>
              </a:rPr>
              <a:t>Дополнительные затраты на лампы.</a:t>
            </a:r>
          </a:p>
          <a:p>
            <a:pPr algn="just"/>
            <a:endParaRPr lang="ru-RU" sz="2400" dirty="0">
              <a:latin typeface="Gilroy-Light" panose="020B0604020202020204"/>
            </a:endParaRPr>
          </a:p>
          <a:p>
            <a:pPr algn="just"/>
            <a:r>
              <a:rPr lang="ru-RU" sz="2400" b="1" dirty="0">
                <a:solidFill>
                  <a:srgbClr val="FD493D"/>
                </a:solidFill>
                <a:latin typeface="Gilroy-Light" panose="020B0604020202020204"/>
              </a:rPr>
              <a:t>Для жителей домов:</a:t>
            </a:r>
          </a:p>
          <a:p>
            <a:pPr marL="342900" indent="-342900" algn="just">
              <a:buAutoNum type="arabicPeriod"/>
            </a:pPr>
            <a:r>
              <a:rPr lang="ru-RU" sz="2400" dirty="0">
                <a:latin typeface="Gilroy-Light" panose="020B0604020202020204"/>
              </a:rPr>
              <a:t>Дополнительные затраты на электричество;</a:t>
            </a:r>
          </a:p>
          <a:p>
            <a:pPr marL="342900" indent="-342900" algn="just">
              <a:buAutoNum type="arabicPeriod"/>
            </a:pPr>
            <a:r>
              <a:rPr lang="ru-RU" sz="2400" dirty="0">
                <a:latin typeface="Gilroy-Light" panose="020B0604020202020204"/>
              </a:rPr>
              <a:t>Небезопасно.</a:t>
            </a:r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336583" y="1589773"/>
            <a:ext cx="11583274" cy="4370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400" b="1" dirty="0">
                <a:solidFill>
                  <a:srgbClr val="FF2F2D"/>
                </a:solidFill>
                <a:effectLst/>
                <a:latin typeface="Gilroy-Ligh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Потребитель:</a:t>
            </a:r>
            <a:r>
              <a:rPr lang="ru-RU" sz="2400" dirty="0">
                <a:effectLst/>
                <a:latin typeface="Gilroy-Ligh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 управляющие компании.</a:t>
            </a:r>
          </a:p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400" dirty="0">
                <a:effectLst/>
                <a:latin typeface="Gilroy-Ligh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Предложение: модульное решение с автоматизированной системой контроля и управления освещением с помощью контроллера.</a:t>
            </a:r>
          </a:p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400" b="1" dirty="0">
                <a:solidFill>
                  <a:srgbClr val="FCAF17"/>
                </a:solidFill>
                <a:latin typeface="Gilroy-Ligh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Выгода:</a:t>
            </a:r>
          </a:p>
          <a:p>
            <a:pPr marL="285750" lvl="0" indent="-285750" algn="just" rtl="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latin typeface="Gilroy-Ligh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Меньше затрат на оборудование;</a:t>
            </a:r>
          </a:p>
          <a:p>
            <a:pPr marL="285750" lvl="0" indent="-285750" algn="just" rtl="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latin typeface="Gilroy-Ligh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Меньше жалоб от собственников квартир;</a:t>
            </a:r>
          </a:p>
          <a:p>
            <a:pPr marL="285750" lvl="0" indent="-285750" algn="just" rtl="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latin typeface="Gilroy-Ligh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Лёгкий монтаж;</a:t>
            </a:r>
          </a:p>
          <a:p>
            <a:pPr marL="285750" lvl="0" indent="-285750" algn="just" rtl="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latin typeface="Gilroy-Ligh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Готовое решение.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36583" y="789578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ЦЕННОСТЬ</a:t>
            </a:r>
            <a:endParaRPr sz="36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D8BFF77-0A64-4DB8-B1CF-EE0D1E968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5126" y="4846675"/>
            <a:ext cx="6346874" cy="188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336583" y="1589773"/>
            <a:ext cx="11381941" cy="36933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400" dirty="0">
                <a:effectLst/>
                <a:latin typeface="Gilroy-Light" panose="020B0604020202020204" charset="-52"/>
                <a:ea typeface="Calibri" panose="020F0502020204030204" pitchFamily="34" charset="0"/>
              </a:rPr>
              <a:t>Система управлением освещением в системах ЖКХ для многоквартирных домов. Благодаря этой системе можно сделать проживание комфортнее и существенно сэкономить денежные средства не только УК, но и жильцам.</a:t>
            </a:r>
          </a:p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400" b="1" dirty="0">
                <a:solidFill>
                  <a:srgbClr val="FCAF17"/>
                </a:solidFill>
                <a:latin typeface="Gilroy-Light" panose="020B0604020202020204" charset="-52"/>
                <a:ea typeface="Calibri" panose="020F0502020204030204" pitchFamily="34" charset="0"/>
              </a:rPr>
              <a:t>Выгода:</a:t>
            </a:r>
          </a:p>
          <a:p>
            <a:pPr marL="285750" lvl="0" indent="-285750" algn="just" rtl="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sz="2400" dirty="0">
                <a:latin typeface="Gilroy-Light" panose="020B0604020202020204" charset="-52"/>
                <a:ea typeface="Calibri" panose="020F0502020204030204" pitchFamily="34" charset="0"/>
              </a:rPr>
              <a:t>Простота в использовании;</a:t>
            </a:r>
          </a:p>
          <a:p>
            <a:pPr marL="285750" lvl="0" indent="-285750" algn="just" rtl="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sz="2400" dirty="0">
                <a:latin typeface="Gilroy-Light" panose="020B0604020202020204" charset="-52"/>
                <a:ea typeface="Calibri" panose="020F0502020204030204" pitchFamily="34" charset="0"/>
              </a:rPr>
              <a:t>Экономия электроэнергии;</a:t>
            </a:r>
          </a:p>
          <a:p>
            <a:pPr marL="285750" lvl="0" indent="-285750" algn="just" rtl="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sz="2400" dirty="0">
                <a:latin typeface="Gilroy-Light" panose="020B0604020202020204" charset="-52"/>
                <a:ea typeface="Calibri" panose="020F0502020204030204" pitchFamily="34" charset="0"/>
              </a:rPr>
              <a:t>Безопасность и комфорт.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36583" y="789578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ПРОДУКТ/РЕШЕНИЕ</a:t>
            </a:r>
            <a:endParaRPr sz="3600" dirty="0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2AAFDCE4-2BAD-467B-838C-580320963E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593" y="4846675"/>
            <a:ext cx="6346874" cy="188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583401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336583" y="1589773"/>
            <a:ext cx="6064217" cy="32008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400" dirty="0">
                <a:latin typeface="Gilroy-Light" panose="020B0604020202020204"/>
                <a:ea typeface="Calibri" panose="020F0502020204030204" pitchFamily="34" charset="0"/>
              </a:rPr>
              <a:t>Будет и</a:t>
            </a:r>
            <a:r>
              <a:rPr lang="ru-RU" sz="2400" dirty="0">
                <a:effectLst/>
                <a:latin typeface="Gilroy-Light" panose="020B0604020202020204"/>
                <a:ea typeface="Calibri" panose="020F0502020204030204" pitchFamily="34" charset="0"/>
              </a:rPr>
              <a:t>спользован датчик движения и освещения. Для связи светильников между собой использована ячеистая сеть </a:t>
            </a:r>
            <a:r>
              <a:rPr lang="ru-RU" sz="2400" dirty="0" err="1">
                <a:effectLst/>
                <a:latin typeface="Gilroy-Light" panose="020B0604020202020204"/>
                <a:ea typeface="Calibri" panose="020F0502020204030204" pitchFamily="34" charset="0"/>
              </a:rPr>
              <a:t>ZigBee</a:t>
            </a:r>
            <a:r>
              <a:rPr lang="ru-RU" sz="2400" dirty="0">
                <a:effectLst/>
                <a:latin typeface="Gilroy-Light" panose="020B0604020202020204"/>
                <a:ea typeface="Calibri" panose="020F0502020204030204" pitchFamily="34" charset="0"/>
              </a:rPr>
              <a:t> или Bluetooth. Для управления всей системой используется контроллер. </a:t>
            </a:r>
          </a:p>
          <a:p>
            <a:pPr algn="just"/>
            <a:r>
              <a:rPr lang="ru-RU" sz="2400" b="1" dirty="0">
                <a:solidFill>
                  <a:srgbClr val="FF2F2D"/>
                </a:solidFill>
                <a:latin typeface="Gilroy-Light" panose="020B0604020202020204"/>
                <a:cs typeface="Times New Roman" panose="02020603050405020304" pitchFamily="18" charset="0"/>
              </a:rPr>
              <a:t>Себестоимость: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  <a:latin typeface="Gilroy-Light" panose="020B0604020202020204"/>
                <a:cs typeface="Times New Roman" panose="02020603050405020304" pitchFamily="18" charset="0"/>
              </a:rPr>
              <a:t>На один светильник: 6430 руб.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  <a:latin typeface="Gilroy-Light" panose="020B0604020202020204"/>
                <a:cs typeface="Times New Roman" panose="02020603050405020304" pitchFamily="18" charset="0"/>
              </a:rPr>
              <a:t>На один подъезд (5 этажей): 32150 руб.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36583" y="789578"/>
            <a:ext cx="101124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" sz="3600" dirty="0">
                <a:solidFill>
                  <a:srgbClr val="9F00FF"/>
                </a:solidFill>
                <a:latin typeface="Gilroy-ExtraBold"/>
              </a:rPr>
              <a:t>ТЕХНОЛОГИЧЕСКОЕ РЕШЕНИЕ</a:t>
            </a:r>
            <a:endParaRPr lang="ru-RU" sz="3600" dirty="0">
              <a:solidFill>
                <a:srgbClr val="9F00FF"/>
              </a:solidFill>
              <a:latin typeface="Gilroy-ExtraBold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2079E76-28FB-4BE6-8273-ACC827477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914988" y="923678"/>
            <a:ext cx="4894913" cy="462671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0D0A6E1-ED12-42AD-97B9-B25E583032AB}"/>
              </a:ext>
            </a:extLst>
          </p:cNvPr>
          <p:cNvSpPr txBox="1"/>
          <p:nvPr/>
        </p:nvSpPr>
        <p:spPr>
          <a:xfrm>
            <a:off x="7476494" y="5775532"/>
            <a:ext cx="3771900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 panose="020B0604020202020204"/>
                <a:sym typeface="Helvetica"/>
              </a:rPr>
              <a:t>Наш прототип</a:t>
            </a:r>
          </a:p>
        </p:txBody>
      </p:sp>
    </p:spTree>
    <p:extLst>
      <p:ext uri="{BB962C8B-B14F-4D97-AF65-F5344CB8AC3E}">
        <p14:creationId xmlns:p14="http://schemas.microsoft.com/office/powerpoint/2010/main" val="46761162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0B236AF-5B4D-47C0-BC46-2E7902E292EA}"/>
              </a:ext>
            </a:extLst>
          </p:cNvPr>
          <p:cNvSpPr txBox="1"/>
          <p:nvPr/>
        </p:nvSpPr>
        <p:spPr>
          <a:xfrm>
            <a:off x="336583" y="801622"/>
            <a:ext cx="111809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3600" dirty="0">
                <a:solidFill>
                  <a:srgbClr val="9F00FF"/>
                </a:solidFill>
                <a:latin typeface="Gilroy-ExtraBold"/>
              </a:rPr>
              <a:t>ПРИНЦИП РАБОТЫ ПРОДУКТА/РЕШЕНИЯ </a:t>
            </a:r>
            <a:endParaRPr lang="ru-RU" sz="3600" i="1" dirty="0">
              <a:solidFill>
                <a:srgbClr val="9F00FF"/>
              </a:solidFill>
              <a:latin typeface="Gilroy-ExtraBold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0FEF5B0-5A93-4339-97B5-948C62FA2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046" y="1667346"/>
            <a:ext cx="7604176" cy="4079870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2E85912C-6262-4AF1-921B-A5EFB3915840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8F0C160C-2D6F-4DDD-B700-3171DDF596AF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B3A167BF-08B3-42C8-9B4E-377E2AAFCB2C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E11B9D2-F6DD-437E-8206-4E38A81A8A21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04F88FFF-4D77-42EE-8BEF-56F12975C77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F2DC2645-BECD-4D7A-99BE-1C281E7DA24E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0590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Арка 8">
            <a:extLst>
              <a:ext uri="{FF2B5EF4-FFF2-40B4-BE49-F238E27FC236}">
                <a16:creationId xmlns:a16="http://schemas.microsoft.com/office/drawing/2014/main" id="{03DC5167-3265-4E5F-AFA9-2385B903B5A4}"/>
              </a:ext>
            </a:extLst>
          </p:cNvPr>
          <p:cNvSpPr/>
          <p:nvPr/>
        </p:nvSpPr>
        <p:spPr>
          <a:xfrm rot="20011124">
            <a:off x="3299099" y="2983981"/>
            <a:ext cx="2353197" cy="646331"/>
          </a:xfrm>
          <a:prstGeom prst="blockArc">
            <a:avLst/>
          </a:prstGeom>
          <a:solidFill>
            <a:srgbClr val="FF2F2D"/>
          </a:solidFill>
          <a:ln>
            <a:solidFill>
              <a:srgbClr val="FF2F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B236AF-5B4D-47C0-BC46-2E7902E292EA}"/>
              </a:ext>
            </a:extLst>
          </p:cNvPr>
          <p:cNvSpPr txBox="1"/>
          <p:nvPr/>
        </p:nvSpPr>
        <p:spPr>
          <a:xfrm>
            <a:off x="336583" y="801622"/>
            <a:ext cx="92206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3600" dirty="0">
                <a:solidFill>
                  <a:srgbClr val="9F00FF"/>
                </a:solidFill>
                <a:latin typeface="Gilroy-ExtraBold" panose="020B0604020202020204"/>
              </a:rPr>
              <a:t>ПОЛЬЗОВАТЕЛЬ</a:t>
            </a:r>
            <a:endParaRPr lang="ru-RU" sz="3600" i="1" dirty="0">
              <a:solidFill>
                <a:srgbClr val="9F00FF"/>
              </a:solidFill>
              <a:latin typeface="Gilroy-ExtraBold" panose="020B0604020202020204"/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2E85912C-6262-4AF1-921B-A5EFB3915840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8F0C160C-2D6F-4DDD-B700-3171DDF596AF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B3A167BF-08B3-42C8-9B4E-377E2AAFCB2C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E11B9D2-F6DD-437E-8206-4E38A81A8A21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04F88FFF-4D77-42EE-8BEF-56F12975C77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F2DC2645-BECD-4D7A-99BE-1C281E7DA24E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C91B0816-DBCD-4861-AA60-BC4C85FBC01E}"/>
              </a:ext>
            </a:extLst>
          </p:cNvPr>
          <p:cNvSpPr txBox="1"/>
          <p:nvPr/>
        </p:nvSpPr>
        <p:spPr>
          <a:xfrm>
            <a:off x="764045" y="4585478"/>
            <a:ext cx="3165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Gilroy-Light" panose="020B0604020202020204"/>
                <a:cs typeface="Times New Roman" panose="02020603050405020304" pitchFamily="18" charset="0"/>
              </a:rPr>
              <a:t>Освещение в подъездах и во дворах.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E097B96-A606-4550-973F-6F43AF07A70E}"/>
              </a:ext>
            </a:extLst>
          </p:cNvPr>
          <p:cNvSpPr txBox="1"/>
          <p:nvPr/>
        </p:nvSpPr>
        <p:spPr>
          <a:xfrm>
            <a:off x="8399447" y="4513546"/>
            <a:ext cx="2825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Gilroy-Light" panose="020B0604020202020204"/>
                <a:cs typeface="Times New Roman" panose="02020603050405020304" pitchFamily="18" charset="0"/>
              </a:rPr>
              <a:t>Освещение парков, улиц, скверов и т.д.</a:t>
            </a: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CBD610B2-0169-4EB7-ADBE-7D29B9FF74EE}"/>
              </a:ext>
            </a:extLst>
          </p:cNvPr>
          <p:cNvCxnSpPr>
            <a:cxnSpLocks/>
          </p:cNvCxnSpPr>
          <p:nvPr/>
        </p:nvCxnSpPr>
        <p:spPr>
          <a:xfrm flipV="1">
            <a:off x="6065296" y="3598696"/>
            <a:ext cx="0" cy="865143"/>
          </a:xfrm>
          <a:prstGeom prst="straightConnector1">
            <a:avLst/>
          </a:prstGeom>
          <a:ln w="57150">
            <a:solidFill>
              <a:srgbClr val="FF2F2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5697C41A-F6DE-4DF6-B230-6A1C85711B1C}"/>
              </a:ext>
            </a:extLst>
          </p:cNvPr>
          <p:cNvCxnSpPr>
            <a:cxnSpLocks/>
          </p:cNvCxnSpPr>
          <p:nvPr/>
        </p:nvCxnSpPr>
        <p:spPr>
          <a:xfrm flipH="1" flipV="1">
            <a:off x="3768775" y="4334563"/>
            <a:ext cx="581514" cy="732986"/>
          </a:xfrm>
          <a:prstGeom prst="straightConnector1">
            <a:avLst/>
          </a:prstGeom>
          <a:ln w="57150">
            <a:solidFill>
              <a:srgbClr val="FF2F2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EC7B129B-6E7E-4FD8-9854-78117D65D104}"/>
              </a:ext>
            </a:extLst>
          </p:cNvPr>
          <p:cNvCxnSpPr>
            <a:cxnSpLocks/>
          </p:cNvCxnSpPr>
          <p:nvPr/>
        </p:nvCxnSpPr>
        <p:spPr>
          <a:xfrm flipV="1">
            <a:off x="7754923" y="4471149"/>
            <a:ext cx="576239" cy="629953"/>
          </a:xfrm>
          <a:prstGeom prst="straightConnector1">
            <a:avLst/>
          </a:prstGeom>
          <a:ln w="57150">
            <a:solidFill>
              <a:srgbClr val="FCAF17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Овал 27">
            <a:extLst>
              <a:ext uri="{FF2B5EF4-FFF2-40B4-BE49-F238E27FC236}">
                <a16:creationId xmlns:a16="http://schemas.microsoft.com/office/drawing/2014/main" id="{1A31B3DC-5DCB-41CC-914C-76458C1C120C}"/>
              </a:ext>
            </a:extLst>
          </p:cNvPr>
          <p:cNvSpPr/>
          <p:nvPr/>
        </p:nvSpPr>
        <p:spPr>
          <a:xfrm>
            <a:off x="5077727" y="1667262"/>
            <a:ext cx="1986686" cy="1944445"/>
          </a:xfrm>
          <a:prstGeom prst="ellipse">
            <a:avLst/>
          </a:prstGeom>
          <a:solidFill>
            <a:srgbClr val="FCAF17"/>
          </a:solidFill>
          <a:ln>
            <a:solidFill>
              <a:srgbClr val="FCAF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747B8C34-138C-4CF6-8902-134E6741E0A4}"/>
              </a:ext>
            </a:extLst>
          </p:cNvPr>
          <p:cNvSpPr/>
          <p:nvPr/>
        </p:nvSpPr>
        <p:spPr>
          <a:xfrm>
            <a:off x="7839718" y="2628536"/>
            <a:ext cx="1823483" cy="1838958"/>
          </a:xfrm>
          <a:prstGeom prst="ellipse">
            <a:avLst/>
          </a:prstGeom>
          <a:solidFill>
            <a:srgbClr val="FF2F2D"/>
          </a:solidFill>
          <a:ln>
            <a:solidFill>
              <a:srgbClr val="FF2F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9A5DD046-50CF-49E7-BA1D-AD37E214D4A1}"/>
              </a:ext>
            </a:extLst>
          </p:cNvPr>
          <p:cNvSpPr/>
          <p:nvPr/>
        </p:nvSpPr>
        <p:spPr>
          <a:xfrm>
            <a:off x="2410978" y="2628536"/>
            <a:ext cx="1823483" cy="1838958"/>
          </a:xfrm>
          <a:prstGeom prst="ellipse">
            <a:avLst/>
          </a:prstGeom>
          <a:solidFill>
            <a:srgbClr val="FBB3C1"/>
          </a:solidFill>
          <a:ln>
            <a:solidFill>
              <a:srgbClr val="FBB3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Арка 36">
            <a:extLst>
              <a:ext uri="{FF2B5EF4-FFF2-40B4-BE49-F238E27FC236}">
                <a16:creationId xmlns:a16="http://schemas.microsoft.com/office/drawing/2014/main" id="{0F2011F2-2152-4B43-A223-3DA7EFCE19C1}"/>
              </a:ext>
            </a:extLst>
          </p:cNvPr>
          <p:cNvSpPr/>
          <p:nvPr/>
        </p:nvSpPr>
        <p:spPr>
          <a:xfrm>
            <a:off x="3645884" y="4467494"/>
            <a:ext cx="4718044" cy="4206870"/>
          </a:xfrm>
          <a:prstGeom prst="blockArc">
            <a:avLst>
              <a:gd name="adj1" fmla="val 10800000"/>
              <a:gd name="adj2" fmla="val 0"/>
              <a:gd name="adj3" fmla="val 25000"/>
            </a:avLst>
          </a:prstGeom>
          <a:solidFill>
            <a:srgbClr val="B5D8E1"/>
          </a:solidFill>
          <a:ln>
            <a:solidFill>
              <a:srgbClr val="B5D8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038539E0-C817-4430-84ED-3FC9EC23459B}"/>
              </a:ext>
            </a:extLst>
          </p:cNvPr>
          <p:cNvSpPr/>
          <p:nvPr/>
        </p:nvSpPr>
        <p:spPr>
          <a:xfrm>
            <a:off x="3443195" y="5231809"/>
            <a:ext cx="5132394" cy="120377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2400000" rev="0"/>
            </a:camera>
            <a:lightRig rig="threePt" dir="t"/>
          </a:scene3d>
          <a:sp3d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ru-RU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ЦЕЛЕВАЯ АУДИТОРИЯ</a:t>
            </a:r>
            <a:endParaRPr lang="ru-RU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C82D72C-F1C4-4B11-88E0-D426AFEE07B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63453" y="2731066"/>
            <a:ext cx="1518532" cy="136566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B6CDF96-3B77-4FE7-A91F-E5DE7792E848}"/>
              </a:ext>
            </a:extLst>
          </p:cNvPr>
          <p:cNvSpPr txBox="1"/>
          <p:nvPr/>
        </p:nvSpPr>
        <p:spPr>
          <a:xfrm>
            <a:off x="2912093" y="3980178"/>
            <a:ext cx="779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Gilroy-Light" panose="020B0604020202020204"/>
                <a:cs typeface="Times New Roman" panose="02020603050405020304" pitchFamily="18" charset="0"/>
              </a:rPr>
              <a:t>УК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122880E-5B16-44BD-BCA9-68568BF450D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06030" y="1787353"/>
            <a:ext cx="1518532" cy="136650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B072551-8B13-43DF-852C-36B8B9EBBA6C}"/>
              </a:ext>
            </a:extLst>
          </p:cNvPr>
          <p:cNvSpPr txBox="1"/>
          <p:nvPr/>
        </p:nvSpPr>
        <p:spPr>
          <a:xfrm>
            <a:off x="5559725" y="3025664"/>
            <a:ext cx="1011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Gilroy-Light" panose="020B0604020202020204"/>
                <a:cs typeface="Times New Roman" panose="02020603050405020304" pitchFamily="18" charset="0"/>
              </a:rPr>
              <a:t>ТСЖ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1F2BA28-7685-416A-BDC1-8E0676A885C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05168" y="2639484"/>
            <a:ext cx="1492582" cy="134394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40BA78B-ACB0-474F-A3D9-37E527503EA2}"/>
              </a:ext>
            </a:extLst>
          </p:cNvPr>
          <p:cNvSpPr txBox="1"/>
          <p:nvPr/>
        </p:nvSpPr>
        <p:spPr>
          <a:xfrm>
            <a:off x="7780304" y="3769257"/>
            <a:ext cx="194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Gilroy-Light" panose="020B0604020202020204"/>
                <a:cs typeface="Times New Roman" panose="02020603050405020304" pitchFamily="18" charset="0"/>
              </a:rPr>
              <a:t>Администрация</a:t>
            </a:r>
          </a:p>
        </p:txBody>
      </p:sp>
      <p:pic>
        <p:nvPicPr>
          <p:cNvPr id="44" name="Рисунок 43" descr="Собрание со сплошной заливкой">
            <a:extLst>
              <a:ext uri="{FF2B5EF4-FFF2-40B4-BE49-F238E27FC236}">
                <a16:creationId xmlns:a16="http://schemas.microsoft.com/office/drawing/2014/main" id="{B868A857-F8BF-4D14-A527-3012FEF14A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08096" y="552118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4613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14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366951" y="1435905"/>
            <a:ext cx="6649827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just"/>
            <a:endParaRPr lang="ru-RU" sz="1800" dirty="0">
              <a:latin typeface="Gilroy-Light" panose="020B0604020202020204"/>
              <a:cs typeface="Times New Roman" panose="02020603050405020304" pitchFamily="18" charset="0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36583" y="789578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ПРОБЛЕМНОЕ ИНТЕРВЬЮ</a:t>
            </a:r>
          </a:p>
        </p:txBody>
      </p:sp>
      <p:pic>
        <p:nvPicPr>
          <p:cNvPr id="14" name="Picture 4">
            <a:extLst>
              <a:ext uri="{FF2B5EF4-FFF2-40B4-BE49-F238E27FC236}">
                <a16:creationId xmlns:a16="http://schemas.microsoft.com/office/drawing/2014/main" id="{8635C66E-82BA-4311-90B1-A4BAB389E9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040" y="396950"/>
            <a:ext cx="4760561" cy="6115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E12FEBE-044F-48DA-9778-5647AC1D7457}"/>
              </a:ext>
            </a:extLst>
          </p:cNvPr>
          <p:cNvSpPr txBox="1"/>
          <p:nvPr/>
        </p:nvSpPr>
        <p:spPr>
          <a:xfrm>
            <a:off x="366951" y="1415872"/>
            <a:ext cx="6329258" cy="34470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 panose="020B0604020202020204"/>
                <a:sym typeface="Helvetica"/>
              </a:rPr>
              <a:t>ИТОГИ: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FD493D"/>
                </a:solidFill>
                <a:effectLst/>
                <a:uFillTx/>
                <a:latin typeface="Gilroy-Light" panose="020B0604020202020204"/>
                <a:sym typeface="Helvetica"/>
              </a:rPr>
              <a:t>УК №1: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 panose="020B0604020202020204"/>
                <a:sym typeface="Helvetica"/>
              </a:rPr>
              <a:t>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latin typeface="Gilroy-Light" panose="020B0604020202020204"/>
              </a:rPr>
              <a:t>Д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 panose="020B0604020202020204"/>
                <a:sym typeface="Helvetica"/>
              </a:rPr>
              <a:t>омов в обслуживании: 12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latin typeface="Gilroy-Light" panose="020B0604020202020204"/>
              </a:rPr>
              <a:t>Ламп меняют в месяц: 15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latin typeface="Gilroy-Light" panose="020B0604020202020204"/>
              </a:rPr>
              <a:t>Затраты на лампы: от 8000 до 13000 </a:t>
            </a:r>
            <a:r>
              <a:rPr lang="ru-RU" sz="2000" dirty="0" err="1">
                <a:latin typeface="Gilroy-Light" panose="020B0604020202020204"/>
              </a:rPr>
              <a:t>тыс.руб</a:t>
            </a:r>
            <a:r>
              <a:rPr lang="ru-RU" sz="2000" dirty="0">
                <a:latin typeface="Gilroy-Light" panose="020B0604020202020204"/>
              </a:rPr>
              <a:t>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2000" dirty="0">
              <a:latin typeface="Gilroy-Light" panose="020B0604020202020204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FD493D"/>
                </a:solidFill>
                <a:effectLst/>
                <a:uFillTx/>
                <a:latin typeface="Gilroy-Light" panose="020B0604020202020204"/>
                <a:sym typeface="Helvetica"/>
              </a:rPr>
              <a:t>УК №2:</a:t>
            </a:r>
            <a:endParaRPr lang="ru-RU" sz="2000" dirty="0">
              <a:solidFill>
                <a:srgbClr val="FD493D"/>
              </a:solidFill>
              <a:latin typeface="Gilroy-Light" panose="020B0604020202020204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latin typeface="Gilroy-Light" panose="020B0604020202020204"/>
              </a:rPr>
              <a:t>Д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 panose="020B0604020202020204"/>
                <a:sym typeface="Helvetica"/>
              </a:rPr>
              <a:t>омов в обслуживании: 15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latin typeface="Gilroy-Light" panose="020B0604020202020204"/>
              </a:rPr>
              <a:t>Ламп меняют в месяц: 20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latin typeface="Gilroy-Light" panose="020B0604020202020204"/>
              </a:rPr>
              <a:t>Затраты на лампы: от 10000 до 15000 </a:t>
            </a:r>
            <a:r>
              <a:rPr lang="ru-RU" sz="2000" dirty="0" err="1">
                <a:latin typeface="Gilroy-Light" panose="020B0604020202020204"/>
              </a:rPr>
              <a:t>тыс.руб</a:t>
            </a:r>
            <a:r>
              <a:rPr lang="ru-RU" sz="2000" dirty="0">
                <a:latin typeface="Gilroy-Light" panose="020B0604020202020204"/>
              </a:rPr>
              <a:t>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b="1" dirty="0">
              <a:latin typeface="Gilroy-Light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55885897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336583" y="789578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БИЗНЕС-МОДЕЛЬ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BF812620-CC2E-4980-B5B8-C4D41BC2DA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7506999"/>
              </p:ext>
            </p:extLst>
          </p:nvPr>
        </p:nvGraphicFramePr>
        <p:xfrm>
          <a:off x="2146299" y="1677705"/>
          <a:ext cx="8385629" cy="41924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80722">
                  <a:extLst>
                    <a:ext uri="{9D8B030D-6E8A-4147-A177-3AD203B41FA5}">
                      <a16:colId xmlns:a16="http://schemas.microsoft.com/office/drawing/2014/main" val="3093679162"/>
                    </a:ext>
                  </a:extLst>
                </a:gridCol>
                <a:gridCol w="4104907">
                  <a:extLst>
                    <a:ext uri="{9D8B030D-6E8A-4147-A177-3AD203B41FA5}">
                      <a16:colId xmlns:a16="http://schemas.microsoft.com/office/drawing/2014/main" val="778806355"/>
                    </a:ext>
                  </a:extLst>
                </a:gridCol>
              </a:tblGrid>
              <a:tr h="48550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Gilroy-Light" panose="020B0604020202020204"/>
                        </a:rPr>
                        <a:t>Доходы</a:t>
                      </a:r>
                    </a:p>
                  </a:txBody>
                  <a:tcPr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Gilroy-Light" panose="020B0604020202020204"/>
                        </a:rPr>
                        <a:t>Расходы</a:t>
                      </a: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9299775"/>
                  </a:ext>
                </a:extLst>
              </a:tr>
              <a:tr h="3706980">
                <a:tc>
                  <a:txBody>
                    <a:bodyPr/>
                    <a:lstStyle/>
                    <a:p>
                      <a:pPr marL="228600" indent="-228600" algn="just">
                        <a:buAutoNum type="arabicPeriod"/>
                      </a:pPr>
                      <a:r>
                        <a:rPr lang="ru-RU" sz="2400" dirty="0">
                          <a:latin typeface="Gilroy-Light" panose="020B0604020202020204"/>
                        </a:rPr>
                        <a:t>Выручка от продаж;</a:t>
                      </a: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ru-RU" sz="2400" dirty="0">
                          <a:latin typeface="Gilroy-Light" panose="020B0604020202020204"/>
                        </a:rPr>
                        <a:t>Обслуживание.</a:t>
                      </a:r>
                    </a:p>
                  </a:txBody>
                  <a:tcPr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just">
                        <a:buAutoNum type="arabicPeriod"/>
                      </a:pPr>
                      <a:r>
                        <a:rPr lang="ru-RU" sz="2400" dirty="0">
                          <a:latin typeface="Gilroy-Light" panose="020B0604020202020204"/>
                        </a:rPr>
                        <a:t>Аренда помещения;</a:t>
                      </a: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ru-RU" sz="2400" dirty="0">
                          <a:latin typeface="Gilroy-Light" panose="020B0604020202020204"/>
                        </a:rPr>
                        <a:t>Оплата труда;</a:t>
                      </a: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ru-RU" sz="2400" dirty="0">
                          <a:latin typeface="Gilroy-Light" panose="020B0604020202020204"/>
                        </a:rPr>
                        <a:t>Закупка комплектующих;</a:t>
                      </a: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ru-RU" sz="2400" dirty="0">
                          <a:latin typeface="Gilroy-Light" panose="020B0604020202020204"/>
                        </a:rPr>
                        <a:t>Реклама;</a:t>
                      </a: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ru-RU" sz="2400" dirty="0">
                          <a:latin typeface="Gilroy-Light" panose="020B0604020202020204"/>
                        </a:rPr>
                        <a:t>Налоги;</a:t>
                      </a: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ru-RU" sz="2400" dirty="0">
                          <a:latin typeface="Gilroy-Light" panose="020B0604020202020204"/>
                        </a:rPr>
                        <a:t>Членство СРО.</a:t>
                      </a:r>
                    </a:p>
                    <a:p>
                      <a:pPr marL="228600" indent="-228600">
                        <a:buAutoNum type="arabicPeriod"/>
                      </a:pPr>
                      <a:endParaRPr lang="ru-RU" sz="2400" dirty="0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12604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Арка 13">
            <a:extLst>
              <a:ext uri="{FF2B5EF4-FFF2-40B4-BE49-F238E27FC236}">
                <a16:creationId xmlns:a16="http://schemas.microsoft.com/office/drawing/2014/main" id="{1EAA82BF-D7F8-4A05-9D4C-1E83C41E03CB}"/>
              </a:ext>
            </a:extLst>
          </p:cNvPr>
          <p:cNvSpPr/>
          <p:nvPr/>
        </p:nvSpPr>
        <p:spPr>
          <a:xfrm>
            <a:off x="3440061" y="2439128"/>
            <a:ext cx="5346053" cy="2126531"/>
          </a:xfrm>
          <a:prstGeom prst="blockArc">
            <a:avLst/>
          </a:prstGeom>
          <a:solidFill>
            <a:srgbClr val="B5D8E1"/>
          </a:solidFill>
          <a:ln>
            <a:solidFill>
              <a:srgbClr val="BBDAE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37CA7FC1-04AB-4EF3-99A5-EC69F4F6A053}"/>
              </a:ext>
            </a:extLst>
          </p:cNvPr>
          <p:cNvSpPr/>
          <p:nvPr/>
        </p:nvSpPr>
        <p:spPr>
          <a:xfrm>
            <a:off x="5077727" y="1667262"/>
            <a:ext cx="1986686" cy="1944445"/>
          </a:xfrm>
          <a:prstGeom prst="ellipse">
            <a:avLst/>
          </a:prstGeom>
          <a:solidFill>
            <a:srgbClr val="FCAF17"/>
          </a:solidFill>
          <a:ln>
            <a:solidFill>
              <a:srgbClr val="FCAF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625EEF3B-40F2-4689-8EFC-35E2E152954C}"/>
              </a:ext>
            </a:extLst>
          </p:cNvPr>
          <p:cNvSpPr/>
          <p:nvPr/>
        </p:nvSpPr>
        <p:spPr>
          <a:xfrm>
            <a:off x="7839718" y="2628536"/>
            <a:ext cx="1823483" cy="1838958"/>
          </a:xfrm>
          <a:prstGeom prst="ellipse">
            <a:avLst/>
          </a:prstGeom>
          <a:solidFill>
            <a:srgbClr val="FF2F2D"/>
          </a:solidFill>
          <a:ln>
            <a:solidFill>
              <a:srgbClr val="FF2F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43762" y="838849"/>
            <a:ext cx="7841449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МАРКЕТИНГОВАЯ СТРАТЕГИЯ</a:t>
            </a:r>
            <a:endParaRPr sz="36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051339C-530F-4C32-AD89-D28752453F88}"/>
              </a:ext>
            </a:extLst>
          </p:cNvPr>
          <p:cNvSpPr txBox="1"/>
          <p:nvPr/>
        </p:nvSpPr>
        <p:spPr>
          <a:xfrm>
            <a:off x="4773965" y="2504964"/>
            <a:ext cx="2644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Реклама в научно-популярных журналах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9DDB8A7-BFB0-4B0C-848A-070E94B9A6F4}"/>
              </a:ext>
            </a:extLst>
          </p:cNvPr>
          <p:cNvSpPr txBox="1"/>
          <p:nvPr/>
        </p:nvSpPr>
        <p:spPr>
          <a:xfrm>
            <a:off x="7839716" y="3585195"/>
            <a:ext cx="1823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Участие в выставках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AE80FFC3-B77C-4C28-B436-73095999B37F}"/>
              </a:ext>
            </a:extLst>
          </p:cNvPr>
          <p:cNvSpPr/>
          <p:nvPr/>
        </p:nvSpPr>
        <p:spPr>
          <a:xfrm>
            <a:off x="2410978" y="2628536"/>
            <a:ext cx="1823483" cy="1838958"/>
          </a:xfrm>
          <a:prstGeom prst="ellipse">
            <a:avLst/>
          </a:prstGeom>
          <a:solidFill>
            <a:srgbClr val="FBB3C1"/>
          </a:solidFill>
          <a:ln>
            <a:solidFill>
              <a:srgbClr val="FBB3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5A740EB-20DC-4D1E-9D48-D66501E8F92F}"/>
              </a:ext>
            </a:extLst>
          </p:cNvPr>
          <p:cNvSpPr txBox="1"/>
          <p:nvPr/>
        </p:nvSpPr>
        <p:spPr>
          <a:xfrm>
            <a:off x="2655024" y="3600093"/>
            <a:ext cx="1335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Создание сайта</a:t>
            </a:r>
          </a:p>
        </p:txBody>
      </p:sp>
      <p:pic>
        <p:nvPicPr>
          <p:cNvPr id="31" name="Рисунок 30" descr="Монитор со сплошной заливкой">
            <a:extLst>
              <a:ext uri="{FF2B5EF4-FFF2-40B4-BE49-F238E27FC236}">
                <a16:creationId xmlns:a16="http://schemas.microsoft.com/office/drawing/2014/main" id="{CE4B9FA9-3F00-4BF7-B003-2AA3137B2A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99553" y="2953762"/>
            <a:ext cx="646331" cy="646331"/>
          </a:xfrm>
          <a:prstGeom prst="rect">
            <a:avLst/>
          </a:prstGeom>
        </p:spPr>
      </p:pic>
      <p:pic>
        <p:nvPicPr>
          <p:cNvPr id="33" name="Рисунок 32" descr="Атом со сплошной заливкой">
            <a:extLst>
              <a:ext uri="{FF2B5EF4-FFF2-40B4-BE49-F238E27FC236}">
                <a16:creationId xmlns:a16="http://schemas.microsoft.com/office/drawing/2014/main" id="{36B78ACA-1EA1-4537-999F-3764B29695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79220" y="2855616"/>
            <a:ext cx="744477" cy="744477"/>
          </a:xfrm>
          <a:prstGeom prst="rect">
            <a:avLst/>
          </a:prstGeom>
        </p:spPr>
      </p:pic>
      <p:pic>
        <p:nvPicPr>
          <p:cNvPr id="35" name="Рисунок 34" descr="Газета со сплошной заливкой">
            <a:extLst>
              <a:ext uri="{FF2B5EF4-FFF2-40B4-BE49-F238E27FC236}">
                <a16:creationId xmlns:a16="http://schemas.microsoft.com/office/drawing/2014/main" id="{FD682307-C936-411B-810C-B54E003C13B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72834" y="1928323"/>
            <a:ext cx="646331" cy="646331"/>
          </a:xfrm>
          <a:prstGeom prst="rect">
            <a:avLst/>
          </a:prstGeom>
        </p:spPr>
      </p:pic>
      <p:sp>
        <p:nvSpPr>
          <p:cNvPr id="3" name="Арка 2">
            <a:extLst>
              <a:ext uri="{FF2B5EF4-FFF2-40B4-BE49-F238E27FC236}">
                <a16:creationId xmlns:a16="http://schemas.microsoft.com/office/drawing/2014/main" id="{E66AE447-2A7E-459A-A10C-8964A49786A7}"/>
              </a:ext>
            </a:extLst>
          </p:cNvPr>
          <p:cNvSpPr/>
          <p:nvPr/>
        </p:nvSpPr>
        <p:spPr>
          <a:xfrm>
            <a:off x="3645884" y="4467494"/>
            <a:ext cx="4718044" cy="4206870"/>
          </a:xfrm>
          <a:prstGeom prst="blockArc">
            <a:avLst>
              <a:gd name="adj1" fmla="val 10800000"/>
              <a:gd name="adj2" fmla="val 0"/>
              <a:gd name="adj3" fmla="val 25000"/>
            </a:avLst>
          </a:prstGeom>
          <a:solidFill>
            <a:srgbClr val="9F00FF"/>
          </a:solidFill>
          <a:ln>
            <a:solidFill>
              <a:srgbClr val="8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6" name="Рисунок 15" descr="Презентация с линейчатой диаграммой со сплошной заливкой">
            <a:extLst>
              <a:ext uri="{FF2B5EF4-FFF2-40B4-BE49-F238E27FC236}">
                <a16:creationId xmlns:a16="http://schemas.microsoft.com/office/drawing/2014/main" id="{210CC911-C55A-4059-8D38-8377BBFC0DF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47705" y="5561951"/>
            <a:ext cx="914400" cy="914400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D3938A3-D4CF-4831-A51D-7F43563E4EC9}"/>
              </a:ext>
            </a:extLst>
          </p:cNvPr>
          <p:cNvSpPr/>
          <p:nvPr/>
        </p:nvSpPr>
        <p:spPr>
          <a:xfrm>
            <a:off x="3530056" y="5147154"/>
            <a:ext cx="4949699" cy="923330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2400000" rev="0"/>
            </a:camera>
            <a:lightRig rig="threePt" dir="t"/>
          </a:scene3d>
          <a:sp3d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ru-RU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ПРОДВИЖЕНИЕ</a:t>
            </a: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2931A28A-3F26-4DB2-AA32-B5D5890C6B2C}"/>
              </a:ext>
            </a:extLst>
          </p:cNvPr>
          <p:cNvCxnSpPr>
            <a:cxnSpLocks/>
          </p:cNvCxnSpPr>
          <p:nvPr/>
        </p:nvCxnSpPr>
        <p:spPr>
          <a:xfrm>
            <a:off x="3874169" y="4275922"/>
            <a:ext cx="571385" cy="717964"/>
          </a:xfrm>
          <a:prstGeom prst="line">
            <a:avLst/>
          </a:prstGeom>
          <a:ln w="76200">
            <a:solidFill>
              <a:srgbClr val="B5D8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FE475AD1-A4A0-47D8-B2DD-3380C8BFFBA8}"/>
              </a:ext>
            </a:extLst>
          </p:cNvPr>
          <p:cNvCxnSpPr>
            <a:cxnSpLocks/>
          </p:cNvCxnSpPr>
          <p:nvPr/>
        </p:nvCxnSpPr>
        <p:spPr>
          <a:xfrm flipH="1">
            <a:off x="7628625" y="4273251"/>
            <a:ext cx="535770" cy="750071"/>
          </a:xfrm>
          <a:prstGeom prst="line">
            <a:avLst/>
          </a:prstGeom>
          <a:ln w="76200">
            <a:solidFill>
              <a:srgbClr val="B5D8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1B535803-3F79-43A2-8E98-0890AB97264E}"/>
              </a:ext>
            </a:extLst>
          </p:cNvPr>
          <p:cNvCxnSpPr>
            <a:cxnSpLocks/>
          </p:cNvCxnSpPr>
          <p:nvPr/>
        </p:nvCxnSpPr>
        <p:spPr>
          <a:xfrm>
            <a:off x="6071070" y="3619921"/>
            <a:ext cx="0" cy="847573"/>
          </a:xfrm>
          <a:prstGeom prst="line">
            <a:avLst/>
          </a:prstGeom>
          <a:ln w="76200">
            <a:solidFill>
              <a:srgbClr val="B5D8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4469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336583" y="1589773"/>
            <a:ext cx="1146897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36583" y="789578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КОНКУРЕНТЫ</a:t>
            </a:r>
            <a:endParaRPr sz="36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5976D2-42F9-4638-9657-9B178EBDF6BD}"/>
              </a:ext>
            </a:extLst>
          </p:cNvPr>
          <p:cNvSpPr txBox="1"/>
          <p:nvPr/>
        </p:nvSpPr>
        <p:spPr>
          <a:xfrm>
            <a:off x="336583" y="1411922"/>
            <a:ext cx="6106886" cy="5064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lvl="0" indent="0" algn="just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effectLst/>
                <a:latin typeface="Gilroy-Light" panose="020B0604020202020204"/>
                <a:ea typeface="Calibri" panose="020F0502020204030204" pitchFamily="34" charset="0"/>
              </a:rPr>
              <a:t>Системы управления освещением: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D628FB7-4B86-4C1E-97A7-22F3D720F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1602" y="2294429"/>
            <a:ext cx="6518935" cy="4563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3FEC628-746C-4374-9391-35F47F5A88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499" y="2214161"/>
            <a:ext cx="796103" cy="79610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6A174F2-6C18-4614-B98C-34650A807E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27" y="3873777"/>
            <a:ext cx="1278127" cy="90492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22BC529-319B-4A16-9134-202A1F91B9B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6" t="27326" r="12113" b="27797"/>
          <a:stretch/>
        </p:blipFill>
        <p:spPr>
          <a:xfrm>
            <a:off x="172523" y="5178307"/>
            <a:ext cx="1678917" cy="699026"/>
          </a:xfrm>
          <a:prstGeom prst="rect">
            <a:avLst/>
          </a:prstGeom>
        </p:spPr>
      </p:pic>
      <p:pic>
        <p:nvPicPr>
          <p:cNvPr id="18" name="Рисунок 17" descr="Лампочка со сплошной заливкой">
            <a:extLst>
              <a:ext uri="{FF2B5EF4-FFF2-40B4-BE49-F238E27FC236}">
                <a16:creationId xmlns:a16="http://schemas.microsoft.com/office/drawing/2014/main" id="{4AFE7B50-04D4-415C-B430-E5CC24B8C3F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910975" y="2331127"/>
            <a:ext cx="691365" cy="691365"/>
          </a:xfrm>
          <a:prstGeom prst="rect">
            <a:avLst/>
          </a:prstGeom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1CFA7DB0-3200-4DB6-B7A8-F83FD1DCB0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42" r="72622" b="22824"/>
          <a:stretch/>
        </p:blipFill>
        <p:spPr bwMode="auto">
          <a:xfrm>
            <a:off x="574246" y="2226389"/>
            <a:ext cx="819135" cy="796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74AC1E5-2770-4A0C-9C4C-33C2E327285C}"/>
              </a:ext>
            </a:extLst>
          </p:cNvPr>
          <p:cNvSpPr txBox="1"/>
          <p:nvPr/>
        </p:nvSpPr>
        <p:spPr>
          <a:xfrm>
            <a:off x="442410" y="3078803"/>
            <a:ext cx="1139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Спектра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54C22B-7F51-4A3E-B7FF-8E905FCA1932}"/>
              </a:ext>
            </a:extLst>
          </p:cNvPr>
          <p:cNvSpPr txBox="1"/>
          <p:nvPr/>
        </p:nvSpPr>
        <p:spPr>
          <a:xfrm>
            <a:off x="204405" y="5744600"/>
            <a:ext cx="1615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Риэлта</a:t>
            </a:r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33E9E4F-1A7E-4CAB-8F31-9F433F116352}"/>
              </a:ext>
            </a:extLst>
          </p:cNvPr>
          <p:cNvSpPr txBox="1"/>
          <p:nvPr/>
        </p:nvSpPr>
        <p:spPr>
          <a:xfrm>
            <a:off x="1764017" y="3068177"/>
            <a:ext cx="1579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Азбука света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77041CC-28F3-4036-B03F-C1D777247FF4}"/>
              </a:ext>
            </a:extLst>
          </p:cNvPr>
          <p:cNvSpPr txBox="1"/>
          <p:nvPr/>
        </p:nvSpPr>
        <p:spPr>
          <a:xfrm>
            <a:off x="397714" y="4608594"/>
            <a:ext cx="1579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ЛидерЛайт</a:t>
            </a:r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70716B9-944F-49D0-9743-DC5B5C209F1E}"/>
              </a:ext>
            </a:extLst>
          </p:cNvPr>
          <p:cNvSpPr txBox="1"/>
          <p:nvPr/>
        </p:nvSpPr>
        <p:spPr>
          <a:xfrm>
            <a:off x="8516446" y="3078803"/>
            <a:ext cx="14804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«Умная» лампочка</a:t>
            </a:r>
          </a:p>
        </p:txBody>
      </p:sp>
    </p:spTree>
    <p:extLst>
      <p:ext uri="{BB962C8B-B14F-4D97-AF65-F5344CB8AC3E}">
        <p14:creationId xmlns:p14="http://schemas.microsoft.com/office/powerpoint/2010/main" val="2059303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11302053" y="6607251"/>
            <a:ext cx="380962" cy="235770"/>
            <a:chOff x="-1" y="0"/>
            <a:chExt cx="542260" cy="506841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solidFill>
                <a:srgbClr val="FD493D"/>
              </a:solidFill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12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336583" y="1589773"/>
            <a:ext cx="1146897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36583" y="789578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АНАЛОГИ</a:t>
            </a:r>
          </a:p>
        </p:txBody>
      </p:sp>
      <p:graphicFrame>
        <p:nvGraphicFramePr>
          <p:cNvPr id="18" name="Таблица 2">
            <a:extLst>
              <a:ext uri="{FF2B5EF4-FFF2-40B4-BE49-F238E27FC236}">
                <a16:creationId xmlns:a16="http://schemas.microsoft.com/office/drawing/2014/main" id="{968494AA-255F-4D52-B800-623DBAA165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4540883"/>
              </p:ext>
            </p:extLst>
          </p:nvPr>
        </p:nvGraphicFramePr>
        <p:xfrm>
          <a:off x="532660" y="1848914"/>
          <a:ext cx="10751883" cy="3871526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2965784">
                  <a:extLst>
                    <a:ext uri="{9D8B030D-6E8A-4147-A177-3AD203B41FA5}">
                      <a16:colId xmlns:a16="http://schemas.microsoft.com/office/drawing/2014/main" val="1321856294"/>
                    </a:ext>
                  </a:extLst>
                </a:gridCol>
                <a:gridCol w="1388026">
                  <a:extLst>
                    <a:ext uri="{9D8B030D-6E8A-4147-A177-3AD203B41FA5}">
                      <a16:colId xmlns:a16="http://schemas.microsoft.com/office/drawing/2014/main" val="692272745"/>
                    </a:ext>
                  </a:extLst>
                </a:gridCol>
                <a:gridCol w="1497284">
                  <a:extLst>
                    <a:ext uri="{9D8B030D-6E8A-4147-A177-3AD203B41FA5}">
                      <a16:colId xmlns:a16="http://schemas.microsoft.com/office/drawing/2014/main" val="49992145"/>
                    </a:ext>
                  </a:extLst>
                </a:gridCol>
                <a:gridCol w="1497284">
                  <a:extLst>
                    <a:ext uri="{9D8B030D-6E8A-4147-A177-3AD203B41FA5}">
                      <a16:colId xmlns:a16="http://schemas.microsoft.com/office/drawing/2014/main" val="2971629831"/>
                    </a:ext>
                  </a:extLst>
                </a:gridCol>
                <a:gridCol w="1497284">
                  <a:extLst>
                    <a:ext uri="{9D8B030D-6E8A-4147-A177-3AD203B41FA5}">
                      <a16:colId xmlns:a16="http://schemas.microsoft.com/office/drawing/2014/main" val="3138155402"/>
                    </a:ext>
                  </a:extLst>
                </a:gridCol>
                <a:gridCol w="1906221">
                  <a:extLst>
                    <a:ext uri="{9D8B030D-6E8A-4147-A177-3AD203B41FA5}">
                      <a16:colId xmlns:a16="http://schemas.microsoft.com/office/drawing/2014/main" val="2267724568"/>
                    </a:ext>
                  </a:extLst>
                </a:gridCol>
              </a:tblGrid>
              <a:tr h="117454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Gilroy-Light" panose="020B0604020202020204"/>
                          <a:cs typeface="Times New Roman" panose="02020603050405020304" pitchFamily="18" charset="0"/>
                        </a:rPr>
                        <a:t>Наша компания</a:t>
                      </a: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5935637"/>
                  </a:ext>
                </a:extLst>
              </a:tr>
              <a:tr h="591319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latin typeface="Gilroy-Light" panose="020B0604020202020204"/>
                          <a:cs typeface="Times New Roman" panose="02020603050405020304" pitchFamily="18" charset="0"/>
                        </a:rPr>
                        <a:t>Производство собственных компонентов</a:t>
                      </a:r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Gilroy-Light" panose="020B0604020202020204"/>
                          <a:cs typeface="Times New Roman" panose="02020603050405020304" pitchFamily="18" charset="0"/>
                        </a:rPr>
                        <a:t>Да</a:t>
                      </a: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Gilroy-Light" panose="020B0604020202020204"/>
                          <a:cs typeface="Times New Roman" panose="02020603050405020304" pitchFamily="18" charset="0"/>
                        </a:rPr>
                        <a:t>Да</a:t>
                      </a: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Gilroy-Light" panose="020B0604020202020204"/>
                          <a:cs typeface="Times New Roman" panose="02020603050405020304" pitchFamily="18" charset="0"/>
                        </a:rPr>
                        <a:t>Да</a:t>
                      </a: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Gilroy-Light" panose="020B0604020202020204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Gilroy-Light" panose="020B0604020202020204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6957607"/>
                  </a:ext>
                </a:extLst>
              </a:tr>
              <a:tr h="354791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latin typeface="Gilroy-Light" panose="020B0604020202020204"/>
                          <a:cs typeface="Times New Roman" panose="02020603050405020304" pitchFamily="18" charset="0"/>
                        </a:rPr>
                        <a:t>Готовая сборка системы</a:t>
                      </a:r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Gilroy-Light" panose="020B0604020202020204"/>
                          <a:cs typeface="Times New Roman" panose="02020603050405020304" pitchFamily="18" charset="0"/>
                        </a:rPr>
                        <a:t>Да</a:t>
                      </a: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Gilroy-Light" panose="020B0604020202020204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Gilroy-Light" panose="020B0604020202020204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Gilroy-Light" panose="020B0604020202020204"/>
                          <a:cs typeface="Times New Roman" panose="02020603050405020304" pitchFamily="18" charset="0"/>
                        </a:rPr>
                        <a:t>Да</a:t>
                      </a: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Gilroy-Light" panose="020B0604020202020204"/>
                          <a:cs typeface="Times New Roman" panose="02020603050405020304" pitchFamily="18" charset="0"/>
                        </a:rPr>
                        <a:t>Да</a:t>
                      </a: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873117"/>
                  </a:ext>
                </a:extLst>
              </a:tr>
              <a:tr h="59131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Gilroy-Light" panose="020B0604020202020204"/>
                          <a:cs typeface="Times New Roman" panose="02020603050405020304" pitchFamily="18" charset="0"/>
                        </a:rPr>
                        <a:t>Монтаж системы освещения</a:t>
                      </a:r>
                    </a:p>
                    <a:p>
                      <a:pPr algn="l"/>
                      <a:endParaRPr lang="ru-RU" sz="1800" dirty="0">
                        <a:latin typeface="Gilroy-Light" panose="020B0604020202020204"/>
                        <a:cs typeface="Times New Roman" panose="02020603050405020304" pitchFamily="18" charset="0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Gilroy-Light" panose="020B0604020202020204"/>
                          <a:cs typeface="Times New Roman" panose="02020603050405020304" pitchFamily="18" charset="0"/>
                        </a:rPr>
                        <a:t>Да</a:t>
                      </a: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Gilroy-Light" panose="020B0604020202020204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Gilroy-Light" panose="020B0604020202020204"/>
                          <a:cs typeface="Times New Roman" panose="02020603050405020304" pitchFamily="18" charset="0"/>
                        </a:rPr>
                        <a:t>Да</a:t>
                      </a: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Gilroy-Light" panose="020B0604020202020204"/>
                          <a:cs typeface="Times New Roman" panose="02020603050405020304" pitchFamily="18" charset="0"/>
                        </a:rPr>
                        <a:t>Да</a:t>
                      </a:r>
                    </a:p>
                    <a:p>
                      <a:pPr algn="ctr"/>
                      <a:endParaRPr lang="ru-RU" sz="1800" dirty="0">
                        <a:latin typeface="Gilroy-Light" panose="020B0604020202020204"/>
                        <a:cs typeface="Times New Roman" panose="02020603050405020304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Gilroy-Light" panose="020B0604020202020204"/>
                          <a:cs typeface="Times New Roman" panose="02020603050405020304" pitchFamily="18" charset="0"/>
                        </a:rPr>
                        <a:t>Да</a:t>
                      </a: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431285"/>
                  </a:ext>
                </a:extLst>
              </a:tr>
              <a:tr h="369510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latin typeface="Gilroy-Light" panose="020B0604020202020204"/>
                          <a:cs typeface="Times New Roman" panose="02020603050405020304" pitchFamily="18" charset="0"/>
                        </a:rPr>
                        <a:t>Высокая стоимость</a:t>
                      </a:r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Gilroy-Light" panose="020B0604020202020204"/>
                          <a:cs typeface="Times New Roman" panose="02020603050405020304" pitchFamily="18" charset="0"/>
                        </a:rPr>
                        <a:t>Да</a:t>
                      </a: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Gilroy-Light" panose="020B0604020202020204"/>
                          <a:cs typeface="Times New Roman" panose="02020603050405020304" pitchFamily="18" charset="0"/>
                        </a:rPr>
                        <a:t>Да</a:t>
                      </a: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Gilroy-Light" panose="020B0604020202020204"/>
                          <a:cs typeface="Times New Roman" panose="02020603050405020304" pitchFamily="18" charset="0"/>
                        </a:rPr>
                        <a:t>Да</a:t>
                      </a: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Gilroy-Light" panose="020B0604020202020204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Gilroy-Light" panose="020B0604020202020204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9252568"/>
                  </a:ext>
                </a:extLst>
              </a:tr>
              <a:tr h="407234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latin typeface="Gilroy-Light" panose="020B0604020202020204"/>
                          <a:cs typeface="Times New Roman" panose="02020603050405020304" pitchFamily="18" charset="0"/>
                        </a:rPr>
                        <a:t>Универсальность</a:t>
                      </a:r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Gilroy-Light" panose="020B0604020202020204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Gilroy-Light" panose="020B0604020202020204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Gilroy-Light" panose="020B0604020202020204"/>
                          <a:cs typeface="Times New Roman" panose="02020603050405020304" pitchFamily="18" charset="0"/>
                        </a:rPr>
                        <a:t>Да</a:t>
                      </a: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Gilroy-Light" panose="020B0604020202020204"/>
                          <a:cs typeface="Times New Roman" panose="02020603050405020304" pitchFamily="18" charset="0"/>
                        </a:rPr>
                        <a:t>Да</a:t>
                      </a: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Gilroy-Light" panose="020B0604020202020204"/>
                          <a:cs typeface="Times New Roman" panose="02020603050405020304" pitchFamily="18" charset="0"/>
                        </a:rPr>
                        <a:t>Да</a:t>
                      </a: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6436738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9C2A2F4-B843-4D5D-90E3-BAC2073E82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397" y="2230725"/>
            <a:ext cx="495717" cy="49571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E14E336-9794-4614-A2DB-9E4F9A9516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493" y="2196903"/>
            <a:ext cx="932433" cy="66017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269B678-C2E5-4199-B9C8-2903EE1D61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301" y="2009864"/>
            <a:ext cx="1387870" cy="796103"/>
          </a:xfrm>
          <a:prstGeom prst="rect">
            <a:avLst/>
          </a:prstGeom>
        </p:spPr>
      </p:pic>
      <p:pic>
        <p:nvPicPr>
          <p:cNvPr id="3" name="Рисунок 2" descr="Лампочка со сплошной заливкой">
            <a:extLst>
              <a:ext uri="{FF2B5EF4-FFF2-40B4-BE49-F238E27FC236}">
                <a16:creationId xmlns:a16="http://schemas.microsoft.com/office/drawing/2014/main" id="{06C320E5-4142-4449-B2BC-90B1304037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59898" y="2165708"/>
            <a:ext cx="691365" cy="691365"/>
          </a:xfrm>
          <a:prstGeom prst="rect">
            <a:avLst/>
          </a:prstGeom>
        </p:spPr>
      </p:pic>
      <p:pic>
        <p:nvPicPr>
          <p:cNvPr id="40" name="Picture 6">
            <a:extLst>
              <a:ext uri="{FF2B5EF4-FFF2-40B4-BE49-F238E27FC236}">
                <a16:creationId xmlns:a16="http://schemas.microsoft.com/office/drawing/2014/main" id="{13B67A31-484B-4844-9969-653937AD71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42" r="72622" b="22824"/>
          <a:stretch/>
        </p:blipFill>
        <p:spPr bwMode="auto">
          <a:xfrm>
            <a:off x="8213883" y="2082191"/>
            <a:ext cx="819135" cy="796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72008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36582" y="868379"/>
            <a:ext cx="7582299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ПЛАН РАБОТЫ НАД ПРОЕКТОМ</a:t>
            </a:r>
          </a:p>
        </p:txBody>
      </p:sp>
      <p:pic>
        <p:nvPicPr>
          <p:cNvPr id="19" name="Picture 6">
            <a:extLst>
              <a:ext uri="{FF2B5EF4-FFF2-40B4-BE49-F238E27FC236}">
                <a16:creationId xmlns:a16="http://schemas.microsoft.com/office/drawing/2014/main" id="{6B2E1C4E-79BB-418E-8831-01795DBD5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0605" y="5183268"/>
            <a:ext cx="1528230" cy="1528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F84690E-1D04-4FA7-88EE-3D66BDA8FE99}"/>
              </a:ext>
            </a:extLst>
          </p:cNvPr>
          <p:cNvSpPr/>
          <p:nvPr/>
        </p:nvSpPr>
        <p:spPr>
          <a:xfrm>
            <a:off x="9179189" y="1782367"/>
            <a:ext cx="1775534" cy="1015659"/>
          </a:xfrm>
          <a:prstGeom prst="rect">
            <a:avLst/>
          </a:prstGeom>
          <a:solidFill>
            <a:srgbClr val="9F00FF"/>
          </a:solidFill>
          <a:ln w="25400" cap="flat">
            <a:solidFill>
              <a:srgbClr val="9F00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Проведение</a:t>
            </a: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 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проблемного</a:t>
            </a: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 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интервью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99D15928-28C6-4785-BA59-D22039D60EA2}"/>
              </a:ext>
            </a:extLst>
          </p:cNvPr>
          <p:cNvSpPr/>
          <p:nvPr/>
        </p:nvSpPr>
        <p:spPr>
          <a:xfrm>
            <a:off x="6446447" y="1771490"/>
            <a:ext cx="1775534" cy="1015659"/>
          </a:xfrm>
          <a:prstGeom prst="rect">
            <a:avLst/>
          </a:prstGeom>
          <a:solidFill>
            <a:srgbClr val="FD493D"/>
          </a:solidFill>
          <a:ln w="25400" cap="flat">
            <a:solidFill>
              <a:srgbClr val="FD493D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Анализ</a:t>
            </a: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 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многоквартирных</a:t>
            </a: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 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домов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06A94BCF-4D3D-4DFD-A817-3891D7CC764D}"/>
              </a:ext>
            </a:extLst>
          </p:cNvPr>
          <p:cNvSpPr/>
          <p:nvPr/>
        </p:nvSpPr>
        <p:spPr>
          <a:xfrm>
            <a:off x="6448931" y="3429000"/>
            <a:ext cx="1775534" cy="830993"/>
          </a:xfrm>
          <a:prstGeom prst="rect">
            <a:avLst/>
          </a:prstGeom>
          <a:solidFill>
            <a:srgbClr val="B5D8E1"/>
          </a:solidFill>
          <a:ln w="25400" cap="flat">
            <a:solidFill>
              <a:srgbClr val="B5D8E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338D8C03-8329-4D2E-B836-A05A412F393B}"/>
              </a:ext>
            </a:extLst>
          </p:cNvPr>
          <p:cNvSpPr/>
          <p:nvPr/>
        </p:nvSpPr>
        <p:spPr>
          <a:xfrm>
            <a:off x="980962" y="1878671"/>
            <a:ext cx="1775534" cy="830993"/>
          </a:xfrm>
          <a:prstGeom prst="rect">
            <a:avLst/>
          </a:prstGeom>
          <a:solidFill>
            <a:srgbClr val="BBDAE4"/>
          </a:solidFill>
          <a:ln w="25400" cap="flat">
            <a:solidFill>
              <a:srgbClr val="B5D8E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42B1323D-9994-4415-8E0F-FBF75EC63524}"/>
              </a:ext>
            </a:extLst>
          </p:cNvPr>
          <p:cNvSpPr/>
          <p:nvPr/>
        </p:nvSpPr>
        <p:spPr>
          <a:xfrm>
            <a:off x="9199428" y="3429000"/>
            <a:ext cx="1775534" cy="830993"/>
          </a:xfrm>
          <a:prstGeom prst="rect">
            <a:avLst/>
          </a:prstGeom>
          <a:solidFill>
            <a:srgbClr val="FBB3C1"/>
          </a:solidFill>
          <a:ln w="25400" cap="flat">
            <a:solidFill>
              <a:srgbClr val="FBB3C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CAE3B6DF-C383-47A2-8DC6-692C46C7F256}"/>
              </a:ext>
            </a:extLst>
          </p:cNvPr>
          <p:cNvSpPr/>
          <p:nvPr/>
        </p:nvSpPr>
        <p:spPr>
          <a:xfrm>
            <a:off x="3713704" y="1878671"/>
            <a:ext cx="1775534" cy="830993"/>
          </a:xfrm>
          <a:prstGeom prst="rect">
            <a:avLst/>
          </a:prstGeom>
          <a:solidFill>
            <a:srgbClr val="FCAF17"/>
          </a:solidFill>
          <a:ln w="25400" cap="flat">
            <a:solidFill>
              <a:srgbClr val="FCAF17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A1E1413-0315-4F6E-A205-8E9CC74439BF}"/>
              </a:ext>
            </a:extLst>
          </p:cNvPr>
          <p:cNvSpPr txBox="1"/>
          <p:nvPr/>
        </p:nvSpPr>
        <p:spPr>
          <a:xfrm>
            <a:off x="1083126" y="2122920"/>
            <a:ext cx="1482571" cy="400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Идея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6058D65-571E-4322-BD01-5594ECEEB6AE}"/>
              </a:ext>
            </a:extLst>
          </p:cNvPr>
          <p:cNvSpPr txBox="1"/>
          <p:nvPr/>
        </p:nvSpPr>
        <p:spPr>
          <a:xfrm>
            <a:off x="3882157" y="2011802"/>
            <a:ext cx="1464815" cy="98488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Выявление</a:t>
            </a: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конкурентов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4D714BB-3076-4098-967D-7351718A4920}"/>
              </a:ext>
            </a:extLst>
          </p:cNvPr>
          <p:cNvSpPr txBox="1"/>
          <p:nvPr/>
        </p:nvSpPr>
        <p:spPr>
          <a:xfrm>
            <a:off x="9291138" y="3476974"/>
            <a:ext cx="1652782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Подбор</a:t>
            </a: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компонентов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210F03C-6EE0-423C-84A2-63389338C7E2}"/>
              </a:ext>
            </a:extLst>
          </p:cNvPr>
          <p:cNvSpPr txBox="1"/>
          <p:nvPr/>
        </p:nvSpPr>
        <p:spPr>
          <a:xfrm>
            <a:off x="6566714" y="3481578"/>
            <a:ext cx="1534999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Создание</a:t>
            </a: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прототипа</a:t>
            </a:r>
          </a:p>
        </p:txBody>
      </p:sp>
      <p:sp>
        <p:nvSpPr>
          <p:cNvPr id="31" name="Стрелка: вправо 30">
            <a:extLst>
              <a:ext uri="{FF2B5EF4-FFF2-40B4-BE49-F238E27FC236}">
                <a16:creationId xmlns:a16="http://schemas.microsoft.com/office/drawing/2014/main" id="{9E725BFD-0B2E-4F4E-9CD8-6EAF787FC158}"/>
              </a:ext>
            </a:extLst>
          </p:cNvPr>
          <p:cNvSpPr/>
          <p:nvPr/>
        </p:nvSpPr>
        <p:spPr>
          <a:xfrm>
            <a:off x="2807553" y="2183907"/>
            <a:ext cx="855094" cy="250327"/>
          </a:xfrm>
          <a:prstGeom prst="rightArrow">
            <a:avLst/>
          </a:prstGeom>
          <a:solidFill>
            <a:srgbClr val="FBB3C1"/>
          </a:solidFill>
          <a:ln w="25400" cap="flat">
            <a:solidFill>
              <a:srgbClr val="FBB3C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5" name="Стрелка: вправо 34">
            <a:extLst>
              <a:ext uri="{FF2B5EF4-FFF2-40B4-BE49-F238E27FC236}">
                <a16:creationId xmlns:a16="http://schemas.microsoft.com/office/drawing/2014/main" id="{399AB3D7-CF77-488E-8C91-7CD7397B78C2}"/>
              </a:ext>
            </a:extLst>
          </p:cNvPr>
          <p:cNvSpPr/>
          <p:nvPr/>
        </p:nvSpPr>
        <p:spPr>
          <a:xfrm>
            <a:off x="5540437" y="2183907"/>
            <a:ext cx="855094" cy="250327"/>
          </a:xfrm>
          <a:prstGeom prst="rightArrow">
            <a:avLst/>
          </a:prstGeom>
          <a:solidFill>
            <a:srgbClr val="BBDAE4"/>
          </a:solidFill>
          <a:ln w="25400" cap="flat">
            <a:solidFill>
              <a:srgbClr val="BBDAE4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6" name="Стрелка: вправо 35">
            <a:extLst>
              <a:ext uri="{FF2B5EF4-FFF2-40B4-BE49-F238E27FC236}">
                <a16:creationId xmlns:a16="http://schemas.microsoft.com/office/drawing/2014/main" id="{2A08DD43-92AE-485C-900C-9B70E2380116}"/>
              </a:ext>
            </a:extLst>
          </p:cNvPr>
          <p:cNvSpPr/>
          <p:nvPr/>
        </p:nvSpPr>
        <p:spPr>
          <a:xfrm>
            <a:off x="8284987" y="2211143"/>
            <a:ext cx="855094" cy="250327"/>
          </a:xfrm>
          <a:prstGeom prst="rightArrow">
            <a:avLst/>
          </a:prstGeom>
          <a:solidFill>
            <a:srgbClr val="FCAF17"/>
          </a:solidFill>
          <a:ln w="25400" cap="flat">
            <a:solidFill>
              <a:srgbClr val="FFC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7" name="Стрелка: вправо 36">
            <a:extLst>
              <a:ext uri="{FF2B5EF4-FFF2-40B4-BE49-F238E27FC236}">
                <a16:creationId xmlns:a16="http://schemas.microsoft.com/office/drawing/2014/main" id="{4AE56694-E0E8-419D-B7AB-80FA246BA7D5}"/>
              </a:ext>
            </a:extLst>
          </p:cNvPr>
          <p:cNvSpPr/>
          <p:nvPr/>
        </p:nvSpPr>
        <p:spPr>
          <a:xfrm rot="5400000">
            <a:off x="9791629" y="2951728"/>
            <a:ext cx="584772" cy="250327"/>
          </a:xfrm>
          <a:prstGeom prst="rightArrow">
            <a:avLst/>
          </a:prstGeom>
          <a:solidFill>
            <a:srgbClr val="FD493D"/>
          </a:solidFill>
          <a:ln w="25400" cap="flat">
            <a:solidFill>
              <a:srgbClr val="FD493D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8" name="Стрелка: вправо 37">
            <a:extLst>
              <a:ext uri="{FF2B5EF4-FFF2-40B4-BE49-F238E27FC236}">
                <a16:creationId xmlns:a16="http://schemas.microsoft.com/office/drawing/2014/main" id="{F1C4D472-4472-4050-81AA-5F1735FC7350}"/>
              </a:ext>
            </a:extLst>
          </p:cNvPr>
          <p:cNvSpPr/>
          <p:nvPr/>
        </p:nvSpPr>
        <p:spPr>
          <a:xfrm rot="10800000">
            <a:off x="8287472" y="3753278"/>
            <a:ext cx="855094" cy="250327"/>
          </a:xfrm>
          <a:prstGeom prst="rightArrow">
            <a:avLst/>
          </a:prstGeom>
          <a:solidFill>
            <a:srgbClr val="9F00FF"/>
          </a:solidFill>
          <a:ln w="25400" cap="flat">
            <a:solidFill>
              <a:srgbClr val="9F00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9" name="Стрелка: вправо 34">
            <a:extLst>
              <a:ext uri="{FF2B5EF4-FFF2-40B4-BE49-F238E27FC236}">
                <a16:creationId xmlns:a16="http://schemas.microsoft.com/office/drawing/2014/main" id="{399AB3D7-CF77-488E-8C91-7CD7397B78C2}"/>
              </a:ext>
            </a:extLst>
          </p:cNvPr>
          <p:cNvSpPr/>
          <p:nvPr/>
        </p:nvSpPr>
        <p:spPr>
          <a:xfrm flipH="1">
            <a:off x="5540437" y="3753278"/>
            <a:ext cx="855094" cy="250327"/>
          </a:xfrm>
          <a:prstGeom prst="rightArrow">
            <a:avLst/>
          </a:prstGeom>
          <a:solidFill>
            <a:srgbClr val="FBB3C1"/>
          </a:solidFill>
          <a:ln w="25400" cap="flat">
            <a:solidFill>
              <a:srgbClr val="FBB3C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pSp>
        <p:nvGrpSpPr>
          <p:cNvPr id="42" name="Группа 41"/>
          <p:cNvGrpSpPr/>
          <p:nvPr/>
        </p:nvGrpSpPr>
        <p:grpSpPr>
          <a:xfrm>
            <a:off x="3733861" y="3462944"/>
            <a:ext cx="1775534" cy="830993"/>
            <a:chOff x="3662647" y="3429000"/>
            <a:chExt cx="1775534" cy="830993"/>
          </a:xfrm>
        </p:grpSpPr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CAE3B6DF-C383-47A2-8DC6-692C46C7F256}"/>
                </a:ext>
              </a:extLst>
            </p:cNvPr>
            <p:cNvSpPr/>
            <p:nvPr/>
          </p:nvSpPr>
          <p:spPr>
            <a:xfrm>
              <a:off x="3662647" y="3429000"/>
              <a:ext cx="1775534" cy="830993"/>
            </a:xfrm>
            <a:prstGeom prst="rect">
              <a:avLst/>
            </a:prstGeom>
            <a:solidFill>
              <a:srgbClr val="FCAF17"/>
            </a:solidFill>
            <a:ln w="25400" cap="flat">
              <a:solidFill>
                <a:srgbClr val="FCAF17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926619" y="3546794"/>
              <a:ext cx="1259315" cy="7078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8" tIns="45718" rIns="45718" bIns="45718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Gilroy-Light"/>
                  <a:sym typeface="Helvetica"/>
                </a:rPr>
                <a:t>Пилотный</a:t>
              </a:r>
              <a:r>
                <a:rPr kumimoji="0" lang="ru-RU" sz="16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rPr>
                <a:t> </a:t>
              </a:r>
            </a:p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Gilroy-Light"/>
                  <a:sym typeface="Helvetica"/>
                </a:rPr>
                <a:t>проект</a:t>
              </a:r>
            </a:p>
          </p:txBody>
        </p:sp>
      </p:grp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ED0B223-85E2-4BD5-91A8-0287F2926105}"/>
              </a:ext>
            </a:extLst>
          </p:cNvPr>
          <p:cNvSpPr/>
          <p:nvPr/>
        </p:nvSpPr>
        <p:spPr>
          <a:xfrm>
            <a:off x="973128" y="3432036"/>
            <a:ext cx="1775534" cy="830993"/>
          </a:xfrm>
          <a:prstGeom prst="rect">
            <a:avLst/>
          </a:prstGeom>
          <a:solidFill>
            <a:srgbClr val="FF2F2D"/>
          </a:solidFill>
          <a:ln w="25400" cap="flat">
            <a:solidFill>
              <a:srgbClr val="FF2F2D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3" name="Стрелка: вправо 34">
            <a:extLst>
              <a:ext uri="{FF2B5EF4-FFF2-40B4-BE49-F238E27FC236}">
                <a16:creationId xmlns:a16="http://schemas.microsoft.com/office/drawing/2014/main" id="{8C36DBB6-D290-442D-B609-966092773D66}"/>
              </a:ext>
            </a:extLst>
          </p:cNvPr>
          <p:cNvSpPr/>
          <p:nvPr/>
        </p:nvSpPr>
        <p:spPr>
          <a:xfrm flipH="1">
            <a:off x="2807553" y="3753278"/>
            <a:ext cx="855094" cy="250327"/>
          </a:xfrm>
          <a:prstGeom prst="rightArrow">
            <a:avLst/>
          </a:prstGeom>
          <a:solidFill>
            <a:srgbClr val="B5D8E1"/>
          </a:solidFill>
          <a:ln w="25400" cap="flat">
            <a:solidFill>
              <a:srgbClr val="B5D8E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BE3518-654A-4606-B07A-6B2DBE71F959}"/>
              </a:ext>
            </a:extLst>
          </p:cNvPr>
          <p:cNvSpPr txBox="1"/>
          <p:nvPr/>
        </p:nvSpPr>
        <p:spPr>
          <a:xfrm>
            <a:off x="1213593" y="3654515"/>
            <a:ext cx="1268533" cy="400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Продажи</a:t>
            </a:r>
          </a:p>
        </p:txBody>
      </p:sp>
    </p:spTree>
    <p:extLst>
      <p:ext uri="{BB962C8B-B14F-4D97-AF65-F5344CB8AC3E}">
        <p14:creationId xmlns:p14="http://schemas.microsoft.com/office/powerpoint/2010/main" val="1385188594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w.forfun.com/fetch/83/834044788eac8ccbf642b9dd1bde7b00.jpeg?w=1470&amp;r=0.5625"/>
          <p:cNvPicPr>
            <a:picLocks noChangeAspect="1" noChangeArrowheads="1"/>
          </p:cNvPicPr>
          <p:nvPr/>
        </p:nvPicPr>
        <p:blipFill rotWithShape="1">
          <a:blip r:embed="rId2"/>
          <a:srcRect l="18211" r="24794"/>
          <a:stretch/>
        </p:blipFill>
        <p:spPr bwMode="auto">
          <a:xfrm>
            <a:off x="8214489" y="1410083"/>
            <a:ext cx="3510642" cy="4037834"/>
          </a:xfrm>
          <a:prstGeom prst="rect">
            <a:avLst/>
          </a:prstGeom>
          <a:noFill/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336583" y="1397208"/>
            <a:ext cx="7664417" cy="31393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400" i="0" dirty="0">
                <a:solidFill>
                  <a:srgbClr val="FF2F2D"/>
                </a:solidFill>
                <a:effectLst/>
                <a:latin typeface="Gilroy-Light" panose="020B0604020202020204"/>
                <a:cs typeface="Times New Roman" panose="02020603050405020304" pitchFamily="18" charset="0"/>
              </a:rPr>
              <a:t>ЦА:</a:t>
            </a:r>
            <a:r>
              <a:rPr lang="ru-RU" sz="2400" i="0" dirty="0">
                <a:effectLst/>
                <a:latin typeface="Gilroy-Light" panose="020B0604020202020204"/>
                <a:cs typeface="Times New Roman" panose="02020603050405020304" pitchFamily="18" charset="0"/>
              </a:rPr>
              <a:t> УК и ТСЖ</a:t>
            </a:r>
          </a:p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400" i="0" dirty="0">
                <a:effectLst/>
                <a:latin typeface="Gilroy-Light" panose="020B0604020202020204"/>
                <a:cs typeface="Times New Roman" panose="02020603050405020304" pitchFamily="18" charset="0"/>
              </a:rPr>
              <a:t>В городе обслуживают и управляют жилым фондом 134 - управляющих компаний (УК) и 194 - товариществ собственников жилья (ТСЖ). </a:t>
            </a:r>
          </a:p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400" i="0" dirty="0">
                <a:effectLst/>
                <a:latin typeface="Gilroy-Light" panose="020B0604020202020204"/>
                <a:cs typeface="Times New Roman" panose="02020603050405020304" pitchFamily="18" charset="0"/>
              </a:rPr>
              <a:t>Жилой фонд составляет 3022 многоквартирных домов, площадью 8890119 м2.</a:t>
            </a:r>
          </a:p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endParaRPr lang="ru-RU" sz="2400" dirty="0">
              <a:latin typeface="Gilroy-Light" panose="020B0604020202020204"/>
              <a:cs typeface="Times New Roman" panose="02020603050405020304" pitchFamily="18" charset="0"/>
            </a:endParaRP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336583" y="789578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ИЗМЕРЕНИЕ РЫНКА</a:t>
            </a:r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15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36583" y="789578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КОМАНДА</a:t>
            </a:r>
            <a:endParaRPr sz="36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E094DC7-ADBF-4174-9406-FAA4893D7A8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14221" t="7609" r="10654" b="9219"/>
          <a:stretch/>
        </p:blipFill>
        <p:spPr>
          <a:xfrm>
            <a:off x="4421897" y="2958968"/>
            <a:ext cx="1100042" cy="109608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6679C90-6A7A-457D-AD98-876D5AEFFDA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12118" t="8848" r="12239" b="5682"/>
          <a:stretch/>
        </p:blipFill>
        <p:spPr>
          <a:xfrm>
            <a:off x="4421897" y="1717354"/>
            <a:ext cx="1100042" cy="111730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AC4C0D3-152A-4F6F-A5C5-C37CAE43539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9214" t="9690" r="11686" b="4244"/>
          <a:stretch/>
        </p:blipFill>
        <p:spPr>
          <a:xfrm>
            <a:off x="4358982" y="4284183"/>
            <a:ext cx="1162957" cy="113745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A22EFF9-808F-48CB-828F-C212F4EC19C8}"/>
              </a:ext>
            </a:extLst>
          </p:cNvPr>
          <p:cNvSpPr txBox="1"/>
          <p:nvPr/>
        </p:nvSpPr>
        <p:spPr>
          <a:xfrm>
            <a:off x="1509207" y="1724398"/>
            <a:ext cx="17848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Лидер: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Десятова Алина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FE01FFE-5656-4BC6-8059-8BC7BCE8E47E}"/>
              </a:ext>
            </a:extLst>
          </p:cNvPr>
          <p:cNvSpPr txBox="1"/>
          <p:nvPr/>
        </p:nvSpPr>
        <p:spPr>
          <a:xfrm>
            <a:off x="1495191" y="2845028"/>
            <a:ext cx="19904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9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Разработчик: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Чекавинский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Антон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Десятова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Алина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D0E158D-9580-4880-8205-426301536645}"/>
              </a:ext>
            </a:extLst>
          </p:cNvPr>
          <p:cNvSpPr txBox="1"/>
          <p:nvPr/>
        </p:nvSpPr>
        <p:spPr>
          <a:xfrm>
            <a:off x="5457141" y="1720397"/>
            <a:ext cx="20266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CAF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Экономист: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Байкова Дарина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4DB0BD0-8C37-4577-B83E-8891C3072AD5}"/>
              </a:ext>
            </a:extLst>
          </p:cNvPr>
          <p:cNvSpPr txBox="1"/>
          <p:nvPr/>
        </p:nvSpPr>
        <p:spPr>
          <a:xfrm>
            <a:off x="5482497" y="2879772"/>
            <a:ext cx="26472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Сборщик: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Бахтин Данил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Тропин Максим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Походжай</a:t>
            </a:r>
            <a:r>
              <a:rPr lang="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Михаил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0E27557-69DF-4675-BAEB-C256028EF917}"/>
              </a:ext>
            </a:extLst>
          </p:cNvPr>
          <p:cNvSpPr txBox="1"/>
          <p:nvPr/>
        </p:nvSpPr>
        <p:spPr>
          <a:xfrm>
            <a:off x="8976175" y="1724398"/>
            <a:ext cx="18427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D49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Маркетолог:</a:t>
            </a:r>
          </a:p>
          <a:p>
            <a:r>
              <a:rPr lang="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Куприченков Егор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DF59285-BC21-4144-835B-062F9B4FA404}"/>
              </a:ext>
            </a:extLst>
          </p:cNvPr>
          <p:cNvSpPr txBox="1"/>
          <p:nvPr/>
        </p:nvSpPr>
        <p:spPr>
          <a:xfrm>
            <a:off x="1474536" y="4218052"/>
            <a:ext cx="24494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D49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Конструктор: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Бушаров</a:t>
            </a:r>
            <a:r>
              <a:rPr lang="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Егор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Бобыкин</a:t>
            </a:r>
            <a:r>
              <a:rPr lang="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Михаил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Гераймович</a:t>
            </a:r>
            <a:r>
              <a:rPr lang="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Егор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C75AB8F-0D22-42CD-83BD-0671FDF2A632}"/>
              </a:ext>
            </a:extLst>
          </p:cNvPr>
          <p:cNvSpPr txBox="1"/>
          <p:nvPr/>
        </p:nvSpPr>
        <p:spPr>
          <a:xfrm>
            <a:off x="5482497" y="4218052"/>
            <a:ext cx="33219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9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Универсал: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Розиков</a:t>
            </a:r>
            <a:r>
              <a:rPr lang="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Мехрубон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Мирвайсзода</a:t>
            </a:r>
            <a:r>
              <a:rPr lang="ru-RU" sz="16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Мухаммадджовида</a:t>
            </a:r>
            <a:endParaRPr lang="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621BE08-0D77-4B6B-AC0C-60E91E32C6B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l="11958" t="10024" r="11572" b="8656"/>
          <a:stretch/>
        </p:blipFill>
        <p:spPr>
          <a:xfrm>
            <a:off x="342563" y="4218052"/>
            <a:ext cx="1140431" cy="1091489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454C0420-D1AA-411E-B5EE-9F69992ACEA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/>
          <a:srcRect l="16660" t="6356" r="13092" b="3628"/>
          <a:stretch/>
        </p:blipFill>
        <p:spPr>
          <a:xfrm>
            <a:off x="440876" y="2847380"/>
            <a:ext cx="1047964" cy="120766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543250D-F943-4A48-830C-EABD2FCE166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/>
          <a:srcRect l="10069" t="4786" r="10069" b="8001"/>
          <a:stretch/>
        </p:blipFill>
        <p:spPr>
          <a:xfrm>
            <a:off x="365900" y="1648153"/>
            <a:ext cx="1162957" cy="113745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7EC0F1CF-A4E9-4D31-A599-A9410E5A852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/>
          <a:srcRect l="12624" t="6024" r="10309" b="9317"/>
          <a:stretch/>
        </p:blipFill>
        <p:spPr>
          <a:xfrm>
            <a:off x="7966650" y="1710913"/>
            <a:ext cx="1104837" cy="1091489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AF640926-F506-4FF4-8FE7-6C398F3E3A0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/>
          <a:srcRect l="10069" t="4786" r="10069" b="8001"/>
          <a:stretch/>
        </p:blipFill>
        <p:spPr>
          <a:xfrm>
            <a:off x="7937589" y="2942646"/>
            <a:ext cx="1162957" cy="1137455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A9E1C3BA-37AC-4C09-AFC2-5A483B1EE5B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/>
          <a:srcRect l="10069" t="4786" r="10069" b="8001"/>
          <a:stretch/>
        </p:blipFill>
        <p:spPr>
          <a:xfrm>
            <a:off x="7966650" y="4218052"/>
            <a:ext cx="1162957" cy="11374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4071B02-8EB6-4D5C-8B39-9A753273A620}"/>
              </a:ext>
            </a:extLst>
          </p:cNvPr>
          <p:cNvSpPr txBox="1"/>
          <p:nvPr/>
        </p:nvSpPr>
        <p:spPr>
          <a:xfrm>
            <a:off x="8976175" y="2942646"/>
            <a:ext cx="1842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Наставник: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Мещеряков В.Е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0DC145-6AB2-47B5-8A48-4196B404DD29}"/>
              </a:ext>
            </a:extLst>
          </p:cNvPr>
          <p:cNvSpPr txBox="1"/>
          <p:nvPr/>
        </p:nvSpPr>
        <p:spPr>
          <a:xfrm>
            <a:off x="9006593" y="4240786"/>
            <a:ext cx="1842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Консультант: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Никитина Н.А</a:t>
            </a:r>
          </a:p>
        </p:txBody>
      </p:sp>
    </p:spTree>
    <p:extLst>
      <p:ext uri="{BB962C8B-B14F-4D97-AF65-F5344CB8AC3E}">
        <p14:creationId xmlns:p14="http://schemas.microsoft.com/office/powerpoint/2010/main" val="17831251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 cstate="print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 cstate="print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4800" dirty="0"/>
              <a:t>СПАСИБО</a:t>
            </a:r>
            <a:r>
              <a:rPr lang="ru-RU" sz="4800" dirty="0"/>
              <a:t> ЗА ВНИМАНИЕ</a:t>
            </a:r>
            <a:r>
              <a:rPr sz="4800"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C8F67602-4227-49E8-B602-6A384FA10A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234028"/>
              </p:ext>
            </p:extLst>
          </p:nvPr>
        </p:nvGraphicFramePr>
        <p:xfrm>
          <a:off x="461639" y="1582863"/>
          <a:ext cx="11322372" cy="4775562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2426430">
                  <a:extLst>
                    <a:ext uri="{9D8B030D-6E8A-4147-A177-3AD203B41FA5}">
                      <a16:colId xmlns:a16="http://schemas.microsoft.com/office/drawing/2014/main" val="2755339543"/>
                    </a:ext>
                  </a:extLst>
                </a:gridCol>
                <a:gridCol w="1914750">
                  <a:extLst>
                    <a:ext uri="{9D8B030D-6E8A-4147-A177-3AD203B41FA5}">
                      <a16:colId xmlns:a16="http://schemas.microsoft.com/office/drawing/2014/main" val="991448813"/>
                    </a:ext>
                  </a:extLst>
                </a:gridCol>
                <a:gridCol w="2450237">
                  <a:extLst>
                    <a:ext uri="{9D8B030D-6E8A-4147-A177-3AD203B41FA5}">
                      <a16:colId xmlns:a16="http://schemas.microsoft.com/office/drawing/2014/main" val="4067706783"/>
                    </a:ext>
                  </a:extLst>
                </a:gridCol>
                <a:gridCol w="2745925">
                  <a:extLst>
                    <a:ext uri="{9D8B030D-6E8A-4147-A177-3AD203B41FA5}">
                      <a16:colId xmlns:a16="http://schemas.microsoft.com/office/drawing/2014/main" val="2438944119"/>
                    </a:ext>
                  </a:extLst>
                </a:gridCol>
                <a:gridCol w="1785030">
                  <a:extLst>
                    <a:ext uri="{9D8B030D-6E8A-4147-A177-3AD203B41FA5}">
                      <a16:colId xmlns:a16="http://schemas.microsoft.com/office/drawing/2014/main" val="74979237"/>
                    </a:ext>
                  </a:extLst>
                </a:gridCol>
              </a:tblGrid>
              <a:tr h="1013209"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  <a:latin typeface="Gilroy-Light" panose="020B0604020202020204"/>
                        </a:rPr>
                        <a:t>КП «Ключевые партнеры»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Gilroy-Light" panose="020B0604020202020204"/>
                        </a:rPr>
                        <a:t>Производители контроллеров, датчиков движения и освещенности, драйверов и светодиодных ламп</a:t>
                      </a:r>
                    </a:p>
                  </a:txBody>
                  <a:tcPr marL="12497" marR="12497" marT="0" marB="0">
                    <a:lnL w="12700" cmpd="sng"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  <a:latin typeface="Gilroy-Light" panose="020B0604020202020204"/>
                        </a:rPr>
                        <a:t>КД «Ключевые виды деятельности»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effectLst/>
                          <a:latin typeface="Gilroy-Light" panose="020B0604020202020204"/>
                        </a:rPr>
                        <a:t>Проектирование автоматической системы управления освещением</a:t>
                      </a:r>
                    </a:p>
                  </a:txBody>
                  <a:tcPr marL="12497" marR="12497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  <a:latin typeface="Gilroy-Light" panose="020B0604020202020204"/>
                        </a:rPr>
                        <a:t>ЦП «Ценностное предложение»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Gilroy-Light" panose="020B0604020202020204"/>
                        </a:rPr>
                        <a:t>Технология позволит обеспечить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Gilroy-Light" panose="020B0604020202020204"/>
                        </a:rPr>
                        <a:t>экономное потребление электроэнергии и снижение коммунальных счетов</a:t>
                      </a:r>
                      <a:endParaRPr lang="ru-RU" sz="1200" dirty="0">
                        <a:effectLst/>
                        <a:latin typeface="Gilroy-Light" panose="020B0604020202020204"/>
                        <a:ea typeface="Calibri" panose="020F0502020204030204" pitchFamily="34" charset="0"/>
                      </a:endParaRPr>
                    </a:p>
                  </a:txBody>
                  <a:tcPr marL="12497" marR="12497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  <a:latin typeface="Gilroy-Light" panose="020B0604020202020204"/>
                        </a:rPr>
                        <a:t>ВК «Взаимоотношения с клиентом»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Gilroy-Light" panose="020B0604020202020204"/>
                        </a:rPr>
                        <a:t>Участие в профильных выставках; Прямые коммерческие предложения</a:t>
                      </a:r>
                      <a:endParaRPr lang="ru-RU" sz="1200" dirty="0">
                        <a:effectLst/>
                        <a:latin typeface="Gilroy-Light" panose="020B0604020202020204"/>
                        <a:ea typeface="Calibri" panose="020F0502020204030204" pitchFamily="34" charset="0"/>
                      </a:endParaRPr>
                    </a:p>
                  </a:txBody>
                  <a:tcPr marL="12497" marR="12497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  <a:latin typeface="Gilroy-Light" panose="020B0604020202020204"/>
                        </a:rPr>
                        <a:t>ПС «Потребительские сегменты»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Gilroy-Light" panose="020B0604020202020204"/>
                        </a:rPr>
                        <a:t>УК и ТСЖ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Gilroy-Light" panose="020B0604020202020204"/>
                        </a:rPr>
                        <a:t> </a:t>
                      </a:r>
                      <a:endParaRPr lang="ru-RU" sz="1200" dirty="0">
                        <a:effectLst/>
                        <a:latin typeface="Gilroy-Light" panose="020B0604020202020204"/>
                        <a:ea typeface="Calibri" panose="020F0502020204030204" pitchFamily="34" charset="0"/>
                      </a:endParaRPr>
                    </a:p>
                  </a:txBody>
                  <a:tcPr marL="12497" marR="12497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8866346"/>
                  </a:ext>
                </a:extLst>
              </a:tr>
              <a:tr h="1398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  <a:latin typeface="Gilroy-Light" panose="020B0604020202020204"/>
                        </a:rPr>
                        <a:t>КР «Ключевые  ресурсы»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Gilroy-Light" panose="020B0604020202020204"/>
                        </a:rPr>
                        <a:t>Необходимо создать платформу, которая позволит предоставлять перевозчикам доступ к заказам. Нужно разработать процессы и системы, которые обеспечат прием заказов и доставку их на платформу для перевозчиков. </a:t>
                      </a:r>
                      <a:endParaRPr lang="ru-RU" sz="1200" dirty="0">
                        <a:effectLst/>
                        <a:latin typeface="Gilroy-Light" panose="020B0604020202020204"/>
                        <a:ea typeface="Calibri" panose="020F0502020204030204" pitchFamily="34" charset="0"/>
                      </a:endParaRPr>
                    </a:p>
                  </a:txBody>
                  <a:tcPr marL="12497" marR="12497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  <a:latin typeface="Gilroy-Light" panose="020B0604020202020204"/>
                        </a:rPr>
                        <a:t>КС «Каналы сбыта»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Gilroy-Light" panose="020B0604020202020204"/>
                        </a:rPr>
                        <a:t>Прямые продажи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Gilroy-Light" panose="020B0604020202020204"/>
                        </a:rPr>
                        <a:t> </a:t>
                      </a:r>
                      <a:endParaRPr lang="ru-RU" sz="1200" dirty="0">
                        <a:effectLst/>
                        <a:latin typeface="Gilroy-Light" panose="020B0604020202020204"/>
                        <a:ea typeface="Calibri" panose="020F0502020204030204" pitchFamily="34" charset="0"/>
                      </a:endParaRPr>
                    </a:p>
                  </a:txBody>
                  <a:tcPr marL="12497" marR="12497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286400"/>
                  </a:ext>
                </a:extLst>
              </a:tr>
              <a:tr h="2313304">
                <a:tc vMerge="1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200" dirty="0">
                        <a:effectLst/>
                        <a:latin typeface="Gilroy-Light" panose="020B0604020202020204"/>
                      </a:endParaRPr>
                    </a:p>
                  </a:txBody>
                  <a:tcPr marL="12497" marR="12497" marT="0" marB="0">
                    <a:lnL w="12700" cmpd="sng"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  <a:latin typeface="Gilroy-Light" panose="020B0604020202020204"/>
                        </a:rPr>
                        <a:t>КР «Ключевые  ресурсы»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Gilroy-Light" panose="020B0604020202020204"/>
                        </a:rPr>
                        <a:t>Офис, сборочный цех</a:t>
                      </a:r>
                      <a:endParaRPr lang="ru-RU" sz="1200" dirty="0">
                        <a:effectLst/>
                        <a:latin typeface="Gilroy-Light" panose="020B0604020202020204"/>
                        <a:ea typeface="Calibri" panose="020F0502020204030204" pitchFamily="34" charset="0"/>
                      </a:endParaRPr>
                    </a:p>
                  </a:txBody>
                  <a:tcPr marL="12497" marR="12497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200" dirty="0">
                        <a:effectLst/>
                        <a:latin typeface="Gilroy-Light" panose="020B0604020202020204"/>
                        <a:ea typeface="Calibri" panose="020F0502020204030204" pitchFamily="34" charset="0"/>
                      </a:endParaRPr>
                    </a:p>
                  </a:txBody>
                  <a:tcPr marL="12497" marR="12497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200" dirty="0">
                        <a:effectLst/>
                        <a:latin typeface="Gilroy-Light" panose="020B0604020202020204"/>
                        <a:ea typeface="Calibri" panose="020F0502020204030204" pitchFamily="34" charset="0"/>
                      </a:endParaRPr>
                    </a:p>
                  </a:txBody>
                  <a:tcPr marL="12497" marR="12497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200" dirty="0">
                        <a:effectLst/>
                        <a:latin typeface="Gilroy-Light" panose="020B0604020202020204"/>
                        <a:ea typeface="Calibri" panose="020F0502020204030204" pitchFamily="34" charset="0"/>
                      </a:endParaRPr>
                    </a:p>
                  </a:txBody>
                  <a:tcPr marL="12497" marR="12497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728288"/>
                  </a:ext>
                </a:extLst>
              </a:tr>
              <a:tr h="1309198"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  <a:latin typeface="Gilroy-Light" panose="020B0604020202020204"/>
                        </a:rPr>
                        <a:t>СИ «Структура издержек</a:t>
                      </a:r>
                      <a:r>
                        <a:rPr lang="ru-RU" sz="1200" dirty="0">
                          <a:effectLst/>
                          <a:latin typeface="Gilroy-Light" panose="020B0604020202020204"/>
                        </a:rPr>
                        <a:t>»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Gilroy-Light" panose="020B0604020202020204"/>
                        </a:rPr>
                        <a:t>Аренда помещения, затраты на оплату труда, страховые взносы, расходы на комплектующее, реклама продукта, налоги.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Gilroy-Light" panose="020B0604020202020204"/>
                          <a:ea typeface="Calibri" panose="020F0502020204030204" pitchFamily="34" charset="0"/>
                        </a:rPr>
                        <a:t>Членство в СРО.</a:t>
                      </a:r>
                    </a:p>
                  </a:txBody>
                  <a:tcPr marL="12497" marR="12497" marT="0" marB="0">
                    <a:lnL w="12700" cmpd="sng"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  <a:latin typeface="Gilroy-Light" panose="020B0604020202020204"/>
                        </a:rPr>
                        <a:t>ПД «Потоки поступления доходов»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Gilroy-Light" panose="020B0604020202020204"/>
                        </a:rPr>
                        <a:t>Выручка от продажи продукта (технологии)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Gilroy-Light" panose="020B0604020202020204"/>
                        </a:rPr>
                        <a:t> </a:t>
                      </a:r>
                      <a:endParaRPr lang="ru-RU" dirty="0"/>
                    </a:p>
                  </a:txBody>
                  <a:tcPr marL="12497" marR="12497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1590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410076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Другая 13">
      <a:dk1>
        <a:sysClr val="windowText" lastClr="000000"/>
      </a:dk1>
      <a:lt1>
        <a:sysClr val="window" lastClr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Другая 4">
      <a:majorFont>
        <a:latin typeface="Gilroy-Black"/>
        <a:ea typeface=""/>
        <a:cs typeface=""/>
      </a:majorFont>
      <a:minorFont>
        <a:latin typeface="Gilroy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4247</TotalTime>
  <Words>609</Words>
  <Application>Microsoft Office PowerPoint</Application>
  <PresentationFormat>Широкоэкранный</PresentationFormat>
  <Paragraphs>177</Paragraphs>
  <Slides>17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17</vt:i4>
      </vt:variant>
    </vt:vector>
  </HeadingPairs>
  <TitlesOfParts>
    <vt:vector size="32" baseType="lpstr">
      <vt:lpstr>Arial</vt:lpstr>
      <vt:lpstr>Calibri</vt:lpstr>
      <vt:lpstr>Calibri Light</vt:lpstr>
      <vt:lpstr>Gilroy</vt:lpstr>
      <vt:lpstr>Gilroy-Black</vt:lpstr>
      <vt:lpstr>Gilroy-Bold</vt:lpstr>
      <vt:lpstr>Gilroy-ExtraBold</vt:lpstr>
      <vt:lpstr>Gilroy-Light</vt:lpstr>
      <vt:lpstr>Helvetica</vt:lpstr>
      <vt:lpstr>Helvetica Neue</vt:lpstr>
      <vt:lpstr>Times New Roman</vt:lpstr>
      <vt:lpstr>Wingdings</vt:lpstr>
      <vt:lpstr>Тема Office</vt:lpstr>
      <vt:lpstr>1_Тема Office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Алина</cp:lastModifiedBy>
  <cp:revision>106</cp:revision>
  <dcterms:modified xsi:type="dcterms:W3CDTF">2023-12-04T16:41:25Z</dcterms:modified>
</cp:coreProperties>
</file>