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32"/>
  </p:notesMasterIdLst>
  <p:sldIdLst>
    <p:sldId id="256" r:id="rId2"/>
    <p:sldId id="257" r:id="rId3"/>
    <p:sldId id="305" r:id="rId4"/>
    <p:sldId id="320" r:id="rId5"/>
    <p:sldId id="321" r:id="rId6"/>
    <p:sldId id="303" r:id="rId7"/>
    <p:sldId id="312" r:id="rId8"/>
    <p:sldId id="313" r:id="rId9"/>
    <p:sldId id="318" r:id="rId10"/>
    <p:sldId id="314" r:id="rId11"/>
    <p:sldId id="315" r:id="rId12"/>
    <p:sldId id="316" r:id="rId13"/>
    <p:sldId id="317" r:id="rId14"/>
    <p:sldId id="319" r:id="rId15"/>
    <p:sldId id="259" r:id="rId16"/>
    <p:sldId id="258" r:id="rId17"/>
    <p:sldId id="260" r:id="rId18"/>
    <p:sldId id="262" r:id="rId19"/>
    <p:sldId id="306" r:id="rId20"/>
    <p:sldId id="308" r:id="rId21"/>
    <p:sldId id="261" r:id="rId22"/>
    <p:sldId id="269" r:id="rId23"/>
    <p:sldId id="296" r:id="rId24"/>
    <p:sldId id="302" r:id="rId25"/>
    <p:sldId id="301" r:id="rId26"/>
    <p:sldId id="300" r:id="rId27"/>
    <p:sldId id="265" r:id="rId28"/>
    <p:sldId id="310" r:id="rId29"/>
    <p:sldId id="309" r:id="rId30"/>
    <p:sldId id="311" r:id="rId31"/>
  </p:sldIdLst>
  <p:sldSz cx="9144000" cy="5143500" type="screen16x9"/>
  <p:notesSz cx="6858000" cy="9144000"/>
  <p:embeddedFontLst>
    <p:embeddedFont>
      <p:font typeface="Inter" panose="020B0604020202020204" charset="0"/>
      <p:regular r:id="rId33"/>
      <p:bold r:id="rId34"/>
      <p:italic r:id="rId35"/>
      <p:boldItalic r:id="rId36"/>
    </p:embeddedFont>
    <p:embeddedFont>
      <p:font typeface="Inter Light" panose="020B0604020202020204" charset="0"/>
      <p:regular r:id="rId37"/>
      <p:bold r:id="rId38"/>
      <p:italic r:id="rId39"/>
      <p:boldItalic r:id="rId40"/>
    </p:embeddedFont>
    <p:embeddedFont>
      <p:font typeface="Mulish" panose="020B0604020202020204" charset="0"/>
      <p:regular r:id="rId41"/>
      <p:bold r:id="rId42"/>
      <p:italic r:id="rId43"/>
      <p:boldItalic r:id="rId44"/>
    </p:embeddedFont>
    <p:embeddedFont>
      <p:font typeface="Nunito Light" pitchFamily="2" charset="-52"/>
      <p:regular r:id="rId45"/>
      <p:italic r:id="rId46"/>
    </p:embeddedFont>
    <p:embeddedFont>
      <p:font typeface="Open Sans" panose="020B0606030504020204" pitchFamily="34" charset="0"/>
      <p:regular r:id="rId47"/>
      <p:bold r:id="rId48"/>
      <p:italic r:id="rId49"/>
      <p:boldItalic r:id="rId50"/>
    </p:embeddedFont>
    <p:embeddedFont>
      <p:font typeface="Open Sans Light" panose="020B0306030504020204" pitchFamily="34" charset="0"/>
      <p:regular r:id="rId51"/>
      <p:italic r:id="rId52"/>
    </p:embeddedFont>
    <p:embeddedFont>
      <p:font typeface="Raleway" pitchFamily="2" charset="-52"/>
      <p:regular r:id="rId53"/>
      <p:bold r:id="rId54"/>
      <p:italic r:id="rId55"/>
      <p:boldItalic r:id="rId56"/>
    </p:embeddedFont>
    <p:embeddedFont>
      <p:font typeface="Raleway Medium" pitchFamily="2" charset="-52"/>
      <p:regular r:id="rId57"/>
      <p:bold r:id="rId58"/>
      <p:italic r:id="rId59"/>
      <p:boldItalic r:id="rId60"/>
    </p:embeddedFont>
    <p:embeddedFont>
      <p:font typeface="Syne" panose="020B0604020202020204" charset="0"/>
      <p:regular r:id="rId61"/>
      <p:bold r:id="rId62"/>
    </p:embeddedFont>
    <p:embeddedFont>
      <p:font typeface="Syne SemiBold" panose="020B0604020202020204" charset="0"/>
      <p:regular r:id="rId63"/>
      <p:bold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4D10A3-C2F3-4A3B-AAF8-7A0B15B56D9F}">
  <a:tblStyle styleId="{5C4D10A3-C2F3-4A3B-AAF8-7A0B15B56D9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0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font" Target="fonts/font23.fntdata"/><Relationship Id="rId63" Type="http://schemas.openxmlformats.org/officeDocument/2006/relationships/font" Target="fonts/font31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font" Target="fonts/font21.fntdata"/><Relationship Id="rId58" Type="http://schemas.openxmlformats.org/officeDocument/2006/relationships/font" Target="fonts/font26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29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font" Target="fonts/font24.fntdata"/><Relationship Id="rId64" Type="http://schemas.openxmlformats.org/officeDocument/2006/relationships/font" Target="fonts/font32.fntdata"/><Relationship Id="rId8" Type="http://schemas.openxmlformats.org/officeDocument/2006/relationships/slide" Target="slides/slide7.xml"/><Relationship Id="rId51" Type="http://schemas.openxmlformats.org/officeDocument/2006/relationships/font" Target="fonts/font1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59" Type="http://schemas.openxmlformats.org/officeDocument/2006/relationships/font" Target="fonts/font27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54" Type="http://schemas.openxmlformats.org/officeDocument/2006/relationships/font" Target="fonts/font22.fntdata"/><Relationship Id="rId62" Type="http://schemas.openxmlformats.org/officeDocument/2006/relationships/font" Target="fonts/font3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font" Target="fonts/font2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Relationship Id="rId60" Type="http://schemas.openxmlformats.org/officeDocument/2006/relationships/font" Target="fonts/font28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78a603d89a_0_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78a603d89a_0_5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>
          <a:extLst>
            <a:ext uri="{FF2B5EF4-FFF2-40B4-BE49-F238E27FC236}">
              <a16:creationId xmlns:a16="http://schemas.microsoft.com/office/drawing/2014/main" id="{E9C6E060-781C-7DE0-3E91-A930069FD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78a603d89a_0_244:notes">
            <a:extLst>
              <a:ext uri="{FF2B5EF4-FFF2-40B4-BE49-F238E27FC236}">
                <a16:creationId xmlns:a16="http://schemas.microsoft.com/office/drawing/2014/main" id="{9D43A358-5081-062E-AAC0-1C8F35ADC7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78a603d89a_0_244:notes">
            <a:extLst>
              <a:ext uri="{FF2B5EF4-FFF2-40B4-BE49-F238E27FC236}">
                <a16:creationId xmlns:a16="http://schemas.microsoft.com/office/drawing/2014/main" id="{02E4117E-A8C4-4EC3-6EC5-BB12D3B4CE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8679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>
          <a:extLst>
            <a:ext uri="{FF2B5EF4-FFF2-40B4-BE49-F238E27FC236}">
              <a16:creationId xmlns:a16="http://schemas.microsoft.com/office/drawing/2014/main" id="{1930D443-A910-6D42-31BD-E211BAE81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78a603d89a_0_244:notes">
            <a:extLst>
              <a:ext uri="{FF2B5EF4-FFF2-40B4-BE49-F238E27FC236}">
                <a16:creationId xmlns:a16="http://schemas.microsoft.com/office/drawing/2014/main" id="{5FE4BDFC-EE83-DA6F-C4B1-71055B54BF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78a603d89a_0_244:notes">
            <a:extLst>
              <a:ext uri="{FF2B5EF4-FFF2-40B4-BE49-F238E27FC236}">
                <a16:creationId xmlns:a16="http://schemas.microsoft.com/office/drawing/2014/main" id="{F38E08C6-8054-4A96-E1DA-C5AEFDC4D4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7953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>
          <a:extLst>
            <a:ext uri="{FF2B5EF4-FFF2-40B4-BE49-F238E27FC236}">
              <a16:creationId xmlns:a16="http://schemas.microsoft.com/office/drawing/2014/main" id="{74A9A7D0-DBDD-0887-4BA3-281671794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78a603d89a_0_244:notes">
            <a:extLst>
              <a:ext uri="{FF2B5EF4-FFF2-40B4-BE49-F238E27FC236}">
                <a16:creationId xmlns:a16="http://schemas.microsoft.com/office/drawing/2014/main" id="{C4419054-9B95-97CC-F8A2-591531085D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78a603d89a_0_244:notes">
            <a:extLst>
              <a:ext uri="{FF2B5EF4-FFF2-40B4-BE49-F238E27FC236}">
                <a16:creationId xmlns:a16="http://schemas.microsoft.com/office/drawing/2014/main" id="{65083645-F163-C2C3-9E6B-4E0DE4319B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5336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19438EB5-C157-54EA-DAFD-6F6F7AA75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4dda1946d_6_308:notes">
            <a:extLst>
              <a:ext uri="{FF2B5EF4-FFF2-40B4-BE49-F238E27FC236}">
                <a16:creationId xmlns:a16="http://schemas.microsoft.com/office/drawing/2014/main" id="{FFDCADE7-079E-8C51-9083-9F0FA34DC6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4dda1946d_6_308:notes">
            <a:extLst>
              <a:ext uri="{FF2B5EF4-FFF2-40B4-BE49-F238E27FC236}">
                <a16:creationId xmlns:a16="http://schemas.microsoft.com/office/drawing/2014/main" id="{83BD567D-0327-84FE-952B-90D32002E2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6582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0170D37A-145D-16C5-CE8B-347F77A05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4dda1946d_6_308:notes">
            <a:extLst>
              <a:ext uri="{FF2B5EF4-FFF2-40B4-BE49-F238E27FC236}">
                <a16:creationId xmlns:a16="http://schemas.microsoft.com/office/drawing/2014/main" id="{56AFEDEB-AE81-1493-DA72-E3FFC7EF17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4dda1946d_6_308:notes">
            <a:extLst>
              <a:ext uri="{FF2B5EF4-FFF2-40B4-BE49-F238E27FC236}">
                <a16:creationId xmlns:a16="http://schemas.microsoft.com/office/drawing/2014/main" id="{7D4B8C55-3BD8-EE3B-FD94-A3A15EF20D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9071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79BF8A52-553A-81A0-0D67-A9D4C0A5D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4dda1946d_6_308:notes">
            <a:extLst>
              <a:ext uri="{FF2B5EF4-FFF2-40B4-BE49-F238E27FC236}">
                <a16:creationId xmlns:a16="http://schemas.microsoft.com/office/drawing/2014/main" id="{6FBE7E6C-B39B-A0D2-1CC1-A4EE3EE862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4dda1946d_6_308:notes">
            <a:extLst>
              <a:ext uri="{FF2B5EF4-FFF2-40B4-BE49-F238E27FC236}">
                <a16:creationId xmlns:a16="http://schemas.microsoft.com/office/drawing/2014/main" id="{16C9D2BD-5911-255D-A806-CD2BC05355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4537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5BF1B56D-8B36-F85C-DB4A-078793E08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4dda1946d_6_308:notes">
            <a:extLst>
              <a:ext uri="{FF2B5EF4-FFF2-40B4-BE49-F238E27FC236}">
                <a16:creationId xmlns:a16="http://schemas.microsoft.com/office/drawing/2014/main" id="{1DA82C82-8247-460D-D287-319C70B8E6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4dda1946d_6_308:notes">
            <a:extLst>
              <a:ext uri="{FF2B5EF4-FFF2-40B4-BE49-F238E27FC236}">
                <a16:creationId xmlns:a16="http://schemas.microsoft.com/office/drawing/2014/main" id="{CA4728A8-8283-091B-6776-A39813EC39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3556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B85AF665-ACD3-6122-C447-C903A5AC0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4dda1946d_6_308:notes">
            <a:extLst>
              <a:ext uri="{FF2B5EF4-FFF2-40B4-BE49-F238E27FC236}">
                <a16:creationId xmlns:a16="http://schemas.microsoft.com/office/drawing/2014/main" id="{BA12DFCD-526D-D530-A390-B104BF3DCE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4dda1946d_6_308:notes">
            <a:extLst>
              <a:ext uri="{FF2B5EF4-FFF2-40B4-BE49-F238E27FC236}">
                <a16:creationId xmlns:a16="http://schemas.microsoft.com/office/drawing/2014/main" id="{8F271999-8139-F9C9-A803-256B9A83C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9183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55B846CC-B7A0-F5E0-AEAB-B6185D4B2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4dda1946d_6_308:notes">
            <a:extLst>
              <a:ext uri="{FF2B5EF4-FFF2-40B4-BE49-F238E27FC236}">
                <a16:creationId xmlns:a16="http://schemas.microsoft.com/office/drawing/2014/main" id="{D1A36321-D3A2-DF01-28B6-2DA9651E6F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4dda1946d_6_308:notes">
            <a:extLst>
              <a:ext uri="{FF2B5EF4-FFF2-40B4-BE49-F238E27FC236}">
                <a16:creationId xmlns:a16="http://schemas.microsoft.com/office/drawing/2014/main" id="{D89139C0-991D-62BE-4184-07250B8A14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137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EA745CF8-7212-6129-346D-575505787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4dda1946d_6_308:notes">
            <a:extLst>
              <a:ext uri="{FF2B5EF4-FFF2-40B4-BE49-F238E27FC236}">
                <a16:creationId xmlns:a16="http://schemas.microsoft.com/office/drawing/2014/main" id="{93ECFA63-8780-64DE-3983-27F72C017D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4dda1946d_6_308:notes">
            <a:extLst>
              <a:ext uri="{FF2B5EF4-FFF2-40B4-BE49-F238E27FC236}">
                <a16:creationId xmlns:a16="http://schemas.microsoft.com/office/drawing/2014/main" id="{B250356E-1742-F9BE-6466-020C047129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22972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FE0CF05E-6580-F338-9A09-6DAF69C6E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4dda1946d_6_308:notes">
            <a:extLst>
              <a:ext uri="{FF2B5EF4-FFF2-40B4-BE49-F238E27FC236}">
                <a16:creationId xmlns:a16="http://schemas.microsoft.com/office/drawing/2014/main" id="{4C6DCD74-E5FB-4D4F-867C-DC6912A2E0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4dda1946d_6_308:notes">
            <a:extLst>
              <a:ext uri="{FF2B5EF4-FFF2-40B4-BE49-F238E27FC236}">
                <a16:creationId xmlns:a16="http://schemas.microsoft.com/office/drawing/2014/main" id="{53A45278-1AE0-A075-647D-352A02A6FC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61333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54dda1946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54dda1946d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64e571339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64e571339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78a603d89a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78a603d89a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B51568DF-711E-B16F-0D20-C146ED591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78a603d89a_0_433:notes">
            <a:extLst>
              <a:ext uri="{FF2B5EF4-FFF2-40B4-BE49-F238E27FC236}">
                <a16:creationId xmlns:a16="http://schemas.microsoft.com/office/drawing/2014/main" id="{465BB30A-FF7C-91A3-3AE5-65B3A73BBB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78a603d89a_0_433:notes">
            <a:extLst>
              <a:ext uri="{FF2B5EF4-FFF2-40B4-BE49-F238E27FC236}">
                <a16:creationId xmlns:a16="http://schemas.microsoft.com/office/drawing/2014/main" id="{1E4AF434-6958-B629-BAC8-E4E053A0EF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45784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3839E8FA-75FC-DB72-D3BE-67AEE4558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78a603d89a_0_317:notes">
            <a:extLst>
              <a:ext uri="{FF2B5EF4-FFF2-40B4-BE49-F238E27FC236}">
                <a16:creationId xmlns:a16="http://schemas.microsoft.com/office/drawing/2014/main" id="{6DC09569-A9EF-17E1-C958-9A848851DF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78a603d89a_0_317:notes">
            <a:extLst>
              <a:ext uri="{FF2B5EF4-FFF2-40B4-BE49-F238E27FC236}">
                <a16:creationId xmlns:a16="http://schemas.microsoft.com/office/drawing/2014/main" id="{3421DF70-4C51-7196-12CD-DD017AF6BA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37159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>
          <a:extLst>
            <a:ext uri="{FF2B5EF4-FFF2-40B4-BE49-F238E27FC236}">
              <a16:creationId xmlns:a16="http://schemas.microsoft.com/office/drawing/2014/main" id="{101CF604-9300-5801-FF77-970DAA91F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35e18421cc_13_10:notes">
            <a:extLst>
              <a:ext uri="{FF2B5EF4-FFF2-40B4-BE49-F238E27FC236}">
                <a16:creationId xmlns:a16="http://schemas.microsoft.com/office/drawing/2014/main" id="{0AECC767-273E-6B70-943A-E730D12B8D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135e18421cc_13_10:notes">
            <a:extLst>
              <a:ext uri="{FF2B5EF4-FFF2-40B4-BE49-F238E27FC236}">
                <a16:creationId xmlns:a16="http://schemas.microsoft.com/office/drawing/2014/main" id="{014DAF53-62FD-F8DC-9C44-C3764F17B2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48094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>
          <a:extLst>
            <a:ext uri="{FF2B5EF4-FFF2-40B4-BE49-F238E27FC236}">
              <a16:creationId xmlns:a16="http://schemas.microsoft.com/office/drawing/2014/main" id="{3BE78051-2AEC-5D57-0D23-1C0D361E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35e18421cc_13_10:notes">
            <a:extLst>
              <a:ext uri="{FF2B5EF4-FFF2-40B4-BE49-F238E27FC236}">
                <a16:creationId xmlns:a16="http://schemas.microsoft.com/office/drawing/2014/main" id="{BA3B3FAB-ADB7-664E-0E38-E16905BF0F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135e18421cc_13_10:notes">
            <a:extLst>
              <a:ext uri="{FF2B5EF4-FFF2-40B4-BE49-F238E27FC236}">
                <a16:creationId xmlns:a16="http://schemas.microsoft.com/office/drawing/2014/main" id="{67A572A2-5E83-68BD-814E-C5A612209F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75711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>
          <a:extLst>
            <a:ext uri="{FF2B5EF4-FFF2-40B4-BE49-F238E27FC236}">
              <a16:creationId xmlns:a16="http://schemas.microsoft.com/office/drawing/2014/main" id="{12912EB7-DB93-773A-D510-CDDD9A1CA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35e18421cc_13_10:notes">
            <a:extLst>
              <a:ext uri="{FF2B5EF4-FFF2-40B4-BE49-F238E27FC236}">
                <a16:creationId xmlns:a16="http://schemas.microsoft.com/office/drawing/2014/main" id="{F1A4697D-2F8B-0F5B-C657-BF6B031880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135e18421cc_13_10:notes">
            <a:extLst>
              <a:ext uri="{FF2B5EF4-FFF2-40B4-BE49-F238E27FC236}">
                <a16:creationId xmlns:a16="http://schemas.microsoft.com/office/drawing/2014/main" id="{62BBF43A-E230-2F24-F978-D01BC6B3DD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80243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>
          <a:extLst>
            <a:ext uri="{FF2B5EF4-FFF2-40B4-BE49-F238E27FC236}">
              <a16:creationId xmlns:a16="http://schemas.microsoft.com/office/drawing/2014/main" id="{D172BD2A-05EE-3665-2309-7EF66C619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35e18421cc_13_10:notes">
            <a:extLst>
              <a:ext uri="{FF2B5EF4-FFF2-40B4-BE49-F238E27FC236}">
                <a16:creationId xmlns:a16="http://schemas.microsoft.com/office/drawing/2014/main" id="{FD1712CA-694C-783E-0F3C-6135E4E09E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135e18421cc_13_10:notes">
            <a:extLst>
              <a:ext uri="{FF2B5EF4-FFF2-40B4-BE49-F238E27FC236}">
                <a16:creationId xmlns:a16="http://schemas.microsoft.com/office/drawing/2014/main" id="{9537AB98-1263-D2D2-4DC3-3462143CA3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02393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>
          <a:extLst>
            <a:ext uri="{FF2B5EF4-FFF2-40B4-BE49-F238E27FC236}">
              <a16:creationId xmlns:a16="http://schemas.microsoft.com/office/drawing/2014/main" id="{11F58669-6DDA-1333-560D-C63119AC9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54dda1946d_4_2726:notes">
            <a:extLst>
              <a:ext uri="{FF2B5EF4-FFF2-40B4-BE49-F238E27FC236}">
                <a16:creationId xmlns:a16="http://schemas.microsoft.com/office/drawing/2014/main" id="{9A26A86A-0933-CA20-084B-0057AE99B2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54dda1946d_4_2726:notes">
            <a:extLst>
              <a:ext uri="{FF2B5EF4-FFF2-40B4-BE49-F238E27FC236}">
                <a16:creationId xmlns:a16="http://schemas.microsoft.com/office/drawing/2014/main" id="{7B86AFCC-4D1E-44A1-4BB5-7CCC44FC43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29519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>
          <a:extLst>
            <a:ext uri="{FF2B5EF4-FFF2-40B4-BE49-F238E27FC236}">
              <a16:creationId xmlns:a16="http://schemas.microsoft.com/office/drawing/2014/main" id="{E9763E23-1ABD-52CC-328C-F2973F57B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54dda1946d_4_2726:notes">
            <a:extLst>
              <a:ext uri="{FF2B5EF4-FFF2-40B4-BE49-F238E27FC236}">
                <a16:creationId xmlns:a16="http://schemas.microsoft.com/office/drawing/2014/main" id="{28CCB467-E8B5-9188-6C16-6443C38C3D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54dda1946d_4_2726:notes">
            <a:extLst>
              <a:ext uri="{FF2B5EF4-FFF2-40B4-BE49-F238E27FC236}">
                <a16:creationId xmlns:a16="http://schemas.microsoft.com/office/drawing/2014/main" id="{94550C77-AC9E-D642-0159-52C9D43132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08903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>
          <a:extLst>
            <a:ext uri="{FF2B5EF4-FFF2-40B4-BE49-F238E27FC236}">
              <a16:creationId xmlns:a16="http://schemas.microsoft.com/office/drawing/2014/main" id="{DF80B5F0-5B2E-A971-18D6-7A9AE9846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54dda1946d_4_2726:notes">
            <a:extLst>
              <a:ext uri="{FF2B5EF4-FFF2-40B4-BE49-F238E27FC236}">
                <a16:creationId xmlns:a16="http://schemas.microsoft.com/office/drawing/2014/main" id="{1E98024D-6181-EB06-8507-3BBD62506E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54dda1946d_4_2726:notes">
            <a:extLst>
              <a:ext uri="{FF2B5EF4-FFF2-40B4-BE49-F238E27FC236}">
                <a16:creationId xmlns:a16="http://schemas.microsoft.com/office/drawing/2014/main" id="{4C3F587F-1433-C8FC-1521-C7D5A50AD4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1912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tarta-3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28600" y="4146900"/>
            <a:ext cx="86868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038475" y="228600"/>
            <a:ext cx="1876800" cy="5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title="Group-Project-Strategies5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2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28600" y="228599"/>
            <a:ext cx="3330000" cy="13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7935675" y="4192150"/>
            <a:ext cx="980100" cy="72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 b="0"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 title="Group-Project-Strategies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28600" y="999327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5" title="1b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>
            <a:spLocks noGrp="1"/>
          </p:cNvSpPr>
          <p:nvPr>
            <p:ph type="subTitle" idx="1"/>
          </p:nvPr>
        </p:nvSpPr>
        <p:spPr>
          <a:xfrm>
            <a:off x="4142935" y="1753875"/>
            <a:ext cx="4772700" cy="12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2"/>
          </p:nvPr>
        </p:nvSpPr>
        <p:spPr>
          <a:xfrm>
            <a:off x="4142891" y="1125075"/>
            <a:ext cx="4772700" cy="62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1600" b="1"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3"/>
          </p:nvPr>
        </p:nvSpPr>
        <p:spPr>
          <a:xfrm>
            <a:off x="4142865" y="3627900"/>
            <a:ext cx="4772700" cy="12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4"/>
          </p:nvPr>
        </p:nvSpPr>
        <p:spPr>
          <a:xfrm>
            <a:off x="4142800" y="2999100"/>
            <a:ext cx="4772700" cy="62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1600" b="1"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2915700" cy="98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6" title="Group-Project-Strategies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868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7" title="2b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2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720000" y="445019"/>
            <a:ext cx="4763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ubTitle" idx="1"/>
          </p:nvPr>
        </p:nvSpPr>
        <p:spPr>
          <a:xfrm>
            <a:off x="713225" y="1790975"/>
            <a:ext cx="4294800" cy="19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Open Sans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8" title="tarta-3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1768550" y="1307100"/>
            <a:ext cx="56070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9" title="Group-Project-Strategies4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478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135550" y="1441675"/>
            <a:ext cx="4872900" cy="118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135550" y="2784625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1" title="aaa4b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2339400" y="3869700"/>
            <a:ext cx="6576000" cy="10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subTitle" idx="1"/>
          </p:nvPr>
        </p:nvSpPr>
        <p:spPr>
          <a:xfrm>
            <a:off x="228600" y="228600"/>
            <a:ext cx="2514300" cy="64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3" title="Group-Project-Strategies3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8687100" cy="77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2" hasCustomPrompt="1"/>
          </p:nvPr>
        </p:nvSpPr>
        <p:spPr>
          <a:xfrm>
            <a:off x="228600" y="1080800"/>
            <a:ext cx="1211400" cy="733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3" hasCustomPrompt="1"/>
          </p:nvPr>
        </p:nvSpPr>
        <p:spPr>
          <a:xfrm>
            <a:off x="228600" y="2942702"/>
            <a:ext cx="1211400" cy="731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4" hasCustomPrompt="1"/>
          </p:nvPr>
        </p:nvSpPr>
        <p:spPr>
          <a:xfrm>
            <a:off x="228600" y="2012801"/>
            <a:ext cx="1211400" cy="731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5" hasCustomPrompt="1"/>
          </p:nvPr>
        </p:nvSpPr>
        <p:spPr>
          <a:xfrm>
            <a:off x="228600" y="3872603"/>
            <a:ext cx="1211400" cy="731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1440075" y="1179650"/>
            <a:ext cx="3021000" cy="53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6"/>
          </p:nvPr>
        </p:nvSpPr>
        <p:spPr>
          <a:xfrm>
            <a:off x="1440075" y="3040150"/>
            <a:ext cx="3021000" cy="53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7"/>
          </p:nvPr>
        </p:nvSpPr>
        <p:spPr>
          <a:xfrm>
            <a:off x="1440075" y="2109900"/>
            <a:ext cx="3021000" cy="53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8"/>
          </p:nvPr>
        </p:nvSpPr>
        <p:spPr>
          <a:xfrm>
            <a:off x="1440075" y="3970400"/>
            <a:ext cx="3021000" cy="53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9" hasCustomPrompt="1"/>
          </p:nvPr>
        </p:nvSpPr>
        <p:spPr>
          <a:xfrm>
            <a:off x="4683225" y="1080800"/>
            <a:ext cx="1211400" cy="733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13" hasCustomPrompt="1"/>
          </p:nvPr>
        </p:nvSpPr>
        <p:spPr>
          <a:xfrm>
            <a:off x="4683225" y="2942702"/>
            <a:ext cx="1211400" cy="731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14" hasCustomPrompt="1"/>
          </p:nvPr>
        </p:nvSpPr>
        <p:spPr>
          <a:xfrm>
            <a:off x="4683225" y="2012801"/>
            <a:ext cx="1211400" cy="731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15" hasCustomPrompt="1"/>
          </p:nvPr>
        </p:nvSpPr>
        <p:spPr>
          <a:xfrm>
            <a:off x="4683225" y="3872603"/>
            <a:ext cx="1211400" cy="731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6"/>
          </p:nvPr>
        </p:nvSpPr>
        <p:spPr>
          <a:xfrm>
            <a:off x="5894700" y="1179650"/>
            <a:ext cx="3021000" cy="53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17"/>
          </p:nvPr>
        </p:nvSpPr>
        <p:spPr>
          <a:xfrm>
            <a:off x="5894700" y="3040150"/>
            <a:ext cx="3021000" cy="53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18"/>
          </p:nvPr>
        </p:nvSpPr>
        <p:spPr>
          <a:xfrm>
            <a:off x="5894700" y="2109900"/>
            <a:ext cx="3021000" cy="53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9"/>
          </p:nvPr>
        </p:nvSpPr>
        <p:spPr>
          <a:xfrm>
            <a:off x="5894700" y="3970400"/>
            <a:ext cx="3021000" cy="53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4" title="Group-Project-Strategies4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47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16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ubTitle" idx="1"/>
          </p:nvPr>
        </p:nvSpPr>
        <p:spPr>
          <a:xfrm>
            <a:off x="3637925" y="2605550"/>
            <a:ext cx="5277900" cy="18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ONE_COLUMN_TEXT_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Group-Project-Strategies6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22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234586" y="228600"/>
            <a:ext cx="3736200" cy="18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subTitle" idx="1"/>
          </p:nvPr>
        </p:nvSpPr>
        <p:spPr>
          <a:xfrm>
            <a:off x="228600" y="2367275"/>
            <a:ext cx="3736200" cy="25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Open Sans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>
            <a:spLocks noGrp="1"/>
          </p:cNvSpPr>
          <p:nvPr>
            <p:ph type="pic" idx="2"/>
          </p:nvPr>
        </p:nvSpPr>
        <p:spPr>
          <a:xfrm>
            <a:off x="4384250" y="228375"/>
            <a:ext cx="4531200" cy="4686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 title="3b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22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228600" y="1936975"/>
            <a:ext cx="3248700" cy="12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subTitle" idx="1"/>
          </p:nvPr>
        </p:nvSpPr>
        <p:spPr>
          <a:xfrm>
            <a:off x="5061325" y="647121"/>
            <a:ext cx="3854400" cy="5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subTitle" idx="2"/>
          </p:nvPr>
        </p:nvSpPr>
        <p:spPr>
          <a:xfrm>
            <a:off x="5061325" y="228675"/>
            <a:ext cx="38544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1600" b="1"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title" idx="3" hasCustomPrompt="1"/>
          </p:nvPr>
        </p:nvSpPr>
        <p:spPr>
          <a:xfrm>
            <a:off x="4500325" y="228595"/>
            <a:ext cx="561000" cy="48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2" name="Google Shape;92;p17"/>
          <p:cNvSpPr txBox="1">
            <a:spLocks noGrp="1"/>
          </p:cNvSpPr>
          <p:nvPr>
            <p:ph type="subTitle" idx="4"/>
          </p:nvPr>
        </p:nvSpPr>
        <p:spPr>
          <a:xfrm>
            <a:off x="5061325" y="1871014"/>
            <a:ext cx="3854400" cy="5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subTitle" idx="5"/>
          </p:nvPr>
        </p:nvSpPr>
        <p:spPr>
          <a:xfrm>
            <a:off x="5061325" y="1452568"/>
            <a:ext cx="38544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1600" b="1"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title" idx="6" hasCustomPrompt="1"/>
          </p:nvPr>
        </p:nvSpPr>
        <p:spPr>
          <a:xfrm>
            <a:off x="4500325" y="1452487"/>
            <a:ext cx="561000" cy="48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7"/>
          <p:cNvSpPr txBox="1">
            <a:spLocks noGrp="1"/>
          </p:cNvSpPr>
          <p:nvPr>
            <p:ph type="subTitle" idx="7"/>
          </p:nvPr>
        </p:nvSpPr>
        <p:spPr>
          <a:xfrm>
            <a:off x="5061325" y="3094907"/>
            <a:ext cx="3854400" cy="5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subTitle" idx="8"/>
          </p:nvPr>
        </p:nvSpPr>
        <p:spPr>
          <a:xfrm>
            <a:off x="5061325" y="2676461"/>
            <a:ext cx="38544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1600" b="1"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title" idx="9" hasCustomPrompt="1"/>
          </p:nvPr>
        </p:nvSpPr>
        <p:spPr>
          <a:xfrm>
            <a:off x="4500325" y="2676378"/>
            <a:ext cx="561000" cy="48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" name="Google Shape;98;p17"/>
          <p:cNvSpPr txBox="1">
            <a:spLocks noGrp="1"/>
          </p:cNvSpPr>
          <p:nvPr>
            <p:ph type="subTitle" idx="13"/>
          </p:nvPr>
        </p:nvSpPr>
        <p:spPr>
          <a:xfrm>
            <a:off x="5061325" y="4318799"/>
            <a:ext cx="3854400" cy="5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subTitle" idx="14"/>
          </p:nvPr>
        </p:nvSpPr>
        <p:spPr>
          <a:xfrm>
            <a:off x="5061325" y="3900353"/>
            <a:ext cx="38544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1600" b="1"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 b="1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100" name="Google Shape;100;p17"/>
          <p:cNvSpPr txBox="1">
            <a:spLocks noGrp="1"/>
          </p:cNvSpPr>
          <p:nvPr>
            <p:ph type="title" idx="15" hasCustomPrompt="1"/>
          </p:nvPr>
        </p:nvSpPr>
        <p:spPr>
          <a:xfrm>
            <a:off x="4500325" y="3900270"/>
            <a:ext cx="561000" cy="48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9" title="thank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22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3162475" y="1759225"/>
            <a:ext cx="5753100" cy="31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8600"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ubTitle" idx="1"/>
          </p:nvPr>
        </p:nvSpPr>
        <p:spPr>
          <a:xfrm>
            <a:off x="838200" y="228600"/>
            <a:ext cx="3643800" cy="123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08" name="Google Shape;108;p19"/>
          <p:cNvSpPr txBox="1"/>
          <p:nvPr/>
        </p:nvSpPr>
        <p:spPr>
          <a:xfrm>
            <a:off x="838200" y="1565700"/>
            <a:ext cx="2238600" cy="7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CREDITS:</a:t>
            </a: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This presentation template was created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Inter"/>
                <a:ea typeface="Inter"/>
                <a:cs typeface="Inter"/>
                <a:sym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, and includes icons, infographics &amp; images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Inter"/>
                <a:ea typeface="Inter"/>
                <a:cs typeface="Inter"/>
                <a:sym typeface="Inte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000" b="1" u="sng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0" title="2b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1" title="tarta-3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yne"/>
              <a:buNone/>
              <a:defRPr sz="26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3" r:id="rId15"/>
    <p:sldLayoutId id="2147483665" r:id="rId16"/>
    <p:sldLayoutId id="2147483666" r:id="rId17"/>
    <p:sldLayoutId id="2147483667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F696720-7ECF-26F5-4D8D-B1EEAF8D3F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000"/>
          </a:blip>
          <a:stretch>
            <a:fillRect/>
          </a:stretch>
        </p:blipFill>
        <p:spPr>
          <a:xfrm>
            <a:off x="-148683" y="0"/>
            <a:ext cx="9441365" cy="5143500"/>
          </a:xfrm>
          <a:prstGeom prst="rect">
            <a:avLst/>
          </a:prstGeom>
        </p:spPr>
      </p:pic>
      <p:sp>
        <p:nvSpPr>
          <p:cNvPr id="128" name="Google Shape;128;p26"/>
          <p:cNvSpPr txBox="1">
            <a:spLocks noGrp="1"/>
          </p:cNvSpPr>
          <p:nvPr>
            <p:ph type="ctrTitle"/>
          </p:nvPr>
        </p:nvSpPr>
        <p:spPr>
          <a:xfrm>
            <a:off x="228599" y="1167425"/>
            <a:ext cx="8686800" cy="86371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atin typeface="Syne" panose="020B0604020202020204" charset="0"/>
              </a:rPr>
              <a:t>MPBridge – </a:t>
            </a:r>
            <a:r>
              <a:rPr lang="en-US" sz="4400" dirty="0">
                <a:latin typeface="Syne" panose="020B0604020202020204" charset="0"/>
              </a:rPr>
              <a:t>AI</a:t>
            </a:r>
            <a:r>
              <a:rPr lang="ru-RU" sz="4400" dirty="0"/>
              <a:t> помощник для селлеров маркетплейсов</a:t>
            </a:r>
            <a:endParaRPr sz="4400" dirty="0">
              <a:latin typeface="Syne" panose="020B0604020202020204" charset="0"/>
              <a:sym typeface="Syne"/>
            </a:endParaRPr>
          </a:p>
        </p:txBody>
      </p:sp>
      <p:pic>
        <p:nvPicPr>
          <p:cNvPr id="2" name="Рисунок 1" descr="Изображение выглядит как текст, Шрифт, символ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EF923ED-FC1A-CE49-10DB-6AAF62AC88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818" y="4446206"/>
            <a:ext cx="1603967" cy="617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BDAB77-9CDB-C294-1180-4078025CB4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544" y="4472477"/>
            <a:ext cx="1382684" cy="5295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BB9384-1D67-F5A2-514C-749FB8E90A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597" y="4590507"/>
            <a:ext cx="2371720" cy="32879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E478A5-6442-A7B0-5F2E-D092A89E93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997" y="4405078"/>
            <a:ext cx="826600" cy="644324"/>
          </a:xfrm>
          <a:prstGeom prst="rect">
            <a:avLst/>
          </a:prstGeom>
        </p:spPr>
      </p:pic>
      <p:sp>
        <p:nvSpPr>
          <p:cNvPr id="12" name="Google Shape;86;p1">
            <a:extLst>
              <a:ext uri="{FF2B5EF4-FFF2-40B4-BE49-F238E27FC236}">
                <a16:creationId xmlns:a16="http://schemas.microsoft.com/office/drawing/2014/main" id="{04A808D7-BB94-8342-9C6B-B55CFAACAF4B}"/>
              </a:ext>
            </a:extLst>
          </p:cNvPr>
          <p:cNvSpPr txBox="1"/>
          <p:nvPr/>
        </p:nvSpPr>
        <p:spPr>
          <a:xfrm>
            <a:off x="120336" y="2719576"/>
            <a:ext cx="3153938" cy="1182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>
              <a:lnSpc>
                <a:spcPct val="120000"/>
              </a:lnSpc>
              <a:buClr>
                <a:srgbClr val="FFFFFF"/>
              </a:buClr>
              <a:buSzPct val="100000"/>
            </a:pPr>
            <a:r>
              <a:rPr lang="ru-RU" sz="900" dirty="0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Григорьев Вячеслав Владимирович Б9122-09.03.03пиу</a:t>
            </a:r>
            <a:endParaRPr sz="900" dirty="0">
              <a:solidFill>
                <a:srgbClr val="FFFFFF"/>
              </a:solidFill>
              <a:latin typeface="Syne" panose="020B0604020202020204" charset="0"/>
              <a:ea typeface="Mulish"/>
              <a:cs typeface="Mulish"/>
              <a:sym typeface="Mulish"/>
            </a:endParaRPr>
          </a:p>
          <a:p>
            <a:pPr>
              <a:lnSpc>
                <a:spcPct val="120000"/>
              </a:lnSpc>
              <a:buClr>
                <a:srgbClr val="FFFFFF"/>
              </a:buClr>
              <a:buSzPct val="100000"/>
            </a:pPr>
            <a:r>
              <a:rPr lang="ru-RU" sz="900" dirty="0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Поляков Григорий Сергеевич Б9122-09.03.03пиу</a:t>
            </a:r>
            <a:endParaRPr sz="900" dirty="0">
              <a:solidFill>
                <a:srgbClr val="FFFFFF"/>
              </a:solidFill>
              <a:latin typeface="Syne" panose="020B0604020202020204" charset="0"/>
              <a:ea typeface="Mulish"/>
              <a:cs typeface="Mulish"/>
              <a:sym typeface="Mulish"/>
            </a:endParaRPr>
          </a:p>
          <a:p>
            <a:pPr>
              <a:lnSpc>
                <a:spcPct val="120000"/>
              </a:lnSpc>
              <a:buClr>
                <a:srgbClr val="FFFFFF"/>
              </a:buClr>
              <a:buSzPct val="100000"/>
            </a:pPr>
            <a:r>
              <a:rPr lang="ru-RU" sz="900" dirty="0" err="1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Маремьянов</a:t>
            </a:r>
            <a:r>
              <a:rPr lang="ru-RU" sz="900" dirty="0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 Иван Андреевич Б9122-09.03.03пиу</a:t>
            </a:r>
            <a:endParaRPr sz="900" dirty="0">
              <a:solidFill>
                <a:srgbClr val="FFFFFF"/>
              </a:solidFill>
              <a:latin typeface="Syne" panose="020B0604020202020204" charset="0"/>
              <a:ea typeface="Mulish"/>
              <a:cs typeface="Mulish"/>
              <a:sym typeface="Mulish"/>
            </a:endParaRPr>
          </a:p>
          <a:p>
            <a:pPr>
              <a:lnSpc>
                <a:spcPct val="120000"/>
              </a:lnSpc>
              <a:buClr>
                <a:srgbClr val="FFFFFF"/>
              </a:buClr>
              <a:buSzPct val="100000"/>
            </a:pPr>
            <a:r>
              <a:rPr lang="ru-RU" sz="900" dirty="0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Носкова Валерия Алексеевна С1122-38.05.01эпо</a:t>
            </a:r>
            <a:br>
              <a:rPr lang="ru-RU" sz="900" dirty="0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</a:br>
            <a:r>
              <a:rPr lang="ru-RU" sz="900" dirty="0" err="1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Ударцева</a:t>
            </a:r>
            <a:r>
              <a:rPr lang="ru-RU" sz="900" dirty="0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 Вера Константиновна Б1124-38.03.01(5)</a:t>
            </a:r>
            <a:br>
              <a:rPr lang="ru-RU" sz="900" dirty="0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</a:br>
            <a:r>
              <a:rPr lang="ru-RU" sz="900" dirty="0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Осипенко Елизавета Алексеевна Б1123-38.03.05ба(1)</a:t>
            </a:r>
            <a:br>
              <a:rPr lang="ru-RU" sz="900" dirty="0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</a:br>
            <a:r>
              <a:rPr lang="ru-RU" sz="900" dirty="0">
                <a:solidFill>
                  <a:srgbClr val="FFFFFF"/>
                </a:solidFill>
                <a:latin typeface="Mulish"/>
                <a:ea typeface="Mulish"/>
                <a:cs typeface="Mulish"/>
                <a:sym typeface="Mulish"/>
              </a:rPr>
              <a:t>Волков Олег Александрович С9122-10.05.01 БКС</a:t>
            </a:r>
            <a:endParaRPr sz="900" dirty="0">
              <a:solidFill>
                <a:srgbClr val="FFFFFF"/>
              </a:solidFill>
              <a:latin typeface="Syne" panose="020B0604020202020204" charset="0"/>
              <a:ea typeface="Mulish"/>
              <a:cs typeface="Mulish"/>
              <a:sym typeface="Mulish"/>
            </a:endParaRPr>
          </a:p>
        </p:txBody>
      </p:sp>
      <p:pic>
        <p:nvPicPr>
          <p:cNvPr id="6" name="Google Shape;87;p1" title="logo.png">
            <a:extLst>
              <a:ext uri="{FF2B5EF4-FFF2-40B4-BE49-F238E27FC236}">
                <a16:creationId xmlns:a16="http://schemas.microsoft.com/office/drawing/2014/main" id="{5F13A2CD-0E32-19F8-3DCA-BCD9CCDDACFC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44886" y="2489724"/>
            <a:ext cx="3601568" cy="1524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>
            <a:spLocks noGrp="1"/>
          </p:cNvSpPr>
          <p:nvPr>
            <p:ph type="title"/>
          </p:nvPr>
        </p:nvSpPr>
        <p:spPr>
          <a:xfrm>
            <a:off x="228600" y="335389"/>
            <a:ext cx="868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Целевая аудитория – В2В</a:t>
            </a:r>
            <a:endParaRPr sz="2400" dirty="0">
              <a:latin typeface="Syne" panose="020B0604020202020204" charset="0"/>
            </a:endParaRPr>
          </a:p>
        </p:txBody>
      </p:sp>
      <p:sp>
        <p:nvSpPr>
          <p:cNvPr id="136" name="Google Shape;136;p27"/>
          <p:cNvSpPr/>
          <p:nvPr/>
        </p:nvSpPr>
        <p:spPr>
          <a:xfrm>
            <a:off x="561174" y="1429575"/>
            <a:ext cx="1466826" cy="5727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u="sng" dirty="0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</a:rPr>
              <a:t>Владелец бизнеса</a:t>
            </a:r>
            <a:endParaRPr b="1" u="sng" dirty="0">
              <a:solidFill>
                <a:schemeClr val="dk1"/>
              </a:solidFill>
              <a:latin typeface="Syne" panose="020B0604020202020204" charset="0"/>
              <a:ea typeface="Inter"/>
              <a:cs typeface="Inter"/>
              <a:sym typeface="Inter"/>
            </a:endParaRPr>
          </a:p>
        </p:txBody>
      </p:sp>
      <p:sp>
        <p:nvSpPr>
          <p:cNvPr id="137" name="Google Shape;137;p27"/>
          <p:cNvSpPr txBox="1"/>
          <p:nvPr/>
        </p:nvSpPr>
        <p:spPr>
          <a:xfrm>
            <a:off x="276087" y="2173641"/>
            <a:ext cx="2037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1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Торговая площадка - маркетплейсы</a:t>
            </a:r>
            <a:endParaRPr sz="1100" b="1" dirty="0">
              <a:solidFill>
                <a:schemeClr val="dk1"/>
              </a:solidFill>
              <a:latin typeface="Syne" panose="020B0604020202020204" charset="0"/>
              <a:ea typeface="Inter"/>
              <a:cs typeface="Inter"/>
              <a:sym typeface="Inter"/>
            </a:endParaRPr>
          </a:p>
        </p:txBody>
      </p:sp>
      <p:sp>
        <p:nvSpPr>
          <p:cNvPr id="140" name="Google Shape;140;p27"/>
          <p:cNvSpPr/>
          <p:nvPr/>
        </p:nvSpPr>
        <p:spPr>
          <a:xfrm>
            <a:off x="5010560" y="1429551"/>
            <a:ext cx="1466826" cy="572724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u="sng" dirty="0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</a:rPr>
              <a:t>Не любит</a:t>
            </a:r>
            <a:endParaRPr b="1" u="sng" dirty="0">
              <a:solidFill>
                <a:schemeClr val="dk1"/>
              </a:solidFill>
              <a:latin typeface="Syne" panose="020B0604020202020204" charset="0"/>
              <a:ea typeface="Inter"/>
              <a:cs typeface="Inter"/>
              <a:sym typeface="Inter"/>
            </a:endParaRPr>
          </a:p>
        </p:txBody>
      </p:sp>
      <p:sp>
        <p:nvSpPr>
          <p:cNvPr id="141" name="Google Shape;141;p27"/>
          <p:cNvSpPr txBox="1"/>
          <p:nvPr/>
        </p:nvSpPr>
        <p:spPr>
          <a:xfrm>
            <a:off x="4793915" y="2173641"/>
            <a:ext cx="2037000" cy="882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1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Рутина</a:t>
            </a:r>
          </a:p>
          <a:p>
            <a:pPr marL="0" lvl="0" indent="0" algn="ctr" rtl="0">
              <a:lnSpc>
                <a:spcPct val="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1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Анализ данных</a:t>
            </a:r>
          </a:p>
          <a:p>
            <a:pPr marL="0" lvl="0" indent="0" algn="ctr" rtl="0">
              <a:lnSpc>
                <a:spcPct val="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1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Человеческий фактор</a:t>
            </a:r>
          </a:p>
          <a:p>
            <a:pPr marL="0" lvl="0" indent="0" algn="ctr" rtl="0">
              <a:lnSpc>
                <a:spcPct val="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1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Упущенная прибыль</a:t>
            </a:r>
            <a:endParaRPr sz="1100" b="1" dirty="0">
              <a:solidFill>
                <a:schemeClr val="dk1"/>
              </a:solidFill>
              <a:latin typeface="Syne" panose="020B0604020202020204" charset="0"/>
              <a:ea typeface="Inter"/>
              <a:cs typeface="Inter"/>
              <a:sym typeface="Inter"/>
            </a:endParaRPr>
          </a:p>
        </p:txBody>
      </p:sp>
      <p:sp>
        <p:nvSpPr>
          <p:cNvPr id="142" name="Google Shape;142;p27"/>
          <p:cNvSpPr/>
          <p:nvPr/>
        </p:nvSpPr>
        <p:spPr>
          <a:xfrm>
            <a:off x="7116000" y="1429551"/>
            <a:ext cx="1466826" cy="572724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u="sng" dirty="0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</a:rPr>
              <a:t>Нуждается</a:t>
            </a:r>
            <a:endParaRPr b="1" u="sng" dirty="0">
              <a:solidFill>
                <a:schemeClr val="dk1"/>
              </a:solidFill>
              <a:latin typeface="Syne" panose="020B0604020202020204" charset="0"/>
              <a:ea typeface="Inter"/>
              <a:cs typeface="Inter"/>
              <a:sym typeface="Inter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6802579" y="2173641"/>
            <a:ext cx="2037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1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Автоматизация </a:t>
            </a:r>
          </a:p>
          <a:p>
            <a:pPr marL="0" lvl="0" indent="0" algn="ctr" rtl="0">
              <a:lnSpc>
                <a:spcPct val="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1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Контроль показателей</a:t>
            </a:r>
          </a:p>
          <a:p>
            <a:pPr marL="0" lvl="0" indent="0" algn="ctr" rtl="0">
              <a:lnSpc>
                <a:spcPct val="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1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Аналитика</a:t>
            </a:r>
          </a:p>
          <a:p>
            <a:pPr marL="0" lvl="0" indent="0" algn="ctr" rtl="0">
              <a:lnSpc>
                <a:spcPct val="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1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Экономия ресурсов</a:t>
            </a:r>
            <a:endParaRPr sz="1100" b="1" dirty="0">
              <a:solidFill>
                <a:schemeClr val="dk1"/>
              </a:solidFill>
              <a:latin typeface="Syne" panose="020B0604020202020204" charset="0"/>
              <a:ea typeface="Inter"/>
              <a:cs typeface="Inter"/>
              <a:sym typeface="Inter"/>
            </a:endParaRPr>
          </a:p>
        </p:txBody>
      </p:sp>
      <p:sp>
        <p:nvSpPr>
          <p:cNvPr id="148" name="Google Shape;148;p27"/>
          <p:cNvSpPr txBox="1"/>
          <p:nvPr/>
        </p:nvSpPr>
        <p:spPr>
          <a:xfrm>
            <a:off x="2874582" y="3570517"/>
            <a:ext cx="5875665" cy="1502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Хочет получать быстрые инсайты и конкурентное преимущество раньше рынка</a:t>
            </a:r>
          </a:p>
        </p:txBody>
      </p:sp>
      <p:cxnSp>
        <p:nvCxnSpPr>
          <p:cNvPr id="149" name="Google Shape;149;p27"/>
          <p:cNvCxnSpPr/>
          <p:nvPr/>
        </p:nvCxnSpPr>
        <p:spPr>
          <a:xfrm>
            <a:off x="728814" y="3390888"/>
            <a:ext cx="77934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1F66975-09D4-963F-78FB-4CB58B2F03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932" r="15445" b="40949"/>
          <a:stretch>
            <a:fillRect/>
          </a:stretch>
        </p:blipFill>
        <p:spPr>
          <a:xfrm>
            <a:off x="846261" y="3570517"/>
            <a:ext cx="1466826" cy="1322060"/>
          </a:xfrm>
          <a:prstGeom prst="rect">
            <a:avLst/>
          </a:prstGeom>
        </p:spPr>
      </p:pic>
      <p:sp>
        <p:nvSpPr>
          <p:cNvPr id="3" name="Google Shape;140;p27">
            <a:extLst>
              <a:ext uri="{FF2B5EF4-FFF2-40B4-BE49-F238E27FC236}">
                <a16:creationId xmlns:a16="http://schemas.microsoft.com/office/drawing/2014/main" id="{E02A0702-8E75-385D-3CF8-3AC90C5134A0}"/>
              </a:ext>
            </a:extLst>
          </p:cNvPr>
          <p:cNvSpPr/>
          <p:nvPr/>
        </p:nvSpPr>
        <p:spPr>
          <a:xfrm>
            <a:off x="2785867" y="1429551"/>
            <a:ext cx="1466826" cy="572724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u="sng" dirty="0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</a:rPr>
              <a:t>Ценит</a:t>
            </a:r>
            <a:endParaRPr b="1" u="sng" dirty="0">
              <a:solidFill>
                <a:schemeClr val="dk1"/>
              </a:solidFill>
              <a:latin typeface="Syne" panose="020B0604020202020204" charset="0"/>
              <a:ea typeface="Inter"/>
              <a:cs typeface="Inter"/>
              <a:sym typeface="Inter"/>
            </a:endParaRPr>
          </a:p>
        </p:txBody>
      </p:sp>
      <p:sp>
        <p:nvSpPr>
          <p:cNvPr id="6" name="Google Shape;141;p27">
            <a:extLst>
              <a:ext uri="{FF2B5EF4-FFF2-40B4-BE49-F238E27FC236}">
                <a16:creationId xmlns:a16="http://schemas.microsoft.com/office/drawing/2014/main" id="{DF3D2E82-89A0-1BBD-48A1-22F15E2816A4}"/>
              </a:ext>
            </a:extLst>
          </p:cNvPr>
          <p:cNvSpPr txBox="1"/>
          <p:nvPr/>
        </p:nvSpPr>
        <p:spPr>
          <a:xfrm>
            <a:off x="2295532" y="2255230"/>
            <a:ext cx="2447496" cy="882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1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Свои ресурсы</a:t>
            </a:r>
          </a:p>
          <a:p>
            <a:pPr marL="0" lvl="0" indent="0" algn="ctr" rtl="0">
              <a:lnSpc>
                <a:spcPct val="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1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Скорость принятия решений</a:t>
            </a:r>
          </a:p>
          <a:p>
            <a:pPr marL="0" lvl="0" indent="0" algn="ctr" rtl="0">
              <a:lnSpc>
                <a:spcPct val="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1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Корректность данных</a:t>
            </a:r>
          </a:p>
          <a:p>
            <a:pPr marL="0" lvl="0" indent="0" algn="ctr" rtl="0">
              <a:lnSpc>
                <a:spcPct val="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1100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Контроль показателей бизнеса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>
          <a:extLst>
            <a:ext uri="{FF2B5EF4-FFF2-40B4-BE49-F238E27FC236}">
              <a16:creationId xmlns:a16="http://schemas.microsoft.com/office/drawing/2014/main" id="{5350C939-9D3E-91FF-27E8-BF4BAD4FA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B6275D7-FF92-BB60-7105-00016BD172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000"/>
          </a:blip>
          <a:stretch>
            <a:fillRect/>
          </a:stretch>
        </p:blipFill>
        <p:spPr>
          <a:xfrm>
            <a:off x="-148683" y="0"/>
            <a:ext cx="9441365" cy="5143500"/>
          </a:xfrm>
          <a:prstGeom prst="rect">
            <a:avLst/>
          </a:prstGeom>
        </p:spPr>
      </p:pic>
      <p:sp>
        <p:nvSpPr>
          <p:cNvPr id="39" name="Заголовок 38">
            <a:extLst>
              <a:ext uri="{FF2B5EF4-FFF2-40B4-BE49-F238E27FC236}">
                <a16:creationId xmlns:a16="http://schemas.microsoft.com/office/drawing/2014/main" id="{B2D89C87-02E1-B4C7-4E1F-5F00C5629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6565" y="164471"/>
            <a:ext cx="2915700" cy="987900"/>
          </a:xfrm>
        </p:spPr>
        <p:txBody>
          <a:bodyPr/>
          <a:lstStyle/>
          <a:p>
            <a:pPr algn="ctr"/>
            <a:r>
              <a:rPr lang="ru-RU" dirty="0"/>
              <a:t>Проблема</a:t>
            </a:r>
          </a:p>
        </p:txBody>
      </p:sp>
      <p:sp>
        <p:nvSpPr>
          <p:cNvPr id="12" name="Заголовок 38">
            <a:extLst>
              <a:ext uri="{FF2B5EF4-FFF2-40B4-BE49-F238E27FC236}">
                <a16:creationId xmlns:a16="http://schemas.microsoft.com/office/drawing/2014/main" id="{8A9F0E0D-78DC-AC06-E604-C9CD07DD9E24}"/>
              </a:ext>
            </a:extLst>
          </p:cNvPr>
          <p:cNvSpPr txBox="1">
            <a:spLocks/>
          </p:cNvSpPr>
          <p:nvPr/>
        </p:nvSpPr>
        <p:spPr>
          <a:xfrm>
            <a:off x="4551689" y="1326263"/>
            <a:ext cx="2223979" cy="1763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yne"/>
              <a:buNone/>
              <a:defRPr sz="2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ctr"/>
            <a:r>
              <a:rPr lang="ru-RU" sz="2000" dirty="0"/>
              <a:t>Ошибки в данных о товарах</a:t>
            </a:r>
          </a:p>
          <a:p>
            <a:pPr algn="ctr"/>
            <a:endParaRPr lang="ru-RU" sz="2000" dirty="0"/>
          </a:p>
        </p:txBody>
      </p:sp>
      <p:sp>
        <p:nvSpPr>
          <p:cNvPr id="13" name="Заголовок 38">
            <a:extLst>
              <a:ext uri="{FF2B5EF4-FFF2-40B4-BE49-F238E27FC236}">
                <a16:creationId xmlns:a16="http://schemas.microsoft.com/office/drawing/2014/main" id="{366545AA-AD4C-0D9F-6776-1A54A7C9D2E0}"/>
              </a:ext>
            </a:extLst>
          </p:cNvPr>
          <p:cNvSpPr txBox="1">
            <a:spLocks/>
          </p:cNvSpPr>
          <p:nvPr/>
        </p:nvSpPr>
        <p:spPr>
          <a:xfrm>
            <a:off x="1966792" y="1326263"/>
            <a:ext cx="2915700" cy="1925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yne"/>
              <a:buNone/>
              <a:defRPr sz="2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ctr"/>
            <a:r>
              <a:rPr lang="ru-RU" sz="2000" dirty="0"/>
              <a:t>Отсутствие регулярного контроля</a:t>
            </a:r>
          </a:p>
        </p:txBody>
      </p:sp>
      <p:sp>
        <p:nvSpPr>
          <p:cNvPr id="18" name="Заголовок 38">
            <a:extLst>
              <a:ext uri="{FF2B5EF4-FFF2-40B4-BE49-F238E27FC236}">
                <a16:creationId xmlns:a16="http://schemas.microsoft.com/office/drawing/2014/main" id="{D9E02E80-6E94-165E-1765-3E6A9A374677}"/>
              </a:ext>
            </a:extLst>
          </p:cNvPr>
          <p:cNvSpPr txBox="1">
            <a:spLocks/>
          </p:cNvSpPr>
          <p:nvPr/>
        </p:nvSpPr>
        <p:spPr>
          <a:xfrm>
            <a:off x="68026" y="1326263"/>
            <a:ext cx="2075642" cy="801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yne"/>
              <a:buNone/>
              <a:defRPr sz="2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ctr"/>
            <a:r>
              <a:rPr lang="ru-RU" sz="2000" dirty="0"/>
              <a:t>Перегрузка задачами</a:t>
            </a:r>
          </a:p>
        </p:txBody>
      </p:sp>
      <p:sp>
        <p:nvSpPr>
          <p:cNvPr id="21" name="Заголовок 38">
            <a:extLst>
              <a:ext uri="{FF2B5EF4-FFF2-40B4-BE49-F238E27FC236}">
                <a16:creationId xmlns:a16="http://schemas.microsoft.com/office/drawing/2014/main" id="{1438AFE8-D6A7-1B8B-8B96-BFD1F0FCC15A}"/>
              </a:ext>
            </a:extLst>
          </p:cNvPr>
          <p:cNvSpPr txBox="1">
            <a:spLocks/>
          </p:cNvSpPr>
          <p:nvPr/>
        </p:nvSpPr>
        <p:spPr>
          <a:xfrm>
            <a:off x="6444864" y="1338847"/>
            <a:ext cx="2915700" cy="9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yne"/>
              <a:buNone/>
              <a:defRPr sz="2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ctr"/>
            <a:r>
              <a:rPr lang="ru-RU" sz="2000" dirty="0"/>
              <a:t>Слив рекламного бюджета</a:t>
            </a:r>
          </a:p>
        </p:txBody>
      </p:sp>
      <p:sp>
        <p:nvSpPr>
          <p:cNvPr id="22" name="Заголовок 38">
            <a:extLst>
              <a:ext uri="{FF2B5EF4-FFF2-40B4-BE49-F238E27FC236}">
                <a16:creationId xmlns:a16="http://schemas.microsoft.com/office/drawing/2014/main" id="{CA4396A2-083F-73C3-2435-313D36F1D810}"/>
              </a:ext>
            </a:extLst>
          </p:cNvPr>
          <p:cNvSpPr txBox="1">
            <a:spLocks/>
          </p:cNvSpPr>
          <p:nvPr/>
        </p:nvSpPr>
        <p:spPr>
          <a:xfrm>
            <a:off x="6817659" y="2814550"/>
            <a:ext cx="2223979" cy="1763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yne"/>
              <a:buNone/>
              <a:defRPr sz="2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ctr"/>
            <a:r>
              <a:rPr lang="ru-RU" sz="4400" dirty="0"/>
              <a:t>1</a:t>
            </a:r>
            <a:r>
              <a:rPr lang="en-US" sz="4400" dirty="0"/>
              <a:t>1</a:t>
            </a:r>
            <a:r>
              <a:rPr lang="ru-RU" sz="4400" dirty="0"/>
              <a:t>0 заявок</a:t>
            </a:r>
          </a:p>
        </p:txBody>
      </p:sp>
      <p:sp>
        <p:nvSpPr>
          <p:cNvPr id="23" name="Заголовок 38">
            <a:extLst>
              <a:ext uri="{FF2B5EF4-FFF2-40B4-BE49-F238E27FC236}">
                <a16:creationId xmlns:a16="http://schemas.microsoft.com/office/drawing/2014/main" id="{1E03C545-CEB2-B8A5-8527-DB18E0A32FA0}"/>
              </a:ext>
            </a:extLst>
          </p:cNvPr>
          <p:cNvSpPr txBox="1">
            <a:spLocks/>
          </p:cNvSpPr>
          <p:nvPr/>
        </p:nvSpPr>
        <p:spPr>
          <a:xfrm>
            <a:off x="244901" y="2814550"/>
            <a:ext cx="2490525" cy="1763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yne"/>
              <a:buNone/>
              <a:defRPr sz="2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ctr"/>
            <a:r>
              <a:rPr lang="ru-RU" sz="4400" dirty="0"/>
              <a:t>300 заходов</a:t>
            </a:r>
          </a:p>
        </p:txBody>
      </p:sp>
      <p:sp>
        <p:nvSpPr>
          <p:cNvPr id="24" name="Заголовок 38">
            <a:extLst>
              <a:ext uri="{FF2B5EF4-FFF2-40B4-BE49-F238E27FC236}">
                <a16:creationId xmlns:a16="http://schemas.microsoft.com/office/drawing/2014/main" id="{2E188C8D-0E8F-0513-A280-8E9C6F5EF823}"/>
              </a:ext>
            </a:extLst>
          </p:cNvPr>
          <p:cNvSpPr txBox="1">
            <a:spLocks/>
          </p:cNvSpPr>
          <p:nvPr/>
        </p:nvSpPr>
        <p:spPr>
          <a:xfrm>
            <a:off x="3460009" y="3102731"/>
            <a:ext cx="2223979" cy="1763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yne"/>
              <a:buNone/>
              <a:defRPr sz="2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ctr"/>
            <a:r>
              <a:rPr lang="ru-RU" sz="4400" dirty="0"/>
              <a:t>1 день</a:t>
            </a:r>
          </a:p>
          <a:p>
            <a:pPr algn="ctr"/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510716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>
          <a:extLst>
            <a:ext uri="{FF2B5EF4-FFF2-40B4-BE49-F238E27FC236}">
              <a16:creationId xmlns:a16="http://schemas.microsoft.com/office/drawing/2014/main" id="{1EC72E2C-433B-95A6-8EC2-493E9F971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56FCCFA-E6B7-EFB9-DE29-440EA5735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746AC989-73A0-E4FF-32FA-D441B323291C}"/>
              </a:ext>
            </a:extLst>
          </p:cNvPr>
          <p:cNvGrpSpPr/>
          <p:nvPr/>
        </p:nvGrpSpPr>
        <p:grpSpPr>
          <a:xfrm>
            <a:off x="-245327" y="2571750"/>
            <a:ext cx="4702773" cy="2544844"/>
            <a:chOff x="-422819" y="1813258"/>
            <a:chExt cx="4702773" cy="2544844"/>
          </a:xfrm>
          <a:solidFill>
            <a:srgbClr val="FFFFFF"/>
          </a:solidFill>
        </p:grpSpPr>
        <p:sp>
          <p:nvSpPr>
            <p:cNvPr id="8" name="Пузырек для мыслей: облако 7">
              <a:extLst>
                <a:ext uri="{FF2B5EF4-FFF2-40B4-BE49-F238E27FC236}">
                  <a16:creationId xmlns:a16="http://schemas.microsoft.com/office/drawing/2014/main" id="{BD06AF1C-F99D-F059-51C8-9028A13D1CE3}"/>
                </a:ext>
              </a:extLst>
            </p:cNvPr>
            <p:cNvSpPr/>
            <p:nvPr/>
          </p:nvSpPr>
          <p:spPr>
            <a:xfrm>
              <a:off x="-422819" y="1813258"/>
              <a:ext cx="4702773" cy="2544844"/>
            </a:xfrm>
            <a:prstGeom prst="cloudCallou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Заголовок 38">
              <a:extLst>
                <a:ext uri="{FF2B5EF4-FFF2-40B4-BE49-F238E27FC236}">
                  <a16:creationId xmlns:a16="http://schemas.microsoft.com/office/drawing/2014/main" id="{68FDD0E5-055F-7754-E293-8F6FE793748E}"/>
                </a:ext>
              </a:extLst>
            </p:cNvPr>
            <p:cNvSpPr txBox="1">
              <a:spLocks/>
            </p:cNvSpPr>
            <p:nvPr/>
          </p:nvSpPr>
          <p:spPr>
            <a:xfrm>
              <a:off x="-2" y="2337023"/>
              <a:ext cx="3857137" cy="98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Syne"/>
                <a:buNone/>
                <a:defRPr sz="26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ru-RU" sz="1400" dirty="0">
                  <a:solidFill>
                    <a:schemeClr val="bg1"/>
                  </a:solidFill>
                </a:rPr>
                <a:t>«Не все менеджеры смотрят показатели по таблице каждый день: для кого-то там слишком много информации, это сложно»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E42D44C-8DDF-BDB2-25B4-06AE4CFB984C}"/>
              </a:ext>
            </a:extLst>
          </p:cNvPr>
          <p:cNvGrpSpPr/>
          <p:nvPr/>
        </p:nvGrpSpPr>
        <p:grpSpPr>
          <a:xfrm>
            <a:off x="4686556" y="2399792"/>
            <a:ext cx="4702773" cy="2544844"/>
            <a:chOff x="2054865" y="1341190"/>
            <a:chExt cx="4702773" cy="2544844"/>
          </a:xfrm>
        </p:grpSpPr>
        <p:sp>
          <p:nvSpPr>
            <p:cNvPr id="7" name="Пузырек для мыслей: облако 6">
              <a:extLst>
                <a:ext uri="{FF2B5EF4-FFF2-40B4-BE49-F238E27FC236}">
                  <a16:creationId xmlns:a16="http://schemas.microsoft.com/office/drawing/2014/main" id="{ABAF70C3-9C12-089C-86C2-A92879679B1B}"/>
                </a:ext>
              </a:extLst>
            </p:cNvPr>
            <p:cNvSpPr/>
            <p:nvPr/>
          </p:nvSpPr>
          <p:spPr>
            <a:xfrm>
              <a:off x="2054865" y="1341190"/>
              <a:ext cx="4702773" cy="2544844"/>
            </a:xfrm>
            <a:prstGeom prst="cloudCallou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Заголовок 38">
              <a:extLst>
                <a:ext uri="{FF2B5EF4-FFF2-40B4-BE49-F238E27FC236}">
                  <a16:creationId xmlns:a16="http://schemas.microsoft.com/office/drawing/2014/main" id="{80A715D1-8B67-8FC0-77DB-EA0A34FEE7FF}"/>
                </a:ext>
              </a:extLst>
            </p:cNvPr>
            <p:cNvSpPr txBox="1">
              <a:spLocks/>
            </p:cNvSpPr>
            <p:nvPr/>
          </p:nvSpPr>
          <p:spPr>
            <a:xfrm>
              <a:off x="2425133" y="1713130"/>
              <a:ext cx="4087176" cy="14143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Syne"/>
                <a:buNone/>
                <a:defRPr sz="26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ru-RU" sz="1400" dirty="0">
                  <a:solidFill>
                    <a:schemeClr val="bg1"/>
                  </a:solidFill>
                </a:rPr>
                <a:t>«Ассистент, который подсвечивает низкую маржинальность, близкий аут-оф-сток и проседание конверсии, был бы очень полезен»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0C3E00F-3AEB-37CC-E86D-FCA9ECABC633}"/>
              </a:ext>
            </a:extLst>
          </p:cNvPr>
          <p:cNvGrpSpPr/>
          <p:nvPr/>
        </p:nvGrpSpPr>
        <p:grpSpPr>
          <a:xfrm>
            <a:off x="3010485" y="26906"/>
            <a:ext cx="4702773" cy="2544844"/>
            <a:chOff x="2054865" y="1341190"/>
            <a:chExt cx="4702773" cy="2544844"/>
          </a:xfrm>
          <a:solidFill>
            <a:schemeClr val="tx1"/>
          </a:solidFill>
        </p:grpSpPr>
        <p:sp>
          <p:nvSpPr>
            <p:cNvPr id="12" name="Пузырек для мыслей: облако 11">
              <a:extLst>
                <a:ext uri="{FF2B5EF4-FFF2-40B4-BE49-F238E27FC236}">
                  <a16:creationId xmlns:a16="http://schemas.microsoft.com/office/drawing/2014/main" id="{9F72A8D8-445F-BA87-CAA5-AC83C0615D6B}"/>
                </a:ext>
              </a:extLst>
            </p:cNvPr>
            <p:cNvSpPr/>
            <p:nvPr/>
          </p:nvSpPr>
          <p:spPr>
            <a:xfrm>
              <a:off x="2054865" y="1341190"/>
              <a:ext cx="4702773" cy="2544844"/>
            </a:xfrm>
            <a:prstGeom prst="cloudCallou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Заголовок 38">
              <a:extLst>
                <a:ext uri="{FF2B5EF4-FFF2-40B4-BE49-F238E27FC236}">
                  <a16:creationId xmlns:a16="http://schemas.microsoft.com/office/drawing/2014/main" id="{A3678DAD-029A-7EEA-51AE-20BB7BFBC8A7}"/>
                </a:ext>
              </a:extLst>
            </p:cNvPr>
            <p:cNvSpPr txBox="1">
              <a:spLocks/>
            </p:cNvSpPr>
            <p:nvPr/>
          </p:nvSpPr>
          <p:spPr>
            <a:xfrm>
              <a:off x="2627295" y="1692997"/>
              <a:ext cx="3643076" cy="98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Syne"/>
                <a:buNone/>
                <a:defRPr sz="26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Syne"/>
                <a:buNone/>
                <a:defRPr sz="3500" b="1" i="0" u="none" strike="noStrike" cap="none">
                  <a:solidFill>
                    <a:schemeClr val="dk1"/>
                  </a:solidFill>
                  <a:latin typeface="Syne"/>
                  <a:ea typeface="Syne"/>
                  <a:cs typeface="Syne"/>
                  <a:sym typeface="Syne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ru-RU" sz="1400" dirty="0">
                  <a:solidFill>
                    <a:schemeClr val="bg1"/>
                  </a:solidFill>
                </a:rPr>
                <a:t>«Если у менеджера много товаров, он физически не успевает за всем уследить — даже если он супер мотивированный и квалифицированный»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0201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>
          <a:extLst>
            <a:ext uri="{FF2B5EF4-FFF2-40B4-BE49-F238E27FC236}">
              <a16:creationId xmlns:a16="http://schemas.microsoft.com/office/drawing/2014/main" id="{DB0CE0D4-953A-8A1C-9D7C-9AD75E02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EF174D3-A7EE-00AB-1211-DA4635FD4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11" name="Заголовок 3">
            <a:extLst>
              <a:ext uri="{FF2B5EF4-FFF2-40B4-BE49-F238E27FC236}">
                <a16:creationId xmlns:a16="http://schemas.microsoft.com/office/drawing/2014/main" id="{3F7B80F3-06FE-8BEF-8464-6C3CA2AEE8D6}"/>
              </a:ext>
            </a:extLst>
          </p:cNvPr>
          <p:cNvSpPr txBox="1">
            <a:spLocks/>
          </p:cNvSpPr>
          <p:nvPr/>
        </p:nvSpPr>
        <p:spPr>
          <a:xfrm>
            <a:off x="-331406" y="4092233"/>
            <a:ext cx="2789663" cy="9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yne"/>
              <a:buNone/>
              <a:defRPr sz="2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ctr"/>
            <a:r>
              <a:rPr lang="ru-RU" sz="2000" dirty="0"/>
              <a:t>⚖️ Управление Ценой</a:t>
            </a:r>
          </a:p>
        </p:txBody>
      </p:sp>
      <p:sp>
        <p:nvSpPr>
          <p:cNvPr id="12" name="Заголовок 3">
            <a:extLst>
              <a:ext uri="{FF2B5EF4-FFF2-40B4-BE49-F238E27FC236}">
                <a16:creationId xmlns:a16="http://schemas.microsoft.com/office/drawing/2014/main" id="{65A61540-6560-8049-AAB7-D41892090E41}"/>
              </a:ext>
            </a:extLst>
          </p:cNvPr>
          <p:cNvSpPr txBox="1">
            <a:spLocks/>
          </p:cNvSpPr>
          <p:nvPr/>
        </p:nvSpPr>
        <p:spPr>
          <a:xfrm>
            <a:off x="-331406" y="2240127"/>
            <a:ext cx="2889437" cy="9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yne"/>
              <a:buNone/>
              <a:defRPr sz="2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ctr"/>
            <a:r>
              <a:rPr lang="ru-RU" sz="2000" dirty="0"/>
              <a:t>📢 Оптимизация Рекламы</a:t>
            </a:r>
          </a:p>
        </p:txBody>
      </p:sp>
      <p:sp>
        <p:nvSpPr>
          <p:cNvPr id="13" name="Заголовок 3">
            <a:extLst>
              <a:ext uri="{FF2B5EF4-FFF2-40B4-BE49-F238E27FC236}">
                <a16:creationId xmlns:a16="http://schemas.microsoft.com/office/drawing/2014/main" id="{2E957F92-4C9F-4874-4650-E5F82A22AD03}"/>
              </a:ext>
            </a:extLst>
          </p:cNvPr>
          <p:cNvSpPr txBox="1">
            <a:spLocks/>
          </p:cNvSpPr>
          <p:nvPr/>
        </p:nvSpPr>
        <p:spPr>
          <a:xfrm>
            <a:off x="-231632" y="3166180"/>
            <a:ext cx="2789663" cy="9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yne"/>
              <a:buNone/>
              <a:defRPr sz="2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ctr"/>
            <a:r>
              <a:rPr lang="ru-RU" sz="2000" dirty="0"/>
              <a:t>📦 Управление Запасами </a:t>
            </a:r>
          </a:p>
        </p:txBody>
      </p:sp>
      <p:sp>
        <p:nvSpPr>
          <p:cNvPr id="16" name="Заголовок 3">
            <a:extLst>
              <a:ext uri="{FF2B5EF4-FFF2-40B4-BE49-F238E27FC236}">
                <a16:creationId xmlns:a16="http://schemas.microsoft.com/office/drawing/2014/main" id="{3AE4BB7B-8252-EF8F-E574-E723D4999D72}"/>
              </a:ext>
            </a:extLst>
          </p:cNvPr>
          <p:cNvSpPr txBox="1">
            <a:spLocks/>
          </p:cNvSpPr>
          <p:nvPr/>
        </p:nvSpPr>
        <p:spPr>
          <a:xfrm>
            <a:off x="228600" y="769190"/>
            <a:ext cx="5064512" cy="1640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yne"/>
              <a:buNone/>
              <a:defRPr sz="2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yne"/>
              <a:buNone/>
              <a:defRPr sz="35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r>
              <a:rPr lang="ru-RU" sz="1400" dirty="0"/>
              <a:t>Автоматизированная система, которая берет на себя операционную рутину, анализирует данные в реальном времени и выдает готовые сценарии действий для максимизации прибыли</a:t>
            </a:r>
          </a:p>
        </p:txBody>
      </p:sp>
      <p:pic>
        <p:nvPicPr>
          <p:cNvPr id="20" name="Рисунок 19" descr="Изображение выглядит как текст, снимок экрана, программное обеспечение, Значок на компьютер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A4B00E3-8E02-9365-89F6-DA9271A43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3442" y="1726924"/>
            <a:ext cx="6020558" cy="334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839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>
            <a:spLocks noGrp="1"/>
          </p:cNvSpPr>
          <p:nvPr>
            <p:ph type="title"/>
          </p:nvPr>
        </p:nvSpPr>
        <p:spPr>
          <a:xfrm>
            <a:off x="228600" y="228599"/>
            <a:ext cx="8008434" cy="13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000" dirty="0"/>
              <a:t>Личный кабинет</a:t>
            </a:r>
            <a:endParaRPr lang="en-US" sz="2000" dirty="0">
              <a:latin typeface="Syne" panose="020B0604020202020204" charset="0"/>
            </a:endParaRPr>
          </a:p>
        </p:txBody>
      </p:sp>
      <p:sp>
        <p:nvSpPr>
          <p:cNvPr id="206" name="Google Shape;206;p30"/>
          <p:cNvSpPr txBox="1">
            <a:spLocks noGrp="1"/>
          </p:cNvSpPr>
          <p:nvPr>
            <p:ph type="title" idx="2"/>
          </p:nvPr>
        </p:nvSpPr>
        <p:spPr>
          <a:xfrm>
            <a:off x="7935675" y="4192150"/>
            <a:ext cx="980100" cy="7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 panose="020B0604020202020204" charset="0"/>
                <a:ea typeface="Syne Medium"/>
                <a:cs typeface="Syne Medium"/>
                <a:sym typeface="Syne Medium"/>
              </a:rPr>
              <a:t>01</a:t>
            </a:r>
            <a:endParaRPr>
              <a:latin typeface="Syne" panose="020B0604020202020204" charset="0"/>
              <a:ea typeface="Syne Medium"/>
              <a:cs typeface="Syne Medium"/>
              <a:sym typeface="Syne Medium"/>
            </a:endParaRPr>
          </a:p>
        </p:txBody>
      </p:sp>
      <p:pic>
        <p:nvPicPr>
          <p:cNvPr id="5" name="Рисунок 4" descr="Изображение выглядит как текст, снимок экрана, программное обеспечение, Мультимедийное программное обеспече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D0CF837-3060-F28C-BA49-1F68087E9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32221"/>
            <a:ext cx="9144000" cy="39112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F3A6613E-58D7-4FEC-D077-B98F6A88E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>
            <a:extLst>
              <a:ext uri="{FF2B5EF4-FFF2-40B4-BE49-F238E27FC236}">
                <a16:creationId xmlns:a16="http://schemas.microsoft.com/office/drawing/2014/main" id="{021B943E-C126-5E57-1C30-09D1365516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271" y="52039"/>
            <a:ext cx="8008434" cy="13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000" dirty="0">
                <a:latin typeface="Syne" panose="020B0604020202020204" charset="0"/>
              </a:rPr>
              <a:t>Основные метрики по всем товарам</a:t>
            </a:r>
            <a:endParaRPr lang="en-US" sz="2000" dirty="0">
              <a:latin typeface="Syne" panose="020B0604020202020204" charset="0"/>
            </a:endParaRPr>
          </a:p>
        </p:txBody>
      </p:sp>
      <p:sp>
        <p:nvSpPr>
          <p:cNvPr id="206" name="Google Shape;206;p30">
            <a:extLst>
              <a:ext uri="{FF2B5EF4-FFF2-40B4-BE49-F238E27FC236}">
                <a16:creationId xmlns:a16="http://schemas.microsoft.com/office/drawing/2014/main" id="{72C02817-B262-856B-2061-66B97B8338FA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7935675" y="4192150"/>
            <a:ext cx="980100" cy="7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 panose="020B0604020202020204" charset="0"/>
                <a:ea typeface="Syne Medium"/>
                <a:cs typeface="Syne Medium"/>
                <a:sym typeface="Syne Medium"/>
              </a:rPr>
              <a:t>01</a:t>
            </a:r>
            <a:endParaRPr>
              <a:latin typeface="Syne" panose="020B0604020202020204" charset="0"/>
              <a:ea typeface="Syne Medium"/>
              <a:cs typeface="Syne Medium"/>
              <a:sym typeface="Syne Medium"/>
            </a:endParaRPr>
          </a:p>
        </p:txBody>
      </p:sp>
      <p:pic>
        <p:nvPicPr>
          <p:cNvPr id="6" name="Рисунок 5" descr="Изображение выглядит как текст, снимок экрана, программное обеспечение, Мультимедийное программное обеспече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695471D-6738-C677-D6EB-C3D6482FD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8003"/>
            <a:ext cx="9144000" cy="461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746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8B974F97-6422-902F-E35F-2BC18D2DE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0">
            <a:extLst>
              <a:ext uri="{FF2B5EF4-FFF2-40B4-BE49-F238E27FC236}">
                <a16:creationId xmlns:a16="http://schemas.microsoft.com/office/drawing/2014/main" id="{2F718895-6F22-3F7C-D875-2414AEF851F2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7935675" y="4192150"/>
            <a:ext cx="980100" cy="7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 panose="020B0604020202020204" charset="0"/>
                <a:ea typeface="Syne Medium"/>
                <a:cs typeface="Syne Medium"/>
                <a:sym typeface="Syne Medium"/>
              </a:rPr>
              <a:t>01</a:t>
            </a:r>
            <a:endParaRPr>
              <a:latin typeface="Syne" panose="020B0604020202020204" charset="0"/>
              <a:ea typeface="Syne Medium"/>
              <a:cs typeface="Syne Medium"/>
              <a:sym typeface="Syne Medium"/>
            </a:endParaRPr>
          </a:p>
        </p:txBody>
      </p:sp>
      <p:pic>
        <p:nvPicPr>
          <p:cNvPr id="4" name="Рисунок 3" descr="Изображение выглядит как текст, снимок экрана, программное обеспечение, Значок на компьютер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7D9337D-3AB7-1CF1-AA85-5692C800E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8943"/>
            <a:ext cx="9144000" cy="4704557"/>
          </a:xfrm>
          <a:prstGeom prst="rect">
            <a:avLst/>
          </a:prstGeom>
        </p:spPr>
      </p:pic>
      <p:sp>
        <p:nvSpPr>
          <p:cNvPr id="7" name="Google Shape;205;p30">
            <a:extLst>
              <a:ext uri="{FF2B5EF4-FFF2-40B4-BE49-F238E27FC236}">
                <a16:creationId xmlns:a16="http://schemas.microsoft.com/office/drawing/2014/main" id="{6B530297-AA87-68CB-FB72-DFF57E6652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9698724" cy="3869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000" dirty="0">
                <a:latin typeface="Syne" panose="020B0604020202020204" charset="0"/>
              </a:rPr>
              <a:t>Фильтрация по бренду, кабинету, категории и поиск артикула</a:t>
            </a:r>
            <a:endParaRPr lang="en-US" sz="2000" dirty="0">
              <a:latin typeface="Syn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750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8036A215-5BFA-71A7-E303-E73744663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0">
            <a:extLst>
              <a:ext uri="{FF2B5EF4-FFF2-40B4-BE49-F238E27FC236}">
                <a16:creationId xmlns:a16="http://schemas.microsoft.com/office/drawing/2014/main" id="{84D4D4B8-F5B2-9B3E-3581-ACBE9D3522D8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7935675" y="4192150"/>
            <a:ext cx="980100" cy="7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 panose="020B0604020202020204" charset="0"/>
                <a:ea typeface="Syne Medium"/>
                <a:cs typeface="Syne Medium"/>
                <a:sym typeface="Syne Medium"/>
              </a:rPr>
              <a:t>01</a:t>
            </a:r>
            <a:endParaRPr>
              <a:latin typeface="Syne" panose="020B0604020202020204" charset="0"/>
              <a:ea typeface="Syne Medium"/>
              <a:cs typeface="Syne Medium"/>
              <a:sym typeface="Syne Medium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587A52-7BE4-F6A8-F45D-AD036EC57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2581"/>
            <a:ext cx="9144000" cy="4670919"/>
          </a:xfrm>
          <a:prstGeom prst="rect">
            <a:avLst/>
          </a:prstGeom>
        </p:spPr>
      </p:pic>
      <p:sp>
        <p:nvSpPr>
          <p:cNvPr id="7" name="Google Shape;205;p30">
            <a:extLst>
              <a:ext uri="{FF2B5EF4-FFF2-40B4-BE49-F238E27FC236}">
                <a16:creationId xmlns:a16="http://schemas.microsoft.com/office/drawing/2014/main" id="{27896C48-BDFF-EAB3-5464-9FF62B2AF8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9698724" cy="3869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000" dirty="0">
                <a:latin typeface="Syne" panose="020B0604020202020204" charset="0"/>
              </a:rPr>
              <a:t>Аналитика карточки товара</a:t>
            </a:r>
            <a:endParaRPr lang="en-US" sz="2000" dirty="0">
              <a:latin typeface="Syn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399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07FE95D3-2748-F34E-C550-40E3B9812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>
            <a:extLst>
              <a:ext uri="{FF2B5EF4-FFF2-40B4-BE49-F238E27FC236}">
                <a16:creationId xmlns:a16="http://schemas.microsoft.com/office/drawing/2014/main" id="{C45188DB-C121-46AB-19FC-59C0632D4E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4259" y="147542"/>
            <a:ext cx="8008434" cy="13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000" dirty="0">
                <a:latin typeface="Syne" panose="020B0604020202020204" charset="0"/>
              </a:rPr>
              <a:t>Динамика изменения цены</a:t>
            </a:r>
            <a:endParaRPr lang="en-US" sz="2000" dirty="0">
              <a:latin typeface="Syne" panose="020B0604020202020204" charset="0"/>
            </a:endParaRPr>
          </a:p>
        </p:txBody>
      </p:sp>
      <p:pic>
        <p:nvPicPr>
          <p:cNvPr id="3" name="Рисунок 2" descr="Изображение выглядит как программное обеспечение, текст, снимок экрана, Граф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EC5E7F9-90B6-2C53-1205-92F8FD68B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7524"/>
            <a:ext cx="9144000" cy="345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99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AA48BC30-5FF9-DEB5-BFEC-8B1678C81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>
            <a:extLst>
              <a:ext uri="{FF2B5EF4-FFF2-40B4-BE49-F238E27FC236}">
                <a16:creationId xmlns:a16="http://schemas.microsoft.com/office/drawing/2014/main" id="{AC0CCD9C-37EB-ABE1-A6B5-9BB925DDEB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228599"/>
            <a:ext cx="8008434" cy="13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000" dirty="0"/>
              <a:t>Статистика заказов и продаж</a:t>
            </a:r>
            <a:endParaRPr lang="en-US" sz="2000" dirty="0">
              <a:latin typeface="Syne" panose="020B0604020202020204" charset="0"/>
            </a:endParaRPr>
          </a:p>
        </p:txBody>
      </p:sp>
      <p:pic>
        <p:nvPicPr>
          <p:cNvPr id="3" name="Рисунок 2" descr="Изображение выглядит как текст, линия, График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3AA196D-2130-67EA-8E25-0F93D761D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74365"/>
            <a:ext cx="9144000" cy="338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466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87E6FAAE-33D2-B346-E840-F89B7D526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>
            <a:extLst>
              <a:ext uri="{FF2B5EF4-FFF2-40B4-BE49-F238E27FC236}">
                <a16:creationId xmlns:a16="http://schemas.microsoft.com/office/drawing/2014/main" id="{3D61C9C7-51EE-FFBE-32DC-AA08D8CD66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228599"/>
            <a:ext cx="8008434" cy="13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000" dirty="0"/>
              <a:t>Остатки по складам </a:t>
            </a:r>
            <a:endParaRPr lang="en-US" sz="2000" dirty="0">
              <a:latin typeface="Syne" panose="020B0604020202020204" charset="0"/>
            </a:endParaRPr>
          </a:p>
        </p:txBody>
      </p:sp>
      <p:sp>
        <p:nvSpPr>
          <p:cNvPr id="206" name="Google Shape;206;p30">
            <a:extLst>
              <a:ext uri="{FF2B5EF4-FFF2-40B4-BE49-F238E27FC236}">
                <a16:creationId xmlns:a16="http://schemas.microsoft.com/office/drawing/2014/main" id="{853DAA8F-27F4-AF97-4709-04B130EAC4C6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7935675" y="4192150"/>
            <a:ext cx="980100" cy="7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 panose="020B0604020202020204" charset="0"/>
                <a:ea typeface="Syne Medium"/>
                <a:cs typeface="Syne Medium"/>
                <a:sym typeface="Syne Medium"/>
              </a:rPr>
              <a:t>01</a:t>
            </a:r>
            <a:endParaRPr>
              <a:latin typeface="Syne" panose="020B0604020202020204" charset="0"/>
              <a:ea typeface="Syne Medium"/>
              <a:cs typeface="Syne Medium"/>
              <a:sym typeface="Syne Medium"/>
            </a:endParaRPr>
          </a:p>
        </p:txBody>
      </p:sp>
      <p:pic>
        <p:nvPicPr>
          <p:cNvPr id="3" name="Рисунок 2" descr="Изображение выглядит как текст, снимок экрана, программное обеспечение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FA10D98-3AD4-67B7-DF0E-523A95D06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0219"/>
            <a:ext cx="9144000" cy="440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38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5E767C23-3BA4-8FE5-EEC7-A36318ED9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>
            <a:extLst>
              <a:ext uri="{FF2B5EF4-FFF2-40B4-BE49-F238E27FC236}">
                <a16:creationId xmlns:a16="http://schemas.microsoft.com/office/drawing/2014/main" id="{0791D490-49C7-6DBD-E851-364B5C4D53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228599"/>
            <a:ext cx="8008434" cy="13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000" dirty="0"/>
              <a:t>Анализ дат заказов </a:t>
            </a:r>
            <a:endParaRPr lang="en-US" sz="2000" dirty="0">
              <a:latin typeface="Syne" panose="020B0604020202020204" charset="0"/>
            </a:endParaRPr>
          </a:p>
        </p:txBody>
      </p:sp>
      <p:sp>
        <p:nvSpPr>
          <p:cNvPr id="206" name="Google Shape;206;p30">
            <a:extLst>
              <a:ext uri="{FF2B5EF4-FFF2-40B4-BE49-F238E27FC236}">
                <a16:creationId xmlns:a16="http://schemas.microsoft.com/office/drawing/2014/main" id="{F65461FC-B34C-5209-C532-80306EA4498E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7935675" y="4192150"/>
            <a:ext cx="980100" cy="7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yne" panose="020B0604020202020204" charset="0"/>
                <a:ea typeface="Syne Medium"/>
                <a:cs typeface="Syne Medium"/>
                <a:sym typeface="Syne Medium"/>
              </a:rPr>
              <a:t>01</a:t>
            </a:r>
            <a:endParaRPr>
              <a:latin typeface="Syne" panose="020B0604020202020204" charset="0"/>
              <a:ea typeface="Syne Medium"/>
              <a:cs typeface="Syne Medium"/>
              <a:sym typeface="Syne Medium"/>
            </a:endParaRPr>
          </a:p>
        </p:txBody>
      </p:sp>
      <p:pic>
        <p:nvPicPr>
          <p:cNvPr id="3" name="Рисунок 2" descr="Изображение выглядит как текст, снимок экрана, дисплей, программное обеспече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60FDD80-51F3-57DD-7803-A82864EAA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3652"/>
            <a:ext cx="9144000" cy="410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152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4707316E-84FA-527B-196F-4B82AC107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769BE9-A600-6877-482C-E5C580AD55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>
            <a:off x="4854498" y="0"/>
            <a:ext cx="4438184" cy="5143500"/>
          </a:xfrm>
          <a:prstGeom prst="rect">
            <a:avLst/>
          </a:prstGeom>
        </p:spPr>
      </p:pic>
      <p:sp>
        <p:nvSpPr>
          <p:cNvPr id="205" name="Google Shape;205;p30">
            <a:extLst>
              <a:ext uri="{FF2B5EF4-FFF2-40B4-BE49-F238E27FC236}">
                <a16:creationId xmlns:a16="http://schemas.microsoft.com/office/drawing/2014/main" id="{203BF16C-B818-FEA2-BB23-40D723AC57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77057" y="369847"/>
            <a:ext cx="3637156" cy="13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800" dirty="0"/>
              <a:t>Ассистент  находит проблему, объясняет риск и предлагает готовое действие в один клик</a:t>
            </a:r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r>
              <a:rPr lang="ru-RU" sz="1800" dirty="0"/>
              <a:t>Реализованные функции:</a:t>
            </a:r>
            <a:br>
              <a:rPr lang="ru-RU" sz="1800" dirty="0"/>
            </a:br>
            <a:r>
              <a:rPr lang="ru-RU" sz="1800" dirty="0"/>
              <a:t>- получение данных с маркетплейса по API</a:t>
            </a:r>
            <a:br>
              <a:rPr lang="ru-RU" sz="1800" dirty="0"/>
            </a:br>
            <a:br>
              <a:rPr lang="ru-RU" sz="1800" dirty="0"/>
            </a:br>
            <a:r>
              <a:rPr lang="ru-RU" sz="1800" dirty="0"/>
              <a:t>- анализ данных с помощью математической статистики</a:t>
            </a:r>
            <a:br>
              <a:rPr lang="ru-RU" sz="1800" dirty="0"/>
            </a:br>
            <a:br>
              <a:rPr lang="ru-RU" sz="1800" dirty="0"/>
            </a:br>
            <a:r>
              <a:rPr lang="ru-RU" sz="1800" dirty="0"/>
              <a:t>- личный кабинет пользователя с готовым анализом в телеграмм боте</a:t>
            </a:r>
            <a:br>
              <a:rPr lang="ru-RU" sz="2000" dirty="0"/>
            </a:br>
            <a:endParaRPr lang="en-US" sz="2000" dirty="0">
              <a:latin typeface="Syne" panose="020B0604020202020204" charset="0"/>
            </a:endParaRPr>
          </a:p>
        </p:txBody>
      </p:sp>
      <p:pic>
        <p:nvPicPr>
          <p:cNvPr id="6" name="Google Shape;116;g3a8eff48858_2_13">
            <a:extLst>
              <a:ext uri="{FF2B5EF4-FFF2-40B4-BE49-F238E27FC236}">
                <a16:creationId xmlns:a16="http://schemas.microsoft.com/office/drawing/2014/main" id="{9CA0CBD5-C6C7-AA42-EE44-62B6B214423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288" y="558416"/>
            <a:ext cx="4305300" cy="4229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0056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7F78DF-B272-A468-7C18-1DFC626931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000"/>
          </a:blip>
          <a:stretch>
            <a:fillRect/>
          </a:stretch>
        </p:blipFill>
        <p:spPr>
          <a:xfrm>
            <a:off x="-148683" y="0"/>
            <a:ext cx="9441365" cy="51435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9C36E408-71A1-C008-3A50-696E375C0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25" y="0"/>
            <a:ext cx="6304795" cy="301735"/>
          </a:xfrm>
        </p:spPr>
        <p:txBody>
          <a:bodyPr/>
          <a:lstStyle/>
          <a:p>
            <a:r>
              <a:rPr lang="ru-RU" dirty="0"/>
              <a:t>Б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изне</a:t>
            </a:r>
            <a:r>
              <a:rPr lang="ru-RU" dirty="0"/>
              <a:t>с-модель и рынок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D43609C9-72C4-C47A-0B59-B5B5E3BE13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600323"/>
              </p:ext>
            </p:extLst>
          </p:nvPr>
        </p:nvGraphicFramePr>
        <p:xfrm>
          <a:off x="179825" y="2156267"/>
          <a:ext cx="8903215" cy="2942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038">
                  <a:extLst>
                    <a:ext uri="{9D8B030D-6E8A-4147-A177-3AD203B41FA5}">
                      <a16:colId xmlns:a16="http://schemas.microsoft.com/office/drawing/2014/main" val="1441188409"/>
                    </a:ext>
                  </a:extLst>
                </a:gridCol>
                <a:gridCol w="1251257">
                  <a:extLst>
                    <a:ext uri="{9D8B030D-6E8A-4147-A177-3AD203B41FA5}">
                      <a16:colId xmlns:a16="http://schemas.microsoft.com/office/drawing/2014/main" val="3370532401"/>
                    </a:ext>
                  </a:extLst>
                </a:gridCol>
                <a:gridCol w="1696205">
                  <a:extLst>
                    <a:ext uri="{9D8B030D-6E8A-4147-A177-3AD203B41FA5}">
                      <a16:colId xmlns:a16="http://schemas.microsoft.com/office/drawing/2014/main" val="794894058"/>
                    </a:ext>
                  </a:extLst>
                </a:gridCol>
                <a:gridCol w="5664715">
                  <a:extLst>
                    <a:ext uri="{9D8B030D-6E8A-4147-A177-3AD203B41FA5}">
                      <a16:colId xmlns:a16="http://schemas.microsoft.com/office/drawing/2014/main" val="2883874516"/>
                    </a:ext>
                  </a:extLst>
                </a:gridCol>
              </a:tblGrid>
              <a:tr h="66133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760" marR="72760" marT="36380" marB="3638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 селлеры  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Wildberries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Ozon	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760" marR="72760" marT="36380" marB="3638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1 260 000 человек</a:t>
                      </a:r>
                    </a:p>
                    <a:p>
                      <a:pPr algn="l"/>
                      <a:endParaRPr lang="ru-RU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11,3 трлн руб. × 56,7% = 6,407 трлн руб. </a:t>
                      </a:r>
                    </a:p>
                  </a:txBody>
                  <a:tcPr marL="72760" marR="72760" marT="36380" marB="3638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Insight: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Общий объём рынка 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e-commerce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РФ — 11,3 трлн руб. (2024 г.)</a:t>
                      </a:r>
                    </a:p>
                    <a:p>
                      <a:pPr algn="l"/>
                      <a:endParaRPr lang="ru-RU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Insight: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</a:t>
                      </a:r>
                      <a:r>
                        <a:rPr lang="en-US" sz="105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Wildberries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Ozon — 56,7%</a:t>
                      </a:r>
                    </a:p>
                    <a:p>
                      <a:pPr algn="l"/>
                      <a:endParaRPr lang="ru-RU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Коммерсант: Количество продавцов на 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WB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Ozon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72760" marR="72760" marT="36380" marB="3638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3763554"/>
                  </a:ext>
                </a:extLst>
              </a:tr>
              <a:tr h="48837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760" marR="72760" marT="36380" marB="3638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МСП на маркетплейсах, нуждающиеся в   автоматизации	</a:t>
                      </a:r>
                    </a:p>
                  </a:txBody>
                  <a:tcPr marL="72760" marR="72760" marT="36380" marB="3638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1 260 000 × 0,75 × 0,25 = 236 250 человек</a:t>
                      </a:r>
                    </a:p>
                    <a:p>
                      <a:pPr algn="l"/>
                      <a:endParaRPr lang="ru-RU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236 250 × 12 × 10 000= 28,35 млрд руб. в год 	</a:t>
                      </a:r>
                    </a:p>
                  </a:txBody>
                  <a:tcPr marL="72760" marR="72760" marT="36380" marB="3638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105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МСП.рф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Почти 75% селлеров </a:t>
                      </a:r>
                      <a:r>
                        <a:rPr lang="ru-RU" sz="105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Ozon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ru-RU" sz="105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Wildberries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— представители МСП и самозанятые 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None/>
                      </a:pPr>
                      <a:endParaRPr lang="ru-RU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Insight: E-commerce 2024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25% активно развивающихся продавцов тратят на аналитику и ПО более 10 000 руб./месяц</a:t>
                      </a:r>
                    </a:p>
                  </a:txBody>
                  <a:tcPr marL="72760" marR="72760" marT="36380" marB="3638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946847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760" marR="72760" marT="36380" marB="3638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клиентов </a:t>
                      </a:r>
                      <a:r>
                        <a:rPr lang="ru-RU" sz="105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MPBridge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 год 	</a:t>
                      </a:r>
                    </a:p>
                  </a:txBody>
                  <a:tcPr marL="72760" marR="72760" marT="36380" marB="3638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236 250 × 0,08 = 18 900 селлеров</a:t>
                      </a:r>
                    </a:p>
                    <a:p>
                      <a:pPr algn="l"/>
                      <a:endParaRPr lang="ru-RU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18 900 × 12 × 7 099 = 1,610 млрд руб. в год</a:t>
                      </a:r>
                    </a:p>
                  </a:txBody>
                  <a:tcPr marL="72760" marR="72760" marT="36380" marB="3638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Research.Mail.ru: 8% </a:t>
                      </a:r>
                      <a:r>
                        <a:rPr lang="ru-RU" sz="105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селлеров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используют инструменты автоматизации </a:t>
                      </a:r>
                    </a:p>
                    <a:p>
                      <a:pPr marL="0" indent="0" algn="l">
                        <a:buNone/>
                      </a:pPr>
                      <a:endParaRPr lang="ru-RU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 подписки </a:t>
                      </a:r>
                      <a:r>
                        <a:rPr lang="ru-RU" sz="105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MPBridge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средний чек 7 099 руб./месяц</a:t>
                      </a:r>
                    </a:p>
                    <a:p>
                      <a:pPr algn="l"/>
                      <a:endParaRPr lang="ru-RU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760" marR="72760" marT="36380" marB="3638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75973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33E5857-F4A8-91BD-F34B-BF57EC03ED65}"/>
              </a:ext>
            </a:extLst>
          </p:cNvPr>
          <p:cNvSpPr txBox="1"/>
          <p:nvPr/>
        </p:nvSpPr>
        <p:spPr>
          <a:xfrm>
            <a:off x="298026" y="817425"/>
            <a:ext cx="4658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Монетизация – ежемесячная подписка</a:t>
            </a:r>
          </a:p>
          <a:p>
            <a:endParaRPr kumimoji="0" lang="ru-RU" sz="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r>
              <a:rPr kumimoji="0" lang="ru-RU" sz="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endParaRPr lang="ru-RU" sz="1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F3558F-A6C6-CE81-0097-D5986ECA80F8}"/>
              </a:ext>
            </a:extLst>
          </p:cNvPr>
          <p:cNvSpPr txBox="1"/>
          <p:nvPr/>
        </p:nvSpPr>
        <p:spPr>
          <a:xfrm>
            <a:off x="298027" y="1467006"/>
            <a:ext cx="4658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Прогнозный средний чек 7 090 рублей</a:t>
            </a:r>
          </a:p>
          <a:p>
            <a:endParaRPr kumimoji="0" lang="ru-RU" sz="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r>
              <a:rPr kumimoji="0" lang="ru-RU" sz="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endParaRPr lang="ru-RU" sz="1100" dirty="0"/>
          </a:p>
        </p:txBody>
      </p:sp>
      <p:cxnSp>
        <p:nvCxnSpPr>
          <p:cNvPr id="15" name="Google Shape;192;p28">
            <a:extLst>
              <a:ext uri="{FF2B5EF4-FFF2-40B4-BE49-F238E27FC236}">
                <a16:creationId xmlns:a16="http://schemas.microsoft.com/office/drawing/2014/main" id="{A15AA285-64F7-EA32-D94C-7B44C8858923}"/>
              </a:ext>
            </a:extLst>
          </p:cNvPr>
          <p:cNvCxnSpPr>
            <a:cxnSpLocks/>
          </p:cNvCxnSpPr>
          <p:nvPr/>
        </p:nvCxnSpPr>
        <p:spPr>
          <a:xfrm>
            <a:off x="237067" y="1799073"/>
            <a:ext cx="379476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Google Shape;192;p28">
            <a:extLst>
              <a:ext uri="{FF2B5EF4-FFF2-40B4-BE49-F238E27FC236}">
                <a16:creationId xmlns:a16="http://schemas.microsoft.com/office/drawing/2014/main" id="{8458FD8D-1B5E-BB49-83BF-939CC966A077}"/>
              </a:ext>
            </a:extLst>
          </p:cNvPr>
          <p:cNvCxnSpPr>
            <a:cxnSpLocks/>
          </p:cNvCxnSpPr>
          <p:nvPr/>
        </p:nvCxnSpPr>
        <p:spPr>
          <a:xfrm>
            <a:off x="179825" y="1109813"/>
            <a:ext cx="379476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27D56F2-0267-B520-7061-8B35552FE3C7}"/>
              </a:ext>
            </a:extLst>
          </p:cNvPr>
          <p:cNvSpPr txBox="1"/>
          <p:nvPr/>
        </p:nvSpPr>
        <p:spPr>
          <a:xfrm>
            <a:off x="5143500" y="894377"/>
            <a:ext cx="49072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ea typeface="+mn-ea"/>
                <a:cs typeface="Arial" panose="020B0604020202020204" pitchFamily="34" charset="0"/>
                <a:sym typeface="Arial"/>
              </a:rPr>
              <a:t>Micro 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до 800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ea typeface="+mn-ea"/>
                <a:cs typeface="Arial" panose="020B0604020202020204" pitchFamily="34" charset="0"/>
                <a:sym typeface="Arial"/>
              </a:rPr>
              <a:t>sku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= 6 499 рублей/ месяц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ea typeface="+mn-ea"/>
                <a:cs typeface="Arial" panose="020B0604020202020204" pitchFamily="34" charset="0"/>
                <a:sym typeface="Arial"/>
              </a:rPr>
              <a:t>Start 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до 1500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ea typeface="+mn-ea"/>
                <a:cs typeface="Arial" panose="020B0604020202020204" pitchFamily="34" charset="0"/>
                <a:sym typeface="Arial"/>
              </a:rPr>
              <a:t>sku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= 7 499 рублей/ месяц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yne" panose="020B060402020202020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b="1" dirty="0">
                <a:solidFill>
                  <a:srgbClr val="FFFFFF"/>
                </a:solidFill>
                <a:latin typeface="Syne" panose="020B0604020202020204" charset="0"/>
                <a:ea typeface="+mn-ea"/>
                <a:cs typeface="Arial" panose="020B0604020202020204" pitchFamily="34" charset="0"/>
              </a:rPr>
              <a:t>Basic</a:t>
            </a:r>
            <a:r>
              <a:rPr lang="ru-RU" b="1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до 3000 </a:t>
            </a:r>
            <a:r>
              <a:rPr lang="en-US" b="1" dirty="0" err="1">
                <a:solidFill>
                  <a:srgbClr val="FFFFFF"/>
                </a:solidFill>
                <a:latin typeface="Syne" panose="020B0604020202020204" charset="0"/>
                <a:ea typeface="+mn-ea"/>
                <a:cs typeface="Arial" panose="020B0604020202020204" pitchFamily="34" charset="0"/>
              </a:rPr>
              <a:t>sku</a:t>
            </a:r>
            <a:r>
              <a:rPr lang="ru-RU" b="1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 9 499 рублей/ месяц</a:t>
            </a:r>
            <a:endParaRPr kumimoji="0" lang="ru-RU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23" name="Google Shape;192;p28">
            <a:extLst>
              <a:ext uri="{FF2B5EF4-FFF2-40B4-BE49-F238E27FC236}">
                <a16:creationId xmlns:a16="http://schemas.microsoft.com/office/drawing/2014/main" id="{DFECB5CC-EF32-F061-45AD-39945B57AFE4}"/>
              </a:ext>
            </a:extLst>
          </p:cNvPr>
          <p:cNvCxnSpPr>
            <a:cxnSpLocks/>
          </p:cNvCxnSpPr>
          <p:nvPr/>
        </p:nvCxnSpPr>
        <p:spPr>
          <a:xfrm>
            <a:off x="4969086" y="691269"/>
            <a:ext cx="0" cy="114488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778D55D-0B14-37A7-8E36-142F03E6EF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000"/>
          </a:blip>
          <a:stretch>
            <a:fillRect/>
          </a:stretch>
        </p:blipFill>
        <p:spPr>
          <a:xfrm>
            <a:off x="-148683" y="-396240"/>
            <a:ext cx="9441365" cy="559308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461C82B-CA1E-23DC-1F7E-082A005D0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Экономика, доходы и расходы</a:t>
            </a:r>
          </a:p>
        </p:txBody>
      </p:sp>
      <p:sp>
        <p:nvSpPr>
          <p:cNvPr id="39" name="Google Shape;180;p28">
            <a:extLst>
              <a:ext uri="{FF2B5EF4-FFF2-40B4-BE49-F238E27FC236}">
                <a16:creationId xmlns:a16="http://schemas.microsoft.com/office/drawing/2014/main" id="{D566B57E-9D03-CD05-8B26-637BCCB7F18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28600" y="2236470"/>
            <a:ext cx="3131925" cy="225472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2"/>
                </a:solidFill>
              </a:rPr>
              <a:t>Языковая модель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2"/>
                </a:solidFill>
              </a:rPr>
              <a:t>Эквайринг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2"/>
                </a:solidFill>
              </a:rPr>
              <a:t>Сервера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2"/>
                </a:solidFill>
              </a:rPr>
              <a:t>Домен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2"/>
                </a:solidFill>
              </a:rPr>
              <a:t>Хранилище данных </a:t>
            </a:r>
            <a:r>
              <a:rPr lang="en-US" sz="1600" dirty="0">
                <a:solidFill>
                  <a:schemeClr val="dk2"/>
                </a:solidFill>
                <a:latin typeface="Syne" panose="020B0604020202020204" charset="0"/>
              </a:rPr>
              <a:t>S3</a:t>
            </a:r>
            <a:endParaRPr lang="ru-RU" sz="1600" dirty="0">
              <a:solidFill>
                <a:schemeClr val="dk2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2"/>
                </a:solidFill>
              </a:rPr>
              <a:t>Маркетинг и реклама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2"/>
                </a:solidFill>
              </a:rPr>
              <a:t>ФОТ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600" dirty="0">
              <a:solidFill>
                <a:schemeClr val="dk2"/>
              </a:solidFill>
              <a:latin typeface="Syne" panose="020B060402020202020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3F85539-75C4-4CF7-4295-F6AE27912A0A}"/>
              </a:ext>
            </a:extLst>
          </p:cNvPr>
          <p:cNvSpPr txBox="1"/>
          <p:nvPr/>
        </p:nvSpPr>
        <p:spPr>
          <a:xfrm>
            <a:off x="746760" y="1644432"/>
            <a:ext cx="4785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ЗАТРАТЫ</a:t>
            </a:r>
            <a:endParaRPr lang="ru-RU" sz="1800" dirty="0"/>
          </a:p>
        </p:txBody>
      </p:sp>
      <p:cxnSp>
        <p:nvCxnSpPr>
          <p:cNvPr id="43" name="Google Shape;192;p28">
            <a:extLst>
              <a:ext uri="{FF2B5EF4-FFF2-40B4-BE49-F238E27FC236}">
                <a16:creationId xmlns:a16="http://schemas.microsoft.com/office/drawing/2014/main" id="{846EDBD6-1741-FD7E-22CA-07E7CE613BA2}"/>
              </a:ext>
            </a:extLst>
          </p:cNvPr>
          <p:cNvCxnSpPr>
            <a:cxnSpLocks/>
          </p:cNvCxnSpPr>
          <p:nvPr/>
        </p:nvCxnSpPr>
        <p:spPr>
          <a:xfrm>
            <a:off x="397087" y="2037377"/>
            <a:ext cx="2125133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754D544D-B2B4-E9D7-2EE2-914B31D00951}"/>
              </a:ext>
            </a:extLst>
          </p:cNvPr>
          <p:cNvSpPr txBox="1"/>
          <p:nvPr/>
        </p:nvSpPr>
        <p:spPr>
          <a:xfrm>
            <a:off x="3994923" y="1654154"/>
            <a:ext cx="4785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ДОХОДЫ</a:t>
            </a:r>
            <a:endParaRPr lang="ru-RU" sz="1800" dirty="0"/>
          </a:p>
        </p:txBody>
      </p:sp>
      <p:cxnSp>
        <p:nvCxnSpPr>
          <p:cNvPr id="47" name="Google Shape;192;p28">
            <a:extLst>
              <a:ext uri="{FF2B5EF4-FFF2-40B4-BE49-F238E27FC236}">
                <a16:creationId xmlns:a16="http://schemas.microsoft.com/office/drawing/2014/main" id="{5F9FD585-F24F-2208-7EFF-73E8533C7BC8}"/>
              </a:ext>
            </a:extLst>
          </p:cNvPr>
          <p:cNvCxnSpPr>
            <a:cxnSpLocks/>
          </p:cNvCxnSpPr>
          <p:nvPr/>
        </p:nvCxnSpPr>
        <p:spPr>
          <a:xfrm>
            <a:off x="3406987" y="2055454"/>
            <a:ext cx="2125133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7A267F4C-80F8-B27D-483F-08875167F185}"/>
              </a:ext>
            </a:extLst>
          </p:cNvPr>
          <p:cNvSpPr txBox="1"/>
          <p:nvPr/>
        </p:nvSpPr>
        <p:spPr>
          <a:xfrm>
            <a:off x="6309360" y="1613654"/>
            <a:ext cx="28346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Syne" panose="020B0604020202020204" charset="0"/>
                <a:ea typeface="+mn-ea"/>
                <a:cs typeface="Arial" panose="020B0604020202020204" pitchFamily="34" charset="0"/>
              </a:rPr>
              <a:t>UNIT </a:t>
            </a:r>
            <a:r>
              <a:rPr lang="ru-RU" sz="2000" b="1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экономика</a:t>
            </a:r>
            <a:endParaRPr lang="ru-RU" sz="2000" dirty="0"/>
          </a:p>
        </p:txBody>
      </p:sp>
      <p:cxnSp>
        <p:nvCxnSpPr>
          <p:cNvPr id="50" name="Google Shape;192;p28">
            <a:extLst>
              <a:ext uri="{FF2B5EF4-FFF2-40B4-BE49-F238E27FC236}">
                <a16:creationId xmlns:a16="http://schemas.microsoft.com/office/drawing/2014/main" id="{1EFA609C-8745-6574-8A71-78378B16CF22}"/>
              </a:ext>
            </a:extLst>
          </p:cNvPr>
          <p:cNvCxnSpPr>
            <a:cxnSpLocks/>
          </p:cNvCxnSpPr>
          <p:nvPr/>
        </p:nvCxnSpPr>
        <p:spPr>
          <a:xfrm>
            <a:off x="6309360" y="2037377"/>
            <a:ext cx="2125133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097C577C-3D33-B1BE-810A-0494626EED87}"/>
              </a:ext>
            </a:extLst>
          </p:cNvPr>
          <p:cNvSpPr txBox="1"/>
          <p:nvPr/>
        </p:nvSpPr>
        <p:spPr>
          <a:xfrm>
            <a:off x="6309360" y="2431119"/>
            <a:ext cx="4724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sym typeface="Syne"/>
              </a:rPr>
              <a:t>CAC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sym typeface="Syne"/>
              </a:rPr>
              <a:t>0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sym typeface="Syne"/>
              </a:rPr>
              <a:t> = 0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Syne"/>
              </a:rPr>
              <a:t>рублей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yne" panose="020B0604020202020204" charset="0"/>
              <a:sym typeface="Syne"/>
            </a:endParaRPr>
          </a:p>
          <a:p>
            <a:pPr marL="285750" lvl="0" indent="-285750">
              <a:buClr>
                <a:srgbClr val="FFFFFF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rgbClr val="FFFFFF"/>
                </a:solidFill>
                <a:latin typeface="Syne" panose="020B0604020202020204" charset="0"/>
                <a:sym typeface="Syne"/>
              </a:rPr>
              <a:t>CAC</a:t>
            </a:r>
            <a:r>
              <a:rPr lang="en-US" sz="1100" b="1" dirty="0">
                <a:solidFill>
                  <a:srgbClr val="FFFFFF"/>
                </a:solidFill>
                <a:latin typeface="Syne" panose="020B0604020202020204" charset="0"/>
                <a:sym typeface="Syne"/>
              </a:rPr>
              <a:t>1</a:t>
            </a:r>
            <a:r>
              <a:rPr lang="en-US" sz="1600" b="1" dirty="0">
                <a:solidFill>
                  <a:srgbClr val="FFFFFF"/>
                </a:solidFill>
                <a:latin typeface="Syne" panose="020B0604020202020204" charset="0"/>
                <a:sym typeface="Syne"/>
              </a:rPr>
              <a:t> =</a:t>
            </a:r>
            <a:r>
              <a:rPr lang="ru-RU" sz="1600" b="1" dirty="0">
                <a:solidFill>
                  <a:srgbClr val="FFFFFF"/>
                </a:solidFill>
                <a:sym typeface="Syne"/>
              </a:rPr>
              <a:t> </a:t>
            </a:r>
            <a:r>
              <a:rPr lang="en-US" sz="1600" b="1" dirty="0">
                <a:solidFill>
                  <a:srgbClr val="FFFFFF"/>
                </a:solidFill>
                <a:latin typeface="Syne" panose="020B0604020202020204" charset="0"/>
                <a:sym typeface="Syne"/>
              </a:rPr>
              <a:t>982</a:t>
            </a:r>
            <a:r>
              <a:rPr lang="ru-RU" sz="1600" b="1" dirty="0">
                <a:solidFill>
                  <a:srgbClr val="FFFFFF"/>
                </a:solidFill>
                <a:sym typeface="Syne"/>
              </a:rPr>
              <a:t> рубля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Syne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8539F4F-5504-ED7A-878B-EC670FD7DC08}"/>
              </a:ext>
            </a:extLst>
          </p:cNvPr>
          <p:cNvSpPr txBox="1"/>
          <p:nvPr/>
        </p:nvSpPr>
        <p:spPr>
          <a:xfrm>
            <a:off x="6309360" y="2985075"/>
            <a:ext cx="4724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1" dirty="0">
                <a:solidFill>
                  <a:srgbClr val="FFFFFF"/>
                </a:solidFill>
                <a:latin typeface="Syne" panose="020B0604020202020204" charset="0"/>
                <a:sym typeface="Syne"/>
              </a:rPr>
              <a:t>LTV</a:t>
            </a:r>
            <a:r>
              <a:rPr lang="ru-RU" sz="1600" b="1" dirty="0">
                <a:solidFill>
                  <a:srgbClr val="FFFFFF"/>
                </a:solidFill>
                <a:sym typeface="Syne"/>
              </a:rPr>
              <a:t> = 42 594 рубля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0635C96-4D45-6AA8-8115-9698A7F71572}"/>
              </a:ext>
            </a:extLst>
          </p:cNvPr>
          <p:cNvSpPr txBox="1"/>
          <p:nvPr/>
        </p:nvSpPr>
        <p:spPr>
          <a:xfrm>
            <a:off x="3360525" y="2400300"/>
            <a:ext cx="22783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ru-RU" sz="1600" b="1" dirty="0">
                <a:solidFill>
                  <a:srgbClr val="FFFFFF"/>
                </a:solidFill>
                <a:sym typeface="Syne"/>
              </a:rPr>
              <a:t>Оплата подписки клиентом</a:t>
            </a:r>
            <a:endParaRPr lang="en-US" sz="1600" b="1" dirty="0">
              <a:solidFill>
                <a:srgbClr val="FFFFFF"/>
              </a:solidFill>
              <a:latin typeface="Syne" panose="020B0604020202020204" charset="0"/>
              <a:sym typeface="Syne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endParaRPr lang="en-US" sz="1600" b="1" dirty="0">
              <a:solidFill>
                <a:srgbClr val="FFFFFF"/>
              </a:solidFill>
              <a:latin typeface="Syne" panose="020B0604020202020204" charset="0"/>
              <a:sym typeface="Syne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sym typeface="Syne"/>
              </a:rPr>
              <a:t>     Micro = 60%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tabLst/>
              <a:defRPr/>
            </a:pPr>
            <a:r>
              <a:rPr lang="en-US" sz="1600" b="1" dirty="0">
                <a:solidFill>
                  <a:srgbClr val="FFFFFF"/>
                </a:solidFill>
                <a:latin typeface="Syne" panose="020B0604020202020204" charset="0"/>
                <a:sym typeface="Syne"/>
              </a:rPr>
              <a:t>     Start = 30%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sym typeface="Syne"/>
              </a:rPr>
              <a:t>     Basic = 10% 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Syn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00C740-F005-6D46-42D2-FBF30822C0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000"/>
          </a:blip>
          <a:stretch>
            <a:fillRect/>
          </a:stretch>
        </p:blipFill>
        <p:spPr>
          <a:xfrm>
            <a:off x="-148683" y="0"/>
            <a:ext cx="9441365" cy="5143500"/>
          </a:xfrm>
          <a:prstGeom prst="rect">
            <a:avLst/>
          </a:prstGeom>
        </p:spPr>
      </p:pic>
      <p:sp>
        <p:nvSpPr>
          <p:cNvPr id="205" name="Google Shape;205;p30"/>
          <p:cNvSpPr txBox="1">
            <a:spLocks noGrp="1"/>
          </p:cNvSpPr>
          <p:nvPr>
            <p:ph type="title"/>
          </p:nvPr>
        </p:nvSpPr>
        <p:spPr>
          <a:xfrm>
            <a:off x="228600" y="228599"/>
            <a:ext cx="4914900" cy="13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Конкуренты</a:t>
            </a:r>
            <a:endParaRPr sz="2400" dirty="0"/>
          </a:p>
        </p:txBody>
      </p:sp>
      <p:graphicFrame>
        <p:nvGraphicFramePr>
          <p:cNvPr id="2" name="Google Shape;170;g3a8eff48858_0_90">
            <a:extLst>
              <a:ext uri="{FF2B5EF4-FFF2-40B4-BE49-F238E27FC236}">
                <a16:creationId xmlns:a16="http://schemas.microsoft.com/office/drawing/2014/main" id="{1CD8A5CC-0919-DA3C-0A9E-D41533A091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4294998"/>
              </p:ext>
            </p:extLst>
          </p:nvPr>
        </p:nvGraphicFramePr>
        <p:xfrm>
          <a:off x="566509" y="933826"/>
          <a:ext cx="8010979" cy="4007850"/>
        </p:xfrm>
        <a:graphic>
          <a:graphicData uri="http://schemas.openxmlformats.org/drawingml/2006/table">
            <a:tbl>
              <a:tblPr>
                <a:tableStyleId>{5C4D10A3-C2F3-4A3B-AAF8-7A0B15B56D9F}</a:tableStyleId>
              </a:tblPr>
              <a:tblGrid>
                <a:gridCol w="1007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8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2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2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30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67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Сервис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Поддержка WB + OZON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Стратегия и исследование рынка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Финансовая и внутренняя аналитика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Управление операциями и логистикой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Оптимизация контента и трафика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Взаимодействие и инструменты помощи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ИИ ассистент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dirty="0" err="1">
                          <a:solidFill>
                            <a:schemeClr val="tx1"/>
                          </a:solidFill>
                          <a:sym typeface="Mulish"/>
                        </a:rPr>
                        <a:t>MPBridge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380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 err="1">
                          <a:solidFill>
                            <a:schemeClr val="tx1"/>
                          </a:solidFill>
                          <a:sym typeface="Mulish"/>
                        </a:rPr>
                        <a:t>Wildbox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ТУРБОМИИНМУМ WB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Evirma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 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МАЯК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u="sng" dirty="0" err="1">
                          <a:solidFill>
                            <a:schemeClr val="tx1"/>
                          </a:solidFill>
                          <a:sym typeface="Mulish"/>
                        </a:rPr>
                        <a:t>MPstats</a:t>
                      </a:r>
                      <a:endParaRPr sz="1000" b="1" u="sng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215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MarketGuru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en-US"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Moneyplace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C0C0C0">
                        <a:alpha val="1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sng" dirty="0" err="1">
                          <a:solidFill>
                            <a:schemeClr val="tx1"/>
                          </a:solidFill>
                          <a:sym typeface="Mulish"/>
                        </a:rPr>
                        <a:t>Sirena</a:t>
                      </a:r>
                      <a:r>
                        <a:rPr lang="ru-RU" sz="1000" b="1" i="0" u="sng" dirty="0">
                          <a:solidFill>
                            <a:schemeClr val="tx1"/>
                          </a:solidFill>
                          <a:sym typeface="Mulish"/>
                        </a:rPr>
                        <a:t>-AI</a:t>
                      </a:r>
                      <a:endParaRPr sz="1000" b="1" i="0" u="sng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sym typeface="Mulish"/>
                        </a:rPr>
                        <a:t>—</a:t>
                      </a:r>
                      <a:endParaRPr sz="1000" b="1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sym typeface="Mulish"/>
                        </a:rPr>
                        <a:t>✅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Mulish"/>
                        <a:ea typeface="Mulish"/>
                        <a:cs typeface="Mulish"/>
                        <a:sym typeface="Mulish"/>
                      </a:endParaRPr>
                    </a:p>
                  </a:txBody>
                  <a:tcPr marL="91425" marR="91425" marT="91425" marB="91425">
                    <a:solidFill>
                      <a:srgbClr val="FFFFFF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87BAF94-EEC1-646D-DEFD-C5532261D619}"/>
              </a:ext>
            </a:extLst>
          </p:cNvPr>
          <p:cNvSpPr txBox="1"/>
          <p:nvPr/>
        </p:nvSpPr>
        <p:spPr>
          <a:xfrm>
            <a:off x="1594624" y="2090637"/>
            <a:ext cx="47801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tx1"/>
                </a:solidFill>
                <a:sym typeface="Mulish"/>
              </a:rPr>
              <a:t>WB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FB9A7D-5A92-A9FB-F456-925C2388A05B}"/>
              </a:ext>
            </a:extLst>
          </p:cNvPr>
          <p:cNvSpPr txBox="1"/>
          <p:nvPr/>
        </p:nvSpPr>
        <p:spPr>
          <a:xfrm>
            <a:off x="1594624" y="2503152"/>
            <a:ext cx="47801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tx1"/>
                </a:solidFill>
                <a:sym typeface="Mulish"/>
              </a:rPr>
              <a:t>WB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47B147-2638-0A14-C53E-41349BBC57EA}"/>
              </a:ext>
            </a:extLst>
          </p:cNvPr>
          <p:cNvSpPr txBox="1"/>
          <p:nvPr/>
        </p:nvSpPr>
        <p:spPr>
          <a:xfrm>
            <a:off x="1594624" y="2879734"/>
            <a:ext cx="47801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tx1"/>
                </a:solidFill>
                <a:sym typeface="Mulish"/>
              </a:rPr>
              <a:t>WB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40E3F6-1B7D-0D39-AE6F-37AB16EC1EEA}"/>
              </a:ext>
            </a:extLst>
          </p:cNvPr>
          <p:cNvSpPr txBox="1"/>
          <p:nvPr/>
        </p:nvSpPr>
        <p:spPr>
          <a:xfrm>
            <a:off x="1594624" y="3901897"/>
            <a:ext cx="47801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sym typeface="Mulish"/>
              </a:rPr>
              <a:t>WB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3368040" cy="98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Команда проекта</a:t>
            </a:r>
            <a:endParaRPr dirty="0">
              <a:latin typeface="Syne" panose="020B0604020202020204" charset="0"/>
            </a:endParaRPr>
          </a:p>
        </p:txBody>
      </p:sp>
      <p:sp>
        <p:nvSpPr>
          <p:cNvPr id="10" name="Google Shape;182;g3a8eff48858_2_30">
            <a:extLst>
              <a:ext uri="{FF2B5EF4-FFF2-40B4-BE49-F238E27FC236}">
                <a16:creationId xmlns:a16="http://schemas.microsoft.com/office/drawing/2014/main" id="{2881780F-5CA6-3E41-8B60-7E636646964B}"/>
              </a:ext>
            </a:extLst>
          </p:cNvPr>
          <p:cNvSpPr txBox="1"/>
          <p:nvPr/>
        </p:nvSpPr>
        <p:spPr>
          <a:xfrm>
            <a:off x="68910" y="1458155"/>
            <a:ext cx="5790870" cy="44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Char char="-"/>
            </a:pPr>
            <a:r>
              <a:rPr lang="ru-RU" sz="1600" b="1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Григорьев Вячеслав</a:t>
            </a:r>
            <a:r>
              <a:rPr lang="ru-RU" sz="1600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- лидер, главный разработчик, аналитик данных</a:t>
            </a:r>
            <a:endParaRPr sz="1600" dirty="0">
              <a:solidFill>
                <a:schemeClr val="dk1"/>
              </a:solidFill>
              <a:latin typeface="Syne" panose="020B0604020202020204" charset="0"/>
              <a:ea typeface="Mulish"/>
              <a:cs typeface="Mulish"/>
              <a:sym typeface="Mulish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Char char="-"/>
            </a:pPr>
            <a:r>
              <a:rPr lang="ru-RU" sz="1600" b="1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Носкова Валерия</a:t>
            </a:r>
            <a:r>
              <a:rPr lang="ru-RU" sz="1600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- экономист</a:t>
            </a:r>
            <a:endParaRPr sz="1600" dirty="0">
              <a:solidFill>
                <a:schemeClr val="dk1"/>
              </a:solidFill>
              <a:latin typeface="Syne" panose="020B0604020202020204" charset="0"/>
              <a:ea typeface="Mulish"/>
              <a:cs typeface="Mulish"/>
              <a:sym typeface="Mulish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Char char="-"/>
            </a:pPr>
            <a:r>
              <a:rPr lang="ru-RU" sz="1600" b="1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Поляков Григорий</a:t>
            </a:r>
            <a:r>
              <a:rPr lang="ru-RU" sz="1600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- ML-инженер, </a:t>
            </a:r>
            <a:r>
              <a:rPr lang="ru-RU" sz="1600" dirty="0" err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data</a:t>
            </a:r>
            <a:r>
              <a:rPr lang="ru-RU" sz="1600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engineer</a:t>
            </a:r>
            <a:r>
              <a:rPr lang="ru-RU" sz="1600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.</a:t>
            </a:r>
            <a:endParaRPr sz="1600" dirty="0">
              <a:solidFill>
                <a:schemeClr val="dk1"/>
              </a:solidFill>
              <a:latin typeface="Syne" panose="020B0604020202020204" charset="0"/>
              <a:ea typeface="Mulish"/>
              <a:cs typeface="Mulish"/>
              <a:sym typeface="Mulish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Char char="-"/>
            </a:pPr>
            <a:r>
              <a:rPr lang="ru-RU" sz="1600" b="1" dirty="0" err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Ударцева</a:t>
            </a:r>
            <a:r>
              <a:rPr lang="ru-RU" sz="1600" b="1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Вера</a:t>
            </a:r>
            <a:r>
              <a:rPr lang="ru-RU" sz="1600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- маркетолог</a:t>
            </a:r>
            <a:endParaRPr sz="1600" dirty="0">
              <a:solidFill>
                <a:schemeClr val="dk1"/>
              </a:solidFill>
              <a:latin typeface="Syne" panose="020B0604020202020204" charset="0"/>
              <a:ea typeface="Mulish"/>
              <a:cs typeface="Mulish"/>
              <a:sym typeface="Mulish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Char char="-"/>
            </a:pPr>
            <a:r>
              <a:rPr lang="ru-RU" sz="1600" b="1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Волков Олег</a:t>
            </a:r>
            <a:r>
              <a:rPr lang="ru-RU" sz="1600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- </a:t>
            </a:r>
            <a:r>
              <a:rPr lang="ru-RU" sz="1600" dirty="0" err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project</a:t>
            </a:r>
            <a:r>
              <a:rPr lang="ru-RU" sz="1600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manager</a:t>
            </a:r>
            <a:endParaRPr sz="1600" dirty="0">
              <a:solidFill>
                <a:schemeClr val="dk1"/>
              </a:solidFill>
              <a:latin typeface="Syne" panose="020B0604020202020204" charset="0"/>
              <a:ea typeface="Mulish"/>
              <a:cs typeface="Mulish"/>
              <a:sym typeface="Mulish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Char char="-"/>
            </a:pPr>
            <a:r>
              <a:rPr lang="ru-RU" sz="1600" b="1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Осипенко Елизавета</a:t>
            </a:r>
            <a:r>
              <a:rPr lang="ru-RU" sz="1600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- бизнес-аналитик</a:t>
            </a:r>
            <a:endParaRPr sz="1600" dirty="0">
              <a:solidFill>
                <a:schemeClr val="dk1"/>
              </a:solidFill>
              <a:latin typeface="Syne" panose="020B0604020202020204" charset="0"/>
              <a:ea typeface="Mulish"/>
              <a:cs typeface="Mulish"/>
              <a:sym typeface="Mulish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Char char="-"/>
            </a:pPr>
            <a:r>
              <a:rPr lang="ru-RU" sz="1600" b="1" dirty="0" err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Маремьянов</a:t>
            </a:r>
            <a:r>
              <a:rPr lang="ru-RU" sz="1600" b="1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Иван</a:t>
            </a:r>
            <a:r>
              <a:rPr lang="ru-RU" sz="1600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- </a:t>
            </a:r>
            <a:r>
              <a:rPr lang="ru-RU" sz="1600" dirty="0" err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backend</a:t>
            </a:r>
            <a:r>
              <a:rPr lang="ru-RU" sz="1600" dirty="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-разработчик</a:t>
            </a:r>
            <a:endParaRPr sz="1600" dirty="0">
              <a:solidFill>
                <a:schemeClr val="dk1"/>
              </a:solidFill>
              <a:latin typeface="Syne" panose="020B0604020202020204" charset="0"/>
              <a:ea typeface="Mulish"/>
              <a:cs typeface="Mulish"/>
              <a:sym typeface="Mulish"/>
            </a:endParaRPr>
          </a:p>
        </p:txBody>
      </p:sp>
      <p:pic>
        <p:nvPicPr>
          <p:cNvPr id="11" name="Google Shape;185;g3a8eff48858_2_30">
            <a:extLst>
              <a:ext uri="{FF2B5EF4-FFF2-40B4-BE49-F238E27FC236}">
                <a16:creationId xmlns:a16="http://schemas.microsoft.com/office/drawing/2014/main" id="{8B2CD971-DE6C-CF0B-9356-D09144350A6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2143" y="228600"/>
            <a:ext cx="1032300" cy="1047300"/>
          </a:xfrm>
          <a:prstGeom prst="ellipse">
            <a:avLst/>
          </a:prstGeom>
          <a:noFill/>
          <a:ln>
            <a:noFill/>
          </a:ln>
          <a:effectLst>
            <a:outerShdw blurRad="45766" dist="1525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2" name="Google Shape;183;g3a8eff48858_2_30">
            <a:extLst>
              <a:ext uri="{FF2B5EF4-FFF2-40B4-BE49-F238E27FC236}">
                <a16:creationId xmlns:a16="http://schemas.microsoft.com/office/drawing/2014/main" id="{8179D1F5-1864-F7D9-DDFA-34920C8D1E7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7186" y="1458155"/>
            <a:ext cx="1032000" cy="1047600"/>
          </a:xfrm>
          <a:prstGeom prst="ellipse">
            <a:avLst/>
          </a:prstGeom>
          <a:noFill/>
          <a:ln>
            <a:noFill/>
          </a:ln>
          <a:effectLst>
            <a:outerShdw blurRad="45766" dist="1525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3" name="Google Shape;186;g3a8eff48858_2_30">
            <a:extLst>
              <a:ext uri="{FF2B5EF4-FFF2-40B4-BE49-F238E27FC236}">
                <a16:creationId xmlns:a16="http://schemas.microsoft.com/office/drawing/2014/main" id="{3F794582-EC94-D0B4-95E3-E4A37F81EAB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32143" y="2728810"/>
            <a:ext cx="1032300" cy="1047300"/>
          </a:xfrm>
          <a:prstGeom prst="ellipse">
            <a:avLst/>
          </a:prstGeom>
          <a:noFill/>
          <a:ln>
            <a:noFill/>
          </a:ln>
          <a:effectLst>
            <a:outerShdw blurRad="45766" dist="1525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4" name="Google Shape;184;g3a8eff48858_2_30">
            <a:extLst>
              <a:ext uri="{FF2B5EF4-FFF2-40B4-BE49-F238E27FC236}">
                <a16:creationId xmlns:a16="http://schemas.microsoft.com/office/drawing/2014/main" id="{39668AF9-2D99-9815-2680-AD71482CD0D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2143" y="3999165"/>
            <a:ext cx="1032300" cy="1047300"/>
          </a:xfrm>
          <a:prstGeom prst="ellipse">
            <a:avLst/>
          </a:prstGeom>
          <a:noFill/>
          <a:ln>
            <a:noFill/>
          </a:ln>
          <a:effectLst>
            <a:outerShdw blurRad="45766" dist="1525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5" name="Google Shape;187;g3a8eff48858_2_30">
            <a:extLst>
              <a:ext uri="{FF2B5EF4-FFF2-40B4-BE49-F238E27FC236}">
                <a16:creationId xmlns:a16="http://schemas.microsoft.com/office/drawing/2014/main" id="{CCA1E235-13A2-BF19-E91C-6CA2A8549C82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36806" y="2120525"/>
            <a:ext cx="1032300" cy="1047300"/>
          </a:xfrm>
          <a:prstGeom prst="ellipse">
            <a:avLst/>
          </a:prstGeom>
          <a:noFill/>
          <a:ln>
            <a:noFill/>
          </a:ln>
          <a:effectLst>
            <a:outerShdw blurRad="45766" dist="1525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6" name="Google Shape;188;g3a8eff48858_2_30">
            <a:extLst>
              <a:ext uri="{FF2B5EF4-FFF2-40B4-BE49-F238E27FC236}">
                <a16:creationId xmlns:a16="http://schemas.microsoft.com/office/drawing/2014/main" id="{4D64528D-A850-4CB1-4DEC-ED0303B011BD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36806" y="3403594"/>
            <a:ext cx="1032300" cy="1047300"/>
          </a:xfrm>
          <a:prstGeom prst="ellipse">
            <a:avLst/>
          </a:prstGeom>
          <a:noFill/>
          <a:ln>
            <a:noFill/>
          </a:ln>
          <a:effectLst>
            <a:outerShdw blurRad="45766" dist="1525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7" name="Google Shape;189;g3a8eff48858_2_30">
            <a:extLst>
              <a:ext uri="{FF2B5EF4-FFF2-40B4-BE49-F238E27FC236}">
                <a16:creationId xmlns:a16="http://schemas.microsoft.com/office/drawing/2014/main" id="{2CD04BE1-F7AC-BE95-64C4-73310E880A63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36806" y="837456"/>
            <a:ext cx="1032300" cy="1047300"/>
          </a:xfrm>
          <a:prstGeom prst="ellipse">
            <a:avLst/>
          </a:prstGeom>
          <a:noFill/>
          <a:ln>
            <a:noFill/>
          </a:ln>
          <a:effectLst>
            <a:outerShdw blurRad="45766" dist="15255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>
          <a:extLst>
            <a:ext uri="{FF2B5EF4-FFF2-40B4-BE49-F238E27FC236}">
              <a16:creationId xmlns:a16="http://schemas.microsoft.com/office/drawing/2014/main" id="{CF3F882F-3546-5823-BB66-BD5B4EC11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7">
            <a:extLst>
              <a:ext uri="{FF2B5EF4-FFF2-40B4-BE49-F238E27FC236}">
                <a16:creationId xmlns:a16="http://schemas.microsoft.com/office/drawing/2014/main" id="{4F5418CF-A512-6B76-179B-D2FEB3EEAA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868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РЕЗУЛЬТАТЫ </a:t>
            </a:r>
            <a:br>
              <a:rPr lang="ru-RU" dirty="0"/>
            </a:br>
            <a:endParaRPr dirty="0">
              <a:latin typeface="Syne" panose="020B0604020202020204" charset="0"/>
            </a:endParaRPr>
          </a:p>
        </p:txBody>
      </p:sp>
      <p:sp>
        <p:nvSpPr>
          <p:cNvPr id="282" name="Google Shape;282;p37">
            <a:extLst>
              <a:ext uri="{FF2B5EF4-FFF2-40B4-BE49-F238E27FC236}">
                <a16:creationId xmlns:a16="http://schemas.microsoft.com/office/drawing/2014/main" id="{3E40D8AE-9D40-C40C-69D3-8D96BBA0AE58}"/>
              </a:ext>
            </a:extLst>
          </p:cNvPr>
          <p:cNvSpPr txBox="1"/>
          <p:nvPr/>
        </p:nvSpPr>
        <p:spPr>
          <a:xfrm>
            <a:off x="563875" y="2291004"/>
            <a:ext cx="1589700" cy="6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solidFill>
                  <a:schemeClr val="dk2"/>
                </a:solidFill>
                <a:latin typeface="Syne SemiBold"/>
                <a:ea typeface="Syne SemiBold"/>
                <a:cs typeface="Syne SemiBold"/>
                <a:sym typeface="Syne SemiBold"/>
              </a:rPr>
              <a:t>9</a:t>
            </a:r>
            <a:r>
              <a:rPr lang="ru-RU" dirty="0">
                <a:solidFill>
                  <a:schemeClr val="dk2"/>
                </a:solidFill>
                <a:latin typeface="Syne SemiBold"/>
                <a:ea typeface="Syne SemiBold"/>
                <a:cs typeface="Syne SemiBold"/>
                <a:sym typeface="Syne SemiBold"/>
              </a:rPr>
              <a:t> интервью с селлерами</a:t>
            </a:r>
            <a:endParaRPr dirty="0">
              <a:solidFill>
                <a:schemeClr val="dk2"/>
              </a:solidFill>
              <a:latin typeface="Syne" panose="020B0604020202020204" charset="0"/>
              <a:ea typeface="Syne SemiBold"/>
              <a:cs typeface="Syne SemiBold"/>
              <a:sym typeface="Syne SemiBold"/>
            </a:endParaRPr>
          </a:p>
        </p:txBody>
      </p:sp>
      <p:sp>
        <p:nvSpPr>
          <p:cNvPr id="283" name="Google Shape;283;p37">
            <a:extLst>
              <a:ext uri="{FF2B5EF4-FFF2-40B4-BE49-F238E27FC236}">
                <a16:creationId xmlns:a16="http://schemas.microsoft.com/office/drawing/2014/main" id="{E26CE76C-6803-581D-1645-102B994F52AB}"/>
              </a:ext>
            </a:extLst>
          </p:cNvPr>
          <p:cNvSpPr txBox="1"/>
          <p:nvPr/>
        </p:nvSpPr>
        <p:spPr>
          <a:xfrm>
            <a:off x="3343199" y="2139085"/>
            <a:ext cx="2876676" cy="85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solidFill>
                  <a:schemeClr val="tx1">
                    <a:lumMod val="95000"/>
                  </a:schemeClr>
                </a:solidFill>
                <a:latin typeface="Syne SemiBold"/>
                <a:ea typeface="Syne SemiBold"/>
                <a:cs typeface="Syne SemiBold"/>
                <a:sym typeface="Syne SemiBold"/>
              </a:rPr>
              <a:t>11 </a:t>
            </a:r>
            <a:r>
              <a:rPr lang="ru-RU" sz="3200" b="1" dirty="0">
                <a:solidFill>
                  <a:schemeClr val="tx1">
                    <a:lumMod val="95000"/>
                  </a:schemeClr>
                </a:solidFill>
                <a:latin typeface="Syne SemiBold"/>
                <a:ea typeface="Syne SemiBold"/>
                <a:cs typeface="Syne SemiBold"/>
                <a:sym typeface="Syne SemiBold"/>
              </a:rPr>
              <a:t>кабинетов подключены в пилот</a:t>
            </a:r>
            <a:endParaRPr sz="3200" b="1" dirty="0">
              <a:solidFill>
                <a:schemeClr val="tx1">
                  <a:lumMod val="95000"/>
                </a:schemeClr>
              </a:solidFill>
              <a:latin typeface="Syne" panose="020B0604020202020204" charset="0"/>
              <a:ea typeface="Syne SemiBold"/>
              <a:cs typeface="Syne SemiBold"/>
              <a:sym typeface="Syne SemiBold"/>
            </a:endParaRPr>
          </a:p>
        </p:txBody>
      </p:sp>
      <p:sp>
        <p:nvSpPr>
          <p:cNvPr id="284" name="Google Shape;284;p37">
            <a:extLst>
              <a:ext uri="{FF2B5EF4-FFF2-40B4-BE49-F238E27FC236}">
                <a16:creationId xmlns:a16="http://schemas.microsoft.com/office/drawing/2014/main" id="{7C2AE05E-DDC5-AE50-1A8E-11352E87B398}"/>
              </a:ext>
            </a:extLst>
          </p:cNvPr>
          <p:cNvSpPr txBox="1"/>
          <p:nvPr/>
        </p:nvSpPr>
        <p:spPr>
          <a:xfrm>
            <a:off x="2081495" y="3202824"/>
            <a:ext cx="1901155" cy="6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Syne" panose="020B0604020202020204" charset="0"/>
              <a:ea typeface="Syne SemiBold"/>
              <a:cs typeface="Syne SemiBold"/>
              <a:sym typeface="Syne SemiBold"/>
            </a:endParaRPr>
          </a:p>
        </p:txBody>
      </p:sp>
      <p:sp>
        <p:nvSpPr>
          <p:cNvPr id="285" name="Google Shape;285;p37">
            <a:extLst>
              <a:ext uri="{FF2B5EF4-FFF2-40B4-BE49-F238E27FC236}">
                <a16:creationId xmlns:a16="http://schemas.microsoft.com/office/drawing/2014/main" id="{1B904B46-F9AF-E23A-242B-C0F7A963AA0C}"/>
              </a:ext>
            </a:extLst>
          </p:cNvPr>
          <p:cNvSpPr txBox="1"/>
          <p:nvPr/>
        </p:nvSpPr>
        <p:spPr>
          <a:xfrm>
            <a:off x="5819800" y="3424553"/>
            <a:ext cx="1589700" cy="6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2"/>
                </a:solidFill>
                <a:latin typeface="Syne" panose="020B0604020202020204" charset="0"/>
                <a:ea typeface="Syne SemiBold"/>
                <a:cs typeface="Syne SemiBold"/>
                <a:sym typeface="Syne SemiBold"/>
              </a:rPr>
              <a:t>MVP</a:t>
            </a:r>
            <a:r>
              <a:rPr lang="en-US" dirty="0">
                <a:solidFill>
                  <a:schemeClr val="dk2"/>
                </a:solidFill>
                <a:latin typeface="Syne" panose="020B0604020202020204" charset="0"/>
                <a:ea typeface="Syne SemiBold"/>
                <a:cs typeface="Syne SemiBold"/>
                <a:sym typeface="Syne SemiBold"/>
              </a:rPr>
              <a:t> </a:t>
            </a:r>
            <a:r>
              <a:rPr lang="ru-RU" dirty="0">
                <a:solidFill>
                  <a:schemeClr val="dk2"/>
                </a:solidFill>
                <a:latin typeface="Syne SemiBold"/>
                <a:ea typeface="Syne SemiBold"/>
                <a:cs typeface="Syne SemiBold"/>
                <a:sym typeface="Syne SemiBold"/>
              </a:rPr>
              <a:t>в работе</a:t>
            </a:r>
            <a:endParaRPr dirty="0">
              <a:solidFill>
                <a:schemeClr val="dk2"/>
              </a:solidFill>
              <a:latin typeface="Syne" panose="020B0604020202020204" charset="0"/>
              <a:ea typeface="Syne SemiBold"/>
              <a:cs typeface="Syne SemiBold"/>
              <a:sym typeface="Syne SemiBold"/>
            </a:endParaRPr>
          </a:p>
        </p:txBody>
      </p:sp>
      <p:sp>
        <p:nvSpPr>
          <p:cNvPr id="286" name="Google Shape;286;p37">
            <a:extLst>
              <a:ext uri="{FF2B5EF4-FFF2-40B4-BE49-F238E27FC236}">
                <a16:creationId xmlns:a16="http://schemas.microsoft.com/office/drawing/2014/main" id="{57F25768-0122-93E4-1E54-ADEB3A897C35}"/>
              </a:ext>
            </a:extLst>
          </p:cNvPr>
          <p:cNvSpPr txBox="1"/>
          <p:nvPr/>
        </p:nvSpPr>
        <p:spPr>
          <a:xfrm>
            <a:off x="7182251" y="2153558"/>
            <a:ext cx="1901604" cy="6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  <a:latin typeface="Syne" panose="020B0604020202020204" charset="0"/>
              <a:ea typeface="Syne SemiBold"/>
              <a:cs typeface="Syne SemiBold"/>
              <a:sym typeface="Syne SemiBold"/>
            </a:endParaRPr>
          </a:p>
        </p:txBody>
      </p:sp>
      <p:cxnSp>
        <p:nvCxnSpPr>
          <p:cNvPr id="287" name="Google Shape;287;p37">
            <a:extLst>
              <a:ext uri="{FF2B5EF4-FFF2-40B4-BE49-F238E27FC236}">
                <a16:creationId xmlns:a16="http://schemas.microsoft.com/office/drawing/2014/main" id="{6A7F3B39-042B-8547-7E54-DFF482D7F20C}"/>
              </a:ext>
            </a:extLst>
          </p:cNvPr>
          <p:cNvCxnSpPr>
            <a:stCxn id="288" idx="2"/>
          </p:cNvCxnSpPr>
          <p:nvPr/>
        </p:nvCxnSpPr>
        <p:spPr>
          <a:xfrm>
            <a:off x="422950" y="3073750"/>
            <a:ext cx="8310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9" name="Google Shape;289;p37">
            <a:extLst>
              <a:ext uri="{FF2B5EF4-FFF2-40B4-BE49-F238E27FC236}">
                <a16:creationId xmlns:a16="http://schemas.microsoft.com/office/drawing/2014/main" id="{308C0F98-4319-F2DE-1253-95A1FAEDD1BF}"/>
              </a:ext>
            </a:extLst>
          </p:cNvPr>
          <p:cNvSpPr txBox="1"/>
          <p:nvPr/>
        </p:nvSpPr>
        <p:spPr>
          <a:xfrm>
            <a:off x="3876750" y="3142839"/>
            <a:ext cx="1589700" cy="13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0" name="Google Shape;290;p37">
            <a:extLst>
              <a:ext uri="{FF2B5EF4-FFF2-40B4-BE49-F238E27FC236}">
                <a16:creationId xmlns:a16="http://schemas.microsoft.com/office/drawing/2014/main" id="{43F30E35-E6B4-CE54-14A4-B475483A4EC8}"/>
              </a:ext>
            </a:extLst>
          </p:cNvPr>
          <p:cNvSpPr txBox="1"/>
          <p:nvPr/>
        </p:nvSpPr>
        <p:spPr>
          <a:xfrm>
            <a:off x="2389391" y="3062303"/>
            <a:ext cx="1589700" cy="13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4300</a:t>
            </a:r>
            <a:r>
              <a:rPr lang="ru-RU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показов </a:t>
            </a:r>
            <a:r>
              <a:rPr lang="ru-RU" sz="4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r>
              <a:rPr lang="en-US" sz="4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r>
              <a:rPr lang="ru-RU" sz="4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0</a:t>
            </a:r>
            <a:r>
              <a:rPr lang="ru-RU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заявок</a:t>
            </a:r>
            <a:endParaRPr sz="1100" dirty="0">
              <a:solidFill>
                <a:schemeClr val="dk1"/>
              </a:solidFill>
              <a:latin typeface="Syne" panose="020B0604020202020204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292" name="Google Shape;292;p37">
            <a:extLst>
              <a:ext uri="{FF2B5EF4-FFF2-40B4-BE49-F238E27FC236}">
                <a16:creationId xmlns:a16="http://schemas.microsoft.com/office/drawing/2014/main" id="{2DFE9EB6-820D-B602-D8BF-FDF15E353059}"/>
              </a:ext>
            </a:extLst>
          </p:cNvPr>
          <p:cNvSpPr txBox="1"/>
          <p:nvPr/>
        </p:nvSpPr>
        <p:spPr>
          <a:xfrm>
            <a:off x="7409500" y="1673112"/>
            <a:ext cx="1790763" cy="13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r>
              <a:rPr lang="ru-RU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селлера используют продукт ежедневно</a:t>
            </a:r>
            <a:endParaRPr sz="1100" dirty="0">
              <a:solidFill>
                <a:schemeClr val="dk1"/>
              </a:solidFill>
              <a:latin typeface="Syne" panose="020B0604020202020204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288" name="Google Shape;288;p37">
            <a:extLst>
              <a:ext uri="{FF2B5EF4-FFF2-40B4-BE49-F238E27FC236}">
                <a16:creationId xmlns:a16="http://schemas.microsoft.com/office/drawing/2014/main" id="{51DD63E3-1292-E1D6-8DE5-E32E74F45048}"/>
              </a:ext>
            </a:extLst>
          </p:cNvPr>
          <p:cNvSpPr/>
          <p:nvPr/>
        </p:nvSpPr>
        <p:spPr>
          <a:xfrm>
            <a:off x="422950" y="3026050"/>
            <a:ext cx="95400" cy="95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yne" panose="020B0604020202020204" charset="0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3" name="Google Shape;293;p37">
            <a:extLst>
              <a:ext uri="{FF2B5EF4-FFF2-40B4-BE49-F238E27FC236}">
                <a16:creationId xmlns:a16="http://schemas.microsoft.com/office/drawing/2014/main" id="{1C392BB5-C1EB-96FF-ED4A-08C16B878D54}"/>
              </a:ext>
            </a:extLst>
          </p:cNvPr>
          <p:cNvSpPr/>
          <p:nvPr/>
        </p:nvSpPr>
        <p:spPr>
          <a:xfrm>
            <a:off x="2153575" y="3026050"/>
            <a:ext cx="95400" cy="95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yne" panose="020B0604020202020204" charset="0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4" name="Google Shape;294;p37">
            <a:extLst>
              <a:ext uri="{FF2B5EF4-FFF2-40B4-BE49-F238E27FC236}">
                <a16:creationId xmlns:a16="http://schemas.microsoft.com/office/drawing/2014/main" id="{47DA76A4-299D-CEE3-7893-95F2DFF4D77D}"/>
              </a:ext>
            </a:extLst>
          </p:cNvPr>
          <p:cNvSpPr/>
          <p:nvPr/>
        </p:nvSpPr>
        <p:spPr>
          <a:xfrm>
            <a:off x="3845475" y="3026050"/>
            <a:ext cx="95400" cy="95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yne" panose="020B0604020202020204" charset="0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5" name="Google Shape;295;p37">
            <a:extLst>
              <a:ext uri="{FF2B5EF4-FFF2-40B4-BE49-F238E27FC236}">
                <a16:creationId xmlns:a16="http://schemas.microsoft.com/office/drawing/2014/main" id="{B54DA90D-6087-E204-206B-31E3A383A90B}"/>
              </a:ext>
            </a:extLst>
          </p:cNvPr>
          <p:cNvSpPr/>
          <p:nvPr/>
        </p:nvSpPr>
        <p:spPr>
          <a:xfrm>
            <a:off x="5568650" y="3026050"/>
            <a:ext cx="95400" cy="95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yne" panose="020B0604020202020204" charset="0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6" name="Google Shape;296;p37">
            <a:extLst>
              <a:ext uri="{FF2B5EF4-FFF2-40B4-BE49-F238E27FC236}">
                <a16:creationId xmlns:a16="http://schemas.microsoft.com/office/drawing/2014/main" id="{6A214467-4D89-BF46-DA2D-4146EDA705D1}"/>
              </a:ext>
            </a:extLst>
          </p:cNvPr>
          <p:cNvSpPr/>
          <p:nvPr/>
        </p:nvSpPr>
        <p:spPr>
          <a:xfrm>
            <a:off x="7291825" y="3026050"/>
            <a:ext cx="95400" cy="95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yne" panose="020B0604020202020204" charset="0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7" name="Google Shape;297;p37">
            <a:extLst>
              <a:ext uri="{FF2B5EF4-FFF2-40B4-BE49-F238E27FC236}">
                <a16:creationId xmlns:a16="http://schemas.microsoft.com/office/drawing/2014/main" id="{225A1DD1-DDA8-D4C2-EC02-004EA3EFFE67}"/>
              </a:ext>
            </a:extLst>
          </p:cNvPr>
          <p:cNvSpPr txBox="1"/>
          <p:nvPr/>
        </p:nvSpPr>
        <p:spPr>
          <a:xfrm>
            <a:off x="344000" y="3210761"/>
            <a:ext cx="1589700" cy="13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ru-RU" sz="1100" dirty="0">
              <a:solidFill>
                <a:schemeClr val="dk1"/>
              </a:solidFill>
              <a:latin typeface="Syne" panose="020B0604020202020204" charset="0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293376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>
          <a:extLst>
            <a:ext uri="{FF2B5EF4-FFF2-40B4-BE49-F238E27FC236}">
              <a16:creationId xmlns:a16="http://schemas.microsoft.com/office/drawing/2014/main" id="{E8FDE3FA-97ED-7A02-5C02-5BD396EDE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7A4CBC9-F4B1-D758-C942-5E22E91F2F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000"/>
          </a:blip>
          <a:stretch>
            <a:fillRect/>
          </a:stretch>
        </p:blipFill>
        <p:spPr>
          <a:xfrm>
            <a:off x="-148683" y="0"/>
            <a:ext cx="9441365" cy="5143500"/>
          </a:xfrm>
          <a:prstGeom prst="rect">
            <a:avLst/>
          </a:prstGeom>
        </p:spPr>
      </p:pic>
      <p:sp>
        <p:nvSpPr>
          <p:cNvPr id="238" name="Google Shape;238;p34">
            <a:extLst>
              <a:ext uri="{FF2B5EF4-FFF2-40B4-BE49-F238E27FC236}">
                <a16:creationId xmlns:a16="http://schemas.microsoft.com/office/drawing/2014/main" id="{88AF2C65-FA55-E6C0-A827-DA46B20FF3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693" y="160215"/>
            <a:ext cx="1778620" cy="6347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Планы</a:t>
            </a:r>
            <a:endParaRPr sz="3600" dirty="0">
              <a:latin typeface="Syne" panose="020B0604020202020204" charset="0"/>
            </a:endParaRPr>
          </a:p>
        </p:txBody>
      </p:sp>
      <p:sp>
        <p:nvSpPr>
          <p:cNvPr id="242" name="Google Shape;242;p34">
            <a:extLst>
              <a:ext uri="{FF2B5EF4-FFF2-40B4-BE49-F238E27FC236}">
                <a16:creationId xmlns:a16="http://schemas.microsoft.com/office/drawing/2014/main" id="{92F3289B-0143-7FD6-65AC-E32420059B1F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4957246" y="824445"/>
            <a:ext cx="3854400" cy="5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400" dirty="0">
                <a:solidFill>
                  <a:schemeClr val="tx1"/>
                </a:solidFill>
              </a:rPr>
              <a:t>Получить устойчивую базу из 100 активных пользователей</a:t>
            </a:r>
            <a:endParaRPr sz="1400" dirty="0">
              <a:latin typeface="Syne" panose="020B0604020202020204" charset="0"/>
            </a:endParaRPr>
          </a:p>
        </p:txBody>
      </p:sp>
      <p:sp>
        <p:nvSpPr>
          <p:cNvPr id="243" name="Google Shape;243;p34">
            <a:extLst>
              <a:ext uri="{FF2B5EF4-FFF2-40B4-BE49-F238E27FC236}">
                <a16:creationId xmlns:a16="http://schemas.microsoft.com/office/drawing/2014/main" id="{40A0B597-169D-8A87-5703-A20A36F17C17}"/>
              </a:ext>
            </a:extLst>
          </p:cNvPr>
          <p:cNvSpPr txBox="1">
            <a:spLocks noGrp="1"/>
          </p:cNvSpPr>
          <p:nvPr>
            <p:ph type="subTitle" idx="5"/>
          </p:nvPr>
        </p:nvSpPr>
        <p:spPr>
          <a:xfrm>
            <a:off x="4957246" y="339945"/>
            <a:ext cx="38544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</a:rPr>
              <a:t>Запуск первых продаж</a:t>
            </a:r>
            <a:endParaRPr sz="1800" dirty="0">
              <a:solidFill>
                <a:schemeClr val="dk2"/>
              </a:solidFill>
              <a:latin typeface="Syne" panose="020B0604020202020204" charset="0"/>
            </a:endParaRPr>
          </a:p>
        </p:txBody>
      </p:sp>
      <p:sp>
        <p:nvSpPr>
          <p:cNvPr id="244" name="Google Shape;244;p34">
            <a:extLst>
              <a:ext uri="{FF2B5EF4-FFF2-40B4-BE49-F238E27FC236}">
                <a16:creationId xmlns:a16="http://schemas.microsoft.com/office/drawing/2014/main" id="{1B727BCE-EF60-401E-DD19-62BA9D70A8E0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2550572" y="872216"/>
            <a:ext cx="1855209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2"/>
                </a:solidFill>
              </a:rPr>
              <a:t>3 месяца</a:t>
            </a:r>
            <a:endParaRPr sz="2400" dirty="0">
              <a:solidFill>
                <a:schemeClr val="dk2"/>
              </a:solidFill>
              <a:latin typeface="Syne" panose="020B0604020202020204" charset="0"/>
            </a:endParaRPr>
          </a:p>
        </p:txBody>
      </p:sp>
      <p:sp>
        <p:nvSpPr>
          <p:cNvPr id="245" name="Google Shape;245;p34">
            <a:extLst>
              <a:ext uri="{FF2B5EF4-FFF2-40B4-BE49-F238E27FC236}">
                <a16:creationId xmlns:a16="http://schemas.microsoft.com/office/drawing/2014/main" id="{A5B157C2-2954-F122-4748-0356ED1A977B}"/>
              </a:ext>
            </a:extLst>
          </p:cNvPr>
          <p:cNvSpPr txBox="1">
            <a:spLocks noGrp="1"/>
          </p:cNvSpPr>
          <p:nvPr>
            <p:ph type="subTitle" idx="7"/>
          </p:nvPr>
        </p:nvSpPr>
        <p:spPr>
          <a:xfrm>
            <a:off x="4957246" y="2515662"/>
            <a:ext cx="3854400" cy="5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400" dirty="0">
                <a:solidFill>
                  <a:schemeClr val="tx1"/>
                </a:solidFill>
              </a:rPr>
              <a:t>Масштабировать продукт до версии 2.0 с прогнозами и автоматическими рекомендациями</a:t>
            </a:r>
            <a:endParaRPr sz="1400" dirty="0">
              <a:latin typeface="Syne" panose="020B0604020202020204" charset="0"/>
            </a:endParaRPr>
          </a:p>
        </p:txBody>
      </p:sp>
      <p:sp>
        <p:nvSpPr>
          <p:cNvPr id="246" name="Google Shape;246;p34">
            <a:extLst>
              <a:ext uri="{FF2B5EF4-FFF2-40B4-BE49-F238E27FC236}">
                <a16:creationId xmlns:a16="http://schemas.microsoft.com/office/drawing/2014/main" id="{ED0CC5E8-1FA9-5804-75C4-260726D59B12}"/>
              </a:ext>
            </a:extLst>
          </p:cNvPr>
          <p:cNvSpPr txBox="1">
            <a:spLocks noGrp="1"/>
          </p:cNvSpPr>
          <p:nvPr>
            <p:ph type="subTitle" idx="8"/>
          </p:nvPr>
        </p:nvSpPr>
        <p:spPr>
          <a:xfrm>
            <a:off x="4957246" y="1871014"/>
            <a:ext cx="38544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</a:rPr>
              <a:t>Обновление продукта</a:t>
            </a:r>
            <a:endParaRPr sz="1800" dirty="0">
              <a:solidFill>
                <a:schemeClr val="dk2"/>
              </a:solidFill>
              <a:latin typeface="Syne" panose="020B0604020202020204" charset="0"/>
            </a:endParaRPr>
          </a:p>
        </p:txBody>
      </p:sp>
      <p:sp>
        <p:nvSpPr>
          <p:cNvPr id="247" name="Google Shape;247;p34">
            <a:extLst>
              <a:ext uri="{FF2B5EF4-FFF2-40B4-BE49-F238E27FC236}">
                <a16:creationId xmlns:a16="http://schemas.microsoft.com/office/drawing/2014/main" id="{52763A81-FD97-D72E-821A-18F6DC97AF65}"/>
              </a:ext>
            </a:extLst>
          </p:cNvPr>
          <p:cNvSpPr txBox="1">
            <a:spLocks noGrp="1"/>
          </p:cNvSpPr>
          <p:nvPr>
            <p:ph type="title" idx="9"/>
          </p:nvPr>
        </p:nvSpPr>
        <p:spPr>
          <a:xfrm>
            <a:off x="2490439" y="2329500"/>
            <a:ext cx="2377598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2"/>
                </a:solidFill>
              </a:rPr>
              <a:t>6 месяцев</a:t>
            </a:r>
            <a:endParaRPr sz="2400" dirty="0">
              <a:solidFill>
                <a:schemeClr val="dk2"/>
              </a:solidFill>
              <a:latin typeface="Syne" panose="020B0604020202020204" charset="0"/>
            </a:endParaRPr>
          </a:p>
        </p:txBody>
      </p:sp>
      <p:sp>
        <p:nvSpPr>
          <p:cNvPr id="248" name="Google Shape;248;p34">
            <a:extLst>
              <a:ext uri="{FF2B5EF4-FFF2-40B4-BE49-F238E27FC236}">
                <a16:creationId xmlns:a16="http://schemas.microsoft.com/office/drawing/2014/main" id="{3641D76B-1F62-609D-D240-9BE33359B469}"/>
              </a:ext>
            </a:extLst>
          </p:cNvPr>
          <p:cNvSpPr txBox="1">
            <a:spLocks noGrp="1"/>
          </p:cNvSpPr>
          <p:nvPr>
            <p:ph type="subTitle" idx="13"/>
          </p:nvPr>
        </p:nvSpPr>
        <p:spPr>
          <a:xfrm>
            <a:off x="4957246" y="4318507"/>
            <a:ext cx="3854400" cy="5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400" dirty="0">
                <a:solidFill>
                  <a:schemeClr val="tx1"/>
                </a:solidFill>
              </a:rPr>
              <a:t>Превратить </a:t>
            </a:r>
            <a:r>
              <a:rPr lang="ru-RU" sz="1400" dirty="0" err="1">
                <a:solidFill>
                  <a:schemeClr val="tx1"/>
                </a:solidFill>
              </a:rPr>
              <a:t>MPBridge</a:t>
            </a:r>
            <a:r>
              <a:rPr lang="ru-RU" sz="1400" dirty="0">
                <a:solidFill>
                  <a:schemeClr val="tx1"/>
                </a:solidFill>
              </a:rPr>
              <a:t> в полноценную платформу автоматизации для селлеров</a:t>
            </a:r>
            <a:endParaRPr sz="1400" dirty="0">
              <a:latin typeface="Syne" panose="020B0604020202020204" charset="0"/>
            </a:endParaRPr>
          </a:p>
        </p:txBody>
      </p:sp>
      <p:sp>
        <p:nvSpPr>
          <p:cNvPr id="249" name="Google Shape;249;p34">
            <a:extLst>
              <a:ext uri="{FF2B5EF4-FFF2-40B4-BE49-F238E27FC236}">
                <a16:creationId xmlns:a16="http://schemas.microsoft.com/office/drawing/2014/main" id="{921B1033-470A-F07E-FA3E-0BFAFB77ABF1}"/>
              </a:ext>
            </a:extLst>
          </p:cNvPr>
          <p:cNvSpPr txBox="1">
            <a:spLocks noGrp="1"/>
          </p:cNvSpPr>
          <p:nvPr>
            <p:ph type="subTitle" idx="14"/>
          </p:nvPr>
        </p:nvSpPr>
        <p:spPr>
          <a:xfrm>
            <a:off x="4957246" y="3900353"/>
            <a:ext cx="38544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</a:rPr>
              <a:t>Сервер автоматизации</a:t>
            </a:r>
            <a:endParaRPr sz="1800" dirty="0">
              <a:solidFill>
                <a:schemeClr val="dk2"/>
              </a:solidFill>
              <a:latin typeface="Syne" panose="020B0604020202020204" charset="0"/>
            </a:endParaRPr>
          </a:p>
        </p:txBody>
      </p:sp>
      <p:sp>
        <p:nvSpPr>
          <p:cNvPr id="250" name="Google Shape;250;p34">
            <a:extLst>
              <a:ext uri="{FF2B5EF4-FFF2-40B4-BE49-F238E27FC236}">
                <a16:creationId xmlns:a16="http://schemas.microsoft.com/office/drawing/2014/main" id="{DBB0F4F9-321C-01D4-48A3-A7B477D06C2E}"/>
              </a:ext>
            </a:extLst>
          </p:cNvPr>
          <p:cNvSpPr txBox="1">
            <a:spLocks noGrp="1"/>
          </p:cNvSpPr>
          <p:nvPr>
            <p:ph type="title" idx="15"/>
          </p:nvPr>
        </p:nvSpPr>
        <p:spPr>
          <a:xfrm>
            <a:off x="2843221" y="3900353"/>
            <a:ext cx="126991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2"/>
                </a:solidFill>
              </a:rPr>
              <a:t>1 год</a:t>
            </a:r>
            <a:endParaRPr sz="2400" dirty="0">
              <a:solidFill>
                <a:schemeClr val="dk2"/>
              </a:solidFill>
              <a:latin typeface="Syne" panose="020B0604020202020204" charset="0"/>
            </a:endParaRPr>
          </a:p>
        </p:txBody>
      </p:sp>
      <p:cxnSp>
        <p:nvCxnSpPr>
          <p:cNvPr id="2" name="Google Shape;192;p28">
            <a:extLst>
              <a:ext uri="{FF2B5EF4-FFF2-40B4-BE49-F238E27FC236}">
                <a16:creationId xmlns:a16="http://schemas.microsoft.com/office/drawing/2014/main" id="{717B4514-D6BA-64E6-2B71-014D84CB5C94}"/>
              </a:ext>
            </a:extLst>
          </p:cNvPr>
          <p:cNvCxnSpPr>
            <a:cxnSpLocks/>
          </p:cNvCxnSpPr>
          <p:nvPr/>
        </p:nvCxnSpPr>
        <p:spPr>
          <a:xfrm>
            <a:off x="2196150" y="1301396"/>
            <a:ext cx="2125133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" name="Google Shape;192;p28">
            <a:extLst>
              <a:ext uri="{FF2B5EF4-FFF2-40B4-BE49-F238E27FC236}">
                <a16:creationId xmlns:a16="http://schemas.microsoft.com/office/drawing/2014/main" id="{F48D1BC6-BB5C-1599-9E8E-CC32DD6D054E}"/>
              </a:ext>
            </a:extLst>
          </p:cNvPr>
          <p:cNvCxnSpPr>
            <a:cxnSpLocks/>
          </p:cNvCxnSpPr>
          <p:nvPr/>
        </p:nvCxnSpPr>
        <p:spPr>
          <a:xfrm>
            <a:off x="2196150" y="2747093"/>
            <a:ext cx="2125133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" name="Google Shape;192;p28">
            <a:extLst>
              <a:ext uri="{FF2B5EF4-FFF2-40B4-BE49-F238E27FC236}">
                <a16:creationId xmlns:a16="http://schemas.microsoft.com/office/drawing/2014/main" id="{72627B7A-6B09-BF03-FB9F-0D68DA03E069}"/>
              </a:ext>
            </a:extLst>
          </p:cNvPr>
          <p:cNvCxnSpPr>
            <a:cxnSpLocks/>
          </p:cNvCxnSpPr>
          <p:nvPr/>
        </p:nvCxnSpPr>
        <p:spPr>
          <a:xfrm>
            <a:off x="2196150" y="4304791"/>
            <a:ext cx="2125133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695438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08;p13">
            <a:extLst>
              <a:ext uri="{FF2B5EF4-FFF2-40B4-BE49-F238E27FC236}">
                <a16:creationId xmlns:a16="http://schemas.microsoft.com/office/drawing/2014/main" id="{C3E3EAD5-7F45-2205-759D-E8BF491B341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1232" y="1197454"/>
            <a:ext cx="2307312" cy="2174655"/>
          </a:xfrm>
          <a:prstGeom prst="rect">
            <a:avLst/>
          </a:prstGeom>
          <a:noFill/>
          <a:ln>
            <a:noFill/>
          </a:ln>
          <a:effectLst>
            <a:softEdge rad="381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0ADFE3-E8C5-6031-1033-FAC5FBF188AF}"/>
              </a:ext>
            </a:extLst>
          </p:cNvPr>
          <p:cNvSpPr txBox="1"/>
          <p:nvPr/>
        </p:nvSpPr>
        <p:spPr>
          <a:xfrm>
            <a:off x="1845712" y="3677895"/>
            <a:ext cx="150114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Syne"/>
              </a:rPr>
              <a:t>Сайт </a:t>
            </a:r>
            <a:endParaRPr lang="ru-RU" dirty="0"/>
          </a:p>
        </p:txBody>
      </p:sp>
      <p:pic>
        <p:nvPicPr>
          <p:cNvPr id="12" name="Рисунок 11" descr="Изображение выглядит как Графика, Шрифт, графический дизайн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1C05AFC-398D-9260-E5A2-A2D0443B1B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4826" y="1047881"/>
            <a:ext cx="2307312" cy="2473800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E8B6FBD-B58C-32D9-271A-63B0014A3949}"/>
              </a:ext>
            </a:extLst>
          </p:cNvPr>
          <p:cNvSpPr txBox="1"/>
          <p:nvPr/>
        </p:nvSpPr>
        <p:spPr>
          <a:xfrm>
            <a:off x="5276039" y="3677896"/>
            <a:ext cx="306133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FFFFFF"/>
                </a:solidFill>
                <a:sym typeface="Syne"/>
              </a:rPr>
              <a:t>Лидер </a:t>
            </a: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Syne"/>
              </a:rPr>
              <a:t>Вячеслав 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E5A5222-F5BE-C231-6952-F5DC54294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64964"/>
            <a:ext cx="4785360" cy="1343212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снимок экрана, Шрифт, линия">
            <a:extLst>
              <a:ext uri="{FF2B5EF4-FFF2-40B4-BE49-F238E27FC236}">
                <a16:creationId xmlns:a16="http://schemas.microsoft.com/office/drawing/2014/main" id="{5AD1F296-3B78-AD3B-A17C-F6B84D6EBC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1110" y="2364964"/>
            <a:ext cx="4160521" cy="1343212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текст, снимок экрана, Шрифт, лин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1036EB6-EE10-A54B-30E5-72D6A35209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0671" y="3868196"/>
            <a:ext cx="6649378" cy="10764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1C0BCD-2276-8DF5-5CCB-E13FB9719A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915" y="351109"/>
            <a:ext cx="7478169" cy="193384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>
          <a:extLst>
            <a:ext uri="{FF2B5EF4-FFF2-40B4-BE49-F238E27FC236}">
              <a16:creationId xmlns:a16="http://schemas.microsoft.com/office/drawing/2014/main" id="{2E344774-2746-2514-9A0B-A2A45F626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48204BD-06A2-939A-7EE0-E5318B418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8690"/>
            <a:ext cx="9144000" cy="324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1409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>
          <a:extLst>
            <a:ext uri="{FF2B5EF4-FFF2-40B4-BE49-F238E27FC236}">
              <a16:creationId xmlns:a16="http://schemas.microsoft.com/office/drawing/2014/main" id="{3EFEC0AB-D90C-10B5-8C24-F7CD609B5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линия, снимок экрана, Граф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639B40B-2412-1CE6-B1BE-216292881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840182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линия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BB731F5-F41C-98F8-3E39-5D79D6CDB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40182"/>
            <a:ext cx="9144000" cy="195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393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>
          <a:extLst>
            <a:ext uri="{FF2B5EF4-FFF2-40B4-BE49-F238E27FC236}">
              <a16:creationId xmlns:a16="http://schemas.microsoft.com/office/drawing/2014/main" id="{B0F682CC-2C7D-A49B-B6E0-B0A6A2466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снимок экрана, число, лин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2A8F978-669D-C55D-E1FF-6DDCAC7BB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8108"/>
            <a:ext cx="9144000" cy="288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39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>
          <a:extLst>
            <a:ext uri="{FF2B5EF4-FFF2-40B4-BE49-F238E27FC236}">
              <a16:creationId xmlns:a16="http://schemas.microsoft.com/office/drawing/2014/main" id="{11CE02A6-2548-71D7-A9AB-D3FA1B72D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лин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F6658D1-E250-4403-E57A-1951034FA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1926"/>
            <a:ext cx="9144000" cy="327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848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864118-F351-0083-E3BC-2EE50026E3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-148683" y="0"/>
            <a:ext cx="9441365" cy="5143500"/>
          </a:xfrm>
          <a:prstGeom prst="rect">
            <a:avLst/>
          </a:prstGeom>
        </p:spPr>
      </p:pic>
      <p:sp>
        <p:nvSpPr>
          <p:cNvPr id="4" name="Google Shape;238;p34">
            <a:extLst>
              <a:ext uri="{FF2B5EF4-FFF2-40B4-BE49-F238E27FC236}">
                <a16:creationId xmlns:a16="http://schemas.microsoft.com/office/drawing/2014/main" id="{CF25DAA6-D6DB-187A-F35F-1F272E6EE3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6131" y="472449"/>
            <a:ext cx="6573644" cy="6347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Распределение расходов</a:t>
            </a:r>
            <a:br>
              <a:rPr lang="ru-RU" sz="3600" dirty="0"/>
            </a:br>
            <a:r>
              <a:rPr lang="ru-RU" sz="2400" dirty="0"/>
              <a:t>постоянные затраты</a:t>
            </a:r>
            <a:endParaRPr sz="3600" dirty="0"/>
          </a:p>
        </p:txBody>
      </p:sp>
      <p:sp>
        <p:nvSpPr>
          <p:cNvPr id="9" name="Google Shape;238;p34">
            <a:extLst>
              <a:ext uri="{FF2B5EF4-FFF2-40B4-BE49-F238E27FC236}">
                <a16:creationId xmlns:a16="http://schemas.microsoft.com/office/drawing/2014/main" id="{4D055A86-E0B6-5F30-EADD-1F496587F46C}"/>
              </a:ext>
            </a:extLst>
          </p:cNvPr>
          <p:cNvSpPr txBox="1">
            <a:spLocks/>
          </p:cNvSpPr>
          <p:nvPr/>
        </p:nvSpPr>
        <p:spPr>
          <a:xfrm>
            <a:off x="611457" y="2112065"/>
            <a:ext cx="6573644" cy="919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6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l"/>
            <a:r>
              <a:rPr lang="ru-RU" sz="1800" dirty="0">
                <a:solidFill>
                  <a:schemeClr val="tx1"/>
                </a:solidFill>
              </a:rPr>
              <a:t>Облачные сервера (Сервер = 1 000 рублей/ </a:t>
            </a:r>
            <a:r>
              <a:rPr lang="ru-RU" sz="1800" dirty="0" err="1">
                <a:solidFill>
                  <a:schemeClr val="tx1"/>
                </a:solidFill>
              </a:rPr>
              <a:t>мес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</a:rPr>
              <a:t>в год 12 000)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</a:rPr>
              <a:t>Облачное хранилище (S3 = 1 000 рублей/ </a:t>
            </a:r>
            <a:r>
              <a:rPr lang="ru-RU" sz="1800" dirty="0" err="1">
                <a:solidFill>
                  <a:schemeClr val="tx1"/>
                </a:solidFill>
              </a:rPr>
              <a:t>мес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</a:rPr>
              <a:t>в год 12 000)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</a:rPr>
              <a:t>Сервисы: домен 200 рублей в год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</a:rPr>
              <a:t>Итого ≈ 24 200 в год</a:t>
            </a:r>
          </a:p>
          <a:p>
            <a:pPr algn="l"/>
            <a:endParaRPr lang="ru-RU" sz="1200" dirty="0">
              <a:solidFill>
                <a:schemeClr val="tx1"/>
              </a:solidFill>
            </a:endParaRPr>
          </a:p>
          <a:p>
            <a:pPr algn="l"/>
            <a:endParaRPr lang="ru-RU" sz="1200" dirty="0"/>
          </a:p>
        </p:txBody>
      </p:sp>
      <p:sp>
        <p:nvSpPr>
          <p:cNvPr id="2" name="Google Shape;238;p34">
            <a:extLst>
              <a:ext uri="{FF2B5EF4-FFF2-40B4-BE49-F238E27FC236}">
                <a16:creationId xmlns:a16="http://schemas.microsoft.com/office/drawing/2014/main" id="{3CD21021-C94F-EF3C-D75B-78F6BDDDE60D}"/>
              </a:ext>
            </a:extLst>
          </p:cNvPr>
          <p:cNvSpPr txBox="1">
            <a:spLocks/>
          </p:cNvSpPr>
          <p:nvPr/>
        </p:nvSpPr>
        <p:spPr>
          <a:xfrm>
            <a:off x="611457" y="3405219"/>
            <a:ext cx="6573644" cy="104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6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l"/>
            <a:r>
              <a:rPr lang="ru-RU" sz="1800" dirty="0"/>
              <a:t>Маркетинг и продажи (базовый постоянный бюджет в год):</a:t>
            </a:r>
          </a:p>
          <a:p>
            <a:pPr algn="l"/>
            <a:r>
              <a:rPr lang="ru-RU" sz="1800" dirty="0"/>
              <a:t>Платный трафик (</a:t>
            </a:r>
            <a:r>
              <a:rPr lang="ru-RU" sz="1800" dirty="0" err="1"/>
              <a:t>Telegram</a:t>
            </a:r>
            <a:r>
              <a:rPr lang="ru-RU" sz="1800" dirty="0"/>
              <a:t>-реклама) — 200 000 рублей</a:t>
            </a:r>
          </a:p>
        </p:txBody>
      </p:sp>
      <p:cxnSp>
        <p:nvCxnSpPr>
          <p:cNvPr id="5" name="Google Shape;192;p28">
            <a:extLst>
              <a:ext uri="{FF2B5EF4-FFF2-40B4-BE49-F238E27FC236}">
                <a16:creationId xmlns:a16="http://schemas.microsoft.com/office/drawing/2014/main" id="{1943137E-47F0-92D9-EB89-35DD59FCB9B0}"/>
              </a:ext>
            </a:extLst>
          </p:cNvPr>
          <p:cNvCxnSpPr>
            <a:cxnSpLocks/>
          </p:cNvCxnSpPr>
          <p:nvPr/>
        </p:nvCxnSpPr>
        <p:spPr>
          <a:xfrm>
            <a:off x="6987456" y="1702312"/>
            <a:ext cx="0" cy="283251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238;p34">
            <a:extLst>
              <a:ext uri="{FF2B5EF4-FFF2-40B4-BE49-F238E27FC236}">
                <a16:creationId xmlns:a16="http://schemas.microsoft.com/office/drawing/2014/main" id="{91715463-0A39-B62E-4474-D2A006764EAE}"/>
              </a:ext>
            </a:extLst>
          </p:cNvPr>
          <p:cNvSpPr txBox="1">
            <a:spLocks/>
          </p:cNvSpPr>
          <p:nvPr/>
        </p:nvSpPr>
        <p:spPr>
          <a:xfrm>
            <a:off x="7102701" y="2767588"/>
            <a:ext cx="2272381" cy="285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6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l"/>
            <a:r>
              <a:rPr lang="ru-RU" sz="1800" dirty="0"/>
              <a:t> </a:t>
            </a:r>
          </a:p>
          <a:p>
            <a:pPr algn="l"/>
            <a:r>
              <a:rPr lang="ru-RU" sz="1800" dirty="0"/>
              <a:t>224 200 ₽ в год</a:t>
            </a:r>
          </a:p>
          <a:p>
            <a:pPr algn="l"/>
            <a:endParaRPr lang="ru-RU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>
          <a:extLst>
            <a:ext uri="{FF2B5EF4-FFF2-40B4-BE49-F238E27FC236}">
              <a16:creationId xmlns:a16="http://schemas.microsoft.com/office/drawing/2014/main" id="{C22BD234-C8ED-FA38-E2A2-140BFA45F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CD8AFA-1671-8249-E817-C8A5C0220F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-148683" y="0"/>
            <a:ext cx="9441365" cy="5143500"/>
          </a:xfrm>
          <a:prstGeom prst="rect">
            <a:avLst/>
          </a:prstGeom>
        </p:spPr>
      </p:pic>
      <p:sp>
        <p:nvSpPr>
          <p:cNvPr id="4" name="Google Shape;238;p34">
            <a:extLst>
              <a:ext uri="{FF2B5EF4-FFF2-40B4-BE49-F238E27FC236}">
                <a16:creationId xmlns:a16="http://schemas.microsoft.com/office/drawing/2014/main" id="{FBCB9579-7570-4D67-78EB-FBA770CFA5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6131" y="472449"/>
            <a:ext cx="6573644" cy="6347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Распределение расходов</a:t>
            </a:r>
            <a:br>
              <a:rPr lang="ru-RU" sz="3600" dirty="0"/>
            </a:br>
            <a:r>
              <a:rPr lang="ru-RU" sz="2400" dirty="0"/>
              <a:t>постоянные затраты ФОТ</a:t>
            </a:r>
            <a:endParaRPr sz="3600" dirty="0"/>
          </a:p>
        </p:txBody>
      </p:sp>
      <p:sp>
        <p:nvSpPr>
          <p:cNvPr id="9" name="Google Shape;238;p34">
            <a:extLst>
              <a:ext uri="{FF2B5EF4-FFF2-40B4-BE49-F238E27FC236}">
                <a16:creationId xmlns:a16="http://schemas.microsoft.com/office/drawing/2014/main" id="{AFDEFA31-1740-821E-6617-AC3BD9650628}"/>
              </a:ext>
            </a:extLst>
          </p:cNvPr>
          <p:cNvSpPr txBox="1">
            <a:spLocks/>
          </p:cNvSpPr>
          <p:nvPr/>
        </p:nvSpPr>
        <p:spPr>
          <a:xfrm>
            <a:off x="366131" y="2571750"/>
            <a:ext cx="6573644" cy="919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6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l"/>
            <a:r>
              <a:rPr lang="ru-RU" sz="1800" dirty="0">
                <a:solidFill>
                  <a:schemeClr val="tx1"/>
                </a:solidFill>
              </a:rPr>
              <a:t>Разработчик = 80 000 рублей/ месяц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</a:rPr>
              <a:t>Менеджер = 40 000 рублей/ месяц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</a:rPr>
              <a:t>Менеджер = 40 000 рублей/ месяц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</a:rPr>
              <a:t>Маркетолог = 40 000 рублей/ месяц</a:t>
            </a:r>
          </a:p>
          <a:p>
            <a:pPr algn="l"/>
            <a:endParaRPr lang="ru-RU" sz="1200" dirty="0">
              <a:solidFill>
                <a:schemeClr val="tx1"/>
              </a:solidFill>
            </a:endParaRPr>
          </a:p>
          <a:p>
            <a:pPr algn="l"/>
            <a:endParaRPr lang="ru-RU" sz="1200" dirty="0"/>
          </a:p>
        </p:txBody>
      </p:sp>
      <p:sp>
        <p:nvSpPr>
          <p:cNvPr id="2" name="Google Shape;238;p34">
            <a:extLst>
              <a:ext uri="{FF2B5EF4-FFF2-40B4-BE49-F238E27FC236}">
                <a16:creationId xmlns:a16="http://schemas.microsoft.com/office/drawing/2014/main" id="{4BECF0A9-1C2A-BF50-B3DC-7253508ECEBA}"/>
              </a:ext>
            </a:extLst>
          </p:cNvPr>
          <p:cNvSpPr txBox="1">
            <a:spLocks/>
          </p:cNvSpPr>
          <p:nvPr/>
        </p:nvSpPr>
        <p:spPr>
          <a:xfrm>
            <a:off x="611457" y="3405219"/>
            <a:ext cx="6573644" cy="104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6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l"/>
            <a:r>
              <a:rPr lang="ru-RU" sz="1800" dirty="0"/>
              <a:t> </a:t>
            </a:r>
          </a:p>
        </p:txBody>
      </p:sp>
      <p:cxnSp>
        <p:nvCxnSpPr>
          <p:cNvPr id="5" name="Google Shape;192;p28">
            <a:extLst>
              <a:ext uri="{FF2B5EF4-FFF2-40B4-BE49-F238E27FC236}">
                <a16:creationId xmlns:a16="http://schemas.microsoft.com/office/drawing/2014/main" id="{D0064CF8-8B66-76C8-EC26-2CF08F4E18FB}"/>
              </a:ext>
            </a:extLst>
          </p:cNvPr>
          <p:cNvCxnSpPr>
            <a:cxnSpLocks/>
          </p:cNvCxnSpPr>
          <p:nvPr/>
        </p:nvCxnSpPr>
        <p:spPr>
          <a:xfrm>
            <a:off x="6437329" y="1620537"/>
            <a:ext cx="0" cy="283251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238;p34">
            <a:extLst>
              <a:ext uri="{FF2B5EF4-FFF2-40B4-BE49-F238E27FC236}">
                <a16:creationId xmlns:a16="http://schemas.microsoft.com/office/drawing/2014/main" id="{98C9B1BE-41F0-D97A-60A5-FB47CE3296DD}"/>
              </a:ext>
            </a:extLst>
          </p:cNvPr>
          <p:cNvSpPr txBox="1">
            <a:spLocks/>
          </p:cNvSpPr>
          <p:nvPr/>
        </p:nvSpPr>
        <p:spPr>
          <a:xfrm>
            <a:off x="6587263" y="2499098"/>
            <a:ext cx="2638512" cy="63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6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l"/>
            <a:r>
              <a:rPr lang="ru-RU" sz="1800" dirty="0"/>
              <a:t> </a:t>
            </a:r>
          </a:p>
          <a:p>
            <a:pPr algn="l"/>
            <a:r>
              <a:rPr lang="ru-RU" sz="1800" dirty="0"/>
              <a:t> 2 400 000 ₽ в год</a:t>
            </a:r>
          </a:p>
          <a:p>
            <a:pPr algn="l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0985662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>
          <a:extLst>
            <a:ext uri="{FF2B5EF4-FFF2-40B4-BE49-F238E27FC236}">
              <a16:creationId xmlns:a16="http://schemas.microsoft.com/office/drawing/2014/main" id="{829FE927-FFCB-EF91-3074-81DFC36B4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42AC89-6336-1DC8-4F3E-451EFCB02B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-148683" y="0"/>
            <a:ext cx="9441365" cy="5143500"/>
          </a:xfrm>
          <a:prstGeom prst="rect">
            <a:avLst/>
          </a:prstGeom>
        </p:spPr>
      </p:pic>
      <p:sp>
        <p:nvSpPr>
          <p:cNvPr id="4" name="Google Shape;238;p34">
            <a:extLst>
              <a:ext uri="{FF2B5EF4-FFF2-40B4-BE49-F238E27FC236}">
                <a16:creationId xmlns:a16="http://schemas.microsoft.com/office/drawing/2014/main" id="{B3CA40A4-A606-0D9A-8C64-85C3C48ED9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6131" y="472449"/>
            <a:ext cx="6573644" cy="6347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Распределение расходов</a:t>
            </a:r>
            <a:br>
              <a:rPr lang="ru-RU" sz="3600" dirty="0"/>
            </a:br>
            <a:r>
              <a:rPr lang="ru-RU" sz="2400" dirty="0"/>
              <a:t>переменные затраты</a:t>
            </a:r>
            <a:endParaRPr sz="3600" dirty="0"/>
          </a:p>
        </p:txBody>
      </p:sp>
      <p:sp>
        <p:nvSpPr>
          <p:cNvPr id="9" name="Google Shape;238;p34">
            <a:extLst>
              <a:ext uri="{FF2B5EF4-FFF2-40B4-BE49-F238E27FC236}">
                <a16:creationId xmlns:a16="http://schemas.microsoft.com/office/drawing/2014/main" id="{78245241-C44F-2FB5-07D4-29CCDC0F7CFC}"/>
              </a:ext>
            </a:extLst>
          </p:cNvPr>
          <p:cNvSpPr txBox="1">
            <a:spLocks/>
          </p:cNvSpPr>
          <p:nvPr/>
        </p:nvSpPr>
        <p:spPr>
          <a:xfrm>
            <a:off x="611457" y="2112065"/>
            <a:ext cx="6573644" cy="919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6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l"/>
            <a:r>
              <a:rPr lang="ru-RU" sz="1800" dirty="0">
                <a:solidFill>
                  <a:schemeClr val="tx1"/>
                </a:solidFill>
              </a:rPr>
              <a:t>Языковая модель из расчета </a:t>
            </a:r>
            <a:r>
              <a:rPr lang="en-US" sz="1800" dirty="0">
                <a:solidFill>
                  <a:schemeClr val="tx1"/>
                </a:solidFill>
              </a:rPr>
              <a:t>10 </a:t>
            </a:r>
            <a:r>
              <a:rPr lang="en-US" sz="1800" dirty="0" err="1">
                <a:solidFill>
                  <a:schemeClr val="tx1"/>
                </a:solidFill>
              </a:rPr>
              <a:t>sku</a:t>
            </a:r>
            <a:r>
              <a:rPr lang="en-US" sz="1800" dirty="0">
                <a:solidFill>
                  <a:schemeClr val="tx1"/>
                </a:solidFill>
              </a:rPr>
              <a:t> = 8 </a:t>
            </a:r>
            <a:r>
              <a:rPr lang="ru-RU" sz="1800" dirty="0">
                <a:solidFill>
                  <a:schemeClr val="tx1"/>
                </a:solidFill>
              </a:rPr>
              <a:t>рублей</a:t>
            </a:r>
          </a:p>
          <a:p>
            <a:pPr algn="l"/>
            <a:endParaRPr lang="ru-RU" sz="1800" dirty="0">
              <a:solidFill>
                <a:schemeClr val="tx1"/>
              </a:solidFill>
            </a:endParaRPr>
          </a:p>
          <a:p>
            <a:pPr algn="l"/>
            <a:r>
              <a:rPr lang="ru-RU" sz="1800" dirty="0">
                <a:solidFill>
                  <a:schemeClr val="tx1"/>
                </a:solidFill>
              </a:rPr>
              <a:t>Micro до 800 </a:t>
            </a:r>
            <a:r>
              <a:rPr lang="ru-RU" sz="1800" dirty="0" err="1">
                <a:solidFill>
                  <a:schemeClr val="tx1"/>
                </a:solidFill>
              </a:rPr>
              <a:t>sku</a:t>
            </a:r>
            <a:r>
              <a:rPr lang="ru-RU" sz="1800" dirty="0">
                <a:solidFill>
                  <a:schemeClr val="tx1"/>
                </a:solidFill>
              </a:rPr>
              <a:t> = 640 рублей 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</a:rPr>
              <a:t>Start до 1500 </a:t>
            </a:r>
            <a:r>
              <a:rPr lang="ru-RU" sz="1800" dirty="0" err="1">
                <a:solidFill>
                  <a:schemeClr val="tx1"/>
                </a:solidFill>
              </a:rPr>
              <a:t>sku</a:t>
            </a:r>
            <a:r>
              <a:rPr lang="ru-RU" sz="1800" dirty="0">
                <a:solidFill>
                  <a:schemeClr val="tx1"/>
                </a:solidFill>
              </a:rPr>
              <a:t> = 1200 рублей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</a:rPr>
              <a:t>Basic до 3000 </a:t>
            </a:r>
            <a:r>
              <a:rPr lang="ru-RU" sz="1800" dirty="0" err="1">
                <a:solidFill>
                  <a:schemeClr val="tx1"/>
                </a:solidFill>
              </a:rPr>
              <a:t>sku</a:t>
            </a:r>
            <a:r>
              <a:rPr lang="ru-RU" sz="1800" dirty="0">
                <a:solidFill>
                  <a:schemeClr val="tx1"/>
                </a:solidFill>
              </a:rPr>
              <a:t> = 2400 рублей</a:t>
            </a:r>
          </a:p>
          <a:p>
            <a:pPr algn="l"/>
            <a:endParaRPr lang="ru-RU" sz="1200" dirty="0"/>
          </a:p>
        </p:txBody>
      </p:sp>
      <p:sp>
        <p:nvSpPr>
          <p:cNvPr id="2" name="Google Shape;238;p34">
            <a:extLst>
              <a:ext uri="{FF2B5EF4-FFF2-40B4-BE49-F238E27FC236}">
                <a16:creationId xmlns:a16="http://schemas.microsoft.com/office/drawing/2014/main" id="{0A4CA983-7325-D80A-2149-D055C1B47780}"/>
              </a:ext>
            </a:extLst>
          </p:cNvPr>
          <p:cNvSpPr txBox="1">
            <a:spLocks/>
          </p:cNvSpPr>
          <p:nvPr/>
        </p:nvSpPr>
        <p:spPr>
          <a:xfrm>
            <a:off x="611457" y="3405219"/>
            <a:ext cx="6573644" cy="104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6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l"/>
            <a:endParaRPr lang="ru-RU" sz="1800" dirty="0"/>
          </a:p>
          <a:p>
            <a:pPr algn="l"/>
            <a:r>
              <a:rPr lang="ru-RU" sz="1800" dirty="0"/>
              <a:t>Эквайринг</a:t>
            </a:r>
          </a:p>
          <a:p>
            <a:pPr algn="l"/>
            <a:endParaRPr lang="ru-RU" sz="1800" dirty="0"/>
          </a:p>
          <a:p>
            <a:pPr algn="l"/>
            <a:r>
              <a:rPr lang="ru-RU" sz="1800" dirty="0">
                <a:solidFill>
                  <a:schemeClr val="tx1"/>
                </a:solidFill>
              </a:rPr>
              <a:t>Micro до 800 </a:t>
            </a:r>
            <a:r>
              <a:rPr lang="ru-RU" sz="1800" dirty="0" err="1">
                <a:solidFill>
                  <a:schemeClr val="tx1"/>
                </a:solidFill>
              </a:rPr>
              <a:t>sku</a:t>
            </a:r>
            <a:r>
              <a:rPr lang="ru-RU" sz="1800" dirty="0">
                <a:solidFill>
                  <a:schemeClr val="tx1"/>
                </a:solidFill>
              </a:rPr>
              <a:t> = 169 рублей  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</a:rPr>
              <a:t>Start до 1500 </a:t>
            </a:r>
            <a:r>
              <a:rPr lang="ru-RU" sz="1800" dirty="0" err="1">
                <a:solidFill>
                  <a:schemeClr val="tx1"/>
                </a:solidFill>
              </a:rPr>
              <a:t>sku</a:t>
            </a:r>
            <a:r>
              <a:rPr lang="ru-RU" sz="1800" dirty="0">
                <a:solidFill>
                  <a:schemeClr val="tx1"/>
                </a:solidFill>
              </a:rPr>
              <a:t> = 195 рублей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</a:rPr>
              <a:t>Basic до 3000 </a:t>
            </a:r>
            <a:r>
              <a:rPr lang="ru-RU" sz="1800" dirty="0" err="1">
                <a:solidFill>
                  <a:schemeClr val="tx1"/>
                </a:solidFill>
              </a:rPr>
              <a:t>sku</a:t>
            </a:r>
            <a:r>
              <a:rPr lang="ru-RU" sz="1800" dirty="0">
                <a:solidFill>
                  <a:schemeClr val="tx1"/>
                </a:solidFill>
              </a:rPr>
              <a:t> = 247 рублей</a:t>
            </a:r>
            <a:endParaRPr lang="ru-RU" sz="1800" dirty="0"/>
          </a:p>
        </p:txBody>
      </p:sp>
      <p:cxnSp>
        <p:nvCxnSpPr>
          <p:cNvPr id="5" name="Google Shape;192;p28">
            <a:extLst>
              <a:ext uri="{FF2B5EF4-FFF2-40B4-BE49-F238E27FC236}">
                <a16:creationId xmlns:a16="http://schemas.microsoft.com/office/drawing/2014/main" id="{34C50F1E-6D12-275F-7824-72E993DC31AB}"/>
              </a:ext>
            </a:extLst>
          </p:cNvPr>
          <p:cNvCxnSpPr>
            <a:cxnSpLocks/>
          </p:cNvCxnSpPr>
          <p:nvPr/>
        </p:nvCxnSpPr>
        <p:spPr>
          <a:xfrm>
            <a:off x="6939775" y="1243522"/>
            <a:ext cx="0" cy="357582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238;p34">
            <a:extLst>
              <a:ext uri="{FF2B5EF4-FFF2-40B4-BE49-F238E27FC236}">
                <a16:creationId xmlns:a16="http://schemas.microsoft.com/office/drawing/2014/main" id="{0F6AAE88-E671-0C34-EFA1-EA336D4E85C5}"/>
              </a:ext>
            </a:extLst>
          </p:cNvPr>
          <p:cNvSpPr txBox="1">
            <a:spLocks/>
          </p:cNvSpPr>
          <p:nvPr/>
        </p:nvSpPr>
        <p:spPr>
          <a:xfrm>
            <a:off x="6937901" y="4036275"/>
            <a:ext cx="2272381" cy="285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6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ctr"/>
            <a:r>
              <a:rPr lang="ru-RU" sz="1800" dirty="0"/>
              <a:t>Ставка 2,6% Сбербанк</a:t>
            </a:r>
          </a:p>
        </p:txBody>
      </p:sp>
    </p:spTree>
    <p:extLst>
      <p:ext uri="{BB962C8B-B14F-4D97-AF65-F5344CB8AC3E}">
        <p14:creationId xmlns:p14="http://schemas.microsoft.com/office/powerpoint/2010/main" val="628459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>
          <a:extLst>
            <a:ext uri="{FF2B5EF4-FFF2-40B4-BE49-F238E27FC236}">
              <a16:creationId xmlns:a16="http://schemas.microsoft.com/office/drawing/2014/main" id="{50241D53-7394-5D11-0986-951334008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133FF4-AF65-8826-6F60-D2443A0552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-148683" y="0"/>
            <a:ext cx="9441365" cy="5143500"/>
          </a:xfrm>
          <a:prstGeom prst="rect">
            <a:avLst/>
          </a:prstGeom>
        </p:spPr>
      </p:pic>
      <p:sp>
        <p:nvSpPr>
          <p:cNvPr id="4" name="Google Shape;238;p34">
            <a:extLst>
              <a:ext uri="{FF2B5EF4-FFF2-40B4-BE49-F238E27FC236}">
                <a16:creationId xmlns:a16="http://schemas.microsoft.com/office/drawing/2014/main" id="{AF4E1467-F2A3-D3D0-544F-262AC13CA0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6131" y="472449"/>
            <a:ext cx="6573644" cy="6347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Расчет среднего чека</a:t>
            </a:r>
            <a:br>
              <a:rPr lang="ru-RU" sz="3600" dirty="0"/>
            </a:br>
            <a:r>
              <a:rPr lang="ru-RU" sz="2400" dirty="0"/>
              <a:t>средняя </a:t>
            </a:r>
            <a:r>
              <a:rPr lang="ru-RU" sz="2400" dirty="0" err="1"/>
              <a:t>взвешанная</a:t>
            </a:r>
            <a:r>
              <a:rPr lang="ru-RU" sz="2400" dirty="0"/>
              <a:t> </a:t>
            </a:r>
            <a:endParaRPr sz="3600" dirty="0"/>
          </a:p>
        </p:txBody>
      </p:sp>
      <p:sp>
        <p:nvSpPr>
          <p:cNvPr id="2" name="Google Shape;238;p34">
            <a:extLst>
              <a:ext uri="{FF2B5EF4-FFF2-40B4-BE49-F238E27FC236}">
                <a16:creationId xmlns:a16="http://schemas.microsoft.com/office/drawing/2014/main" id="{336C9018-FA33-7645-F6C3-423580B311A1}"/>
              </a:ext>
            </a:extLst>
          </p:cNvPr>
          <p:cNvSpPr txBox="1">
            <a:spLocks/>
          </p:cNvSpPr>
          <p:nvPr/>
        </p:nvSpPr>
        <p:spPr>
          <a:xfrm>
            <a:off x="-957148" y="2659416"/>
            <a:ext cx="6573644" cy="104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60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yne"/>
              <a:buNone/>
              <a:defRPr sz="9600" b="1" i="0" u="none" strike="noStrike" cap="non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pPr algn="l"/>
            <a:r>
              <a:rPr lang="ru-RU" sz="1800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EB86ED-EBD0-4FAD-7FC1-BDCF2D47033F}"/>
              </a:ext>
            </a:extLst>
          </p:cNvPr>
          <p:cNvSpPr txBox="1"/>
          <p:nvPr/>
        </p:nvSpPr>
        <p:spPr>
          <a:xfrm>
            <a:off x="366131" y="1652660"/>
            <a:ext cx="72836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ea typeface="+mn-ea"/>
                <a:cs typeface="Arial" panose="020B0604020202020204" pitchFamily="34" charset="0"/>
                <a:sym typeface="Arial"/>
              </a:rPr>
              <a:t>Micro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до 800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ea typeface="+mn-ea"/>
                <a:cs typeface="Arial" panose="020B0604020202020204" pitchFamily="34" charset="0"/>
                <a:sym typeface="Arial"/>
              </a:rPr>
              <a:t>sku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= 6 499 рублей/ месяц = 60%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lang="ru-RU" sz="1800" b="1" dirty="0">
                <a:solidFill>
                  <a:srgbClr val="FFFFFF"/>
                </a:solidFill>
                <a:latin typeface="Syne" panose="020B0604020202020204" charset="0"/>
                <a:ea typeface="+mn-ea"/>
                <a:cs typeface="Arial" panose="020B0604020202020204" pitchFamily="34" charset="0"/>
              </a:rPr>
              <a:t>= 0,6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yne" panose="020B060402020202020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ea typeface="+mn-ea"/>
                <a:cs typeface="Arial" panose="020B0604020202020204" pitchFamily="34" charset="0"/>
                <a:sym typeface="Arial"/>
              </a:rPr>
              <a:t>Start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до 1500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ea typeface="+mn-ea"/>
                <a:cs typeface="Arial" panose="020B0604020202020204" pitchFamily="34" charset="0"/>
                <a:sym typeface="Arial"/>
              </a:rPr>
              <a:t>sku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= 7 499 рублей/ месяц = 30% = 0,3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yne" panose="020B060402020202020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800" b="1" dirty="0">
                <a:solidFill>
                  <a:srgbClr val="FFFFFF"/>
                </a:solidFill>
                <a:latin typeface="Syne" panose="020B0604020202020204" charset="0"/>
                <a:ea typeface="+mn-ea"/>
                <a:cs typeface="Arial" panose="020B0604020202020204" pitchFamily="34" charset="0"/>
              </a:rPr>
              <a:t>Basic</a:t>
            </a:r>
            <a:r>
              <a:rPr lang="ru-RU" sz="1800" b="1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до 3000 </a:t>
            </a:r>
            <a:r>
              <a:rPr lang="en-US" sz="1800" b="1" dirty="0" err="1">
                <a:solidFill>
                  <a:srgbClr val="FFFFFF"/>
                </a:solidFill>
                <a:latin typeface="Syne" panose="020B0604020202020204" charset="0"/>
                <a:ea typeface="+mn-ea"/>
                <a:cs typeface="Arial" panose="020B0604020202020204" pitchFamily="34" charset="0"/>
              </a:rPr>
              <a:t>sku</a:t>
            </a:r>
            <a:r>
              <a:rPr lang="ru-RU" sz="1800" b="1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 9 499 рублей/ месяц = 10% = 0,1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0BEC56-34E2-BAA7-756B-D8C2841EC79E}"/>
              </a:ext>
            </a:extLst>
          </p:cNvPr>
          <p:cNvSpPr txBox="1"/>
          <p:nvPr/>
        </p:nvSpPr>
        <p:spPr>
          <a:xfrm>
            <a:off x="366131" y="2936415"/>
            <a:ext cx="545480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6 499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ne" panose="020B0604020202020204" charset="0"/>
                <a:ea typeface="+mn-ea"/>
                <a:cs typeface="Arial" panose="020B0604020202020204" pitchFamily="34" charset="0"/>
                <a:sym typeface="Arial"/>
              </a:rPr>
              <a:t>* 0,6 = 3 899,4 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yne" panose="020B060402020202020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7 499 </a:t>
            </a:r>
            <a:r>
              <a:rPr lang="ru-RU" sz="1800" b="1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 0,3 = 2 249,7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yne" panose="020B060402020202020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1800" b="1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9 499 * 0,1 = 949,9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ru-RU" sz="1800" b="1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800" b="1" dirty="0">
                <a:solidFill>
                  <a:srgbClr val="FFFFFF"/>
                </a:solidFill>
                <a:latin typeface="Syne" panose="020B0604020202020204" charset="0"/>
                <a:cs typeface="Arial" panose="020B0604020202020204" pitchFamily="34" charset="0"/>
              </a:rPr>
              <a:t>3 899,4 + </a:t>
            </a:r>
            <a:r>
              <a:rPr lang="ru-RU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2 249,7 + 949,9 = </a:t>
            </a:r>
            <a:r>
              <a:rPr lang="ru-RU" sz="1800" b="1" u="sng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7 090 рублей</a:t>
            </a:r>
          </a:p>
          <a:p>
            <a:pPr lvl="0">
              <a:defRPr/>
            </a:pPr>
            <a:endParaRPr lang="ru-RU" sz="1800" b="1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695555"/>
      </p:ext>
    </p:extLst>
  </p:cSld>
  <p:clrMapOvr>
    <a:masterClrMapping/>
  </p:clrMapOvr>
</p:sld>
</file>

<file path=ppt/theme/theme1.xml><?xml version="1.0" encoding="utf-8"?>
<a:theme xmlns:a="http://schemas.openxmlformats.org/drawingml/2006/main" name="Group Project Strategies by Slidesgo">
  <a:themeElements>
    <a:clrScheme name="Simple Light">
      <a:dk1>
        <a:srgbClr val="FFFFFF"/>
      </a:dk1>
      <a:lt1>
        <a:srgbClr val="000015"/>
      </a:lt1>
      <a:dk2>
        <a:srgbClr val="FFFFFF"/>
      </a:dk2>
      <a:lt2>
        <a:srgbClr val="BB637E"/>
      </a:lt2>
      <a:accent1>
        <a:srgbClr val="32095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</TotalTime>
  <Words>1049</Words>
  <Application>Microsoft Office PowerPoint</Application>
  <PresentationFormat>Экран (16:9)</PresentationFormat>
  <Paragraphs>262</Paragraphs>
  <Slides>30</Slides>
  <Notes>30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2" baseType="lpstr">
      <vt:lpstr>Syne</vt:lpstr>
      <vt:lpstr>Syne SemiBold</vt:lpstr>
      <vt:lpstr>Open Sans</vt:lpstr>
      <vt:lpstr>Raleway Medium</vt:lpstr>
      <vt:lpstr>Open Sans Light</vt:lpstr>
      <vt:lpstr>Nunito Light</vt:lpstr>
      <vt:lpstr>Raleway</vt:lpstr>
      <vt:lpstr>Inter</vt:lpstr>
      <vt:lpstr>Mulish</vt:lpstr>
      <vt:lpstr>Arial</vt:lpstr>
      <vt:lpstr>Inter Light</vt:lpstr>
      <vt:lpstr>Group Project Strategies by Slidesgo</vt:lpstr>
      <vt:lpstr>MPBridge – AI помощник для селлеров маркетплейсов</vt:lpstr>
      <vt:lpstr>Целевая аудитория – В2В</vt:lpstr>
      <vt:lpstr>Проблема</vt:lpstr>
      <vt:lpstr>Презентация PowerPoint</vt:lpstr>
      <vt:lpstr>РЕШЕНИЕ</vt:lpstr>
      <vt:lpstr>Личный кабинет</vt:lpstr>
      <vt:lpstr>Основные метрики по всем товарам</vt:lpstr>
      <vt:lpstr>01</vt:lpstr>
      <vt:lpstr>01</vt:lpstr>
      <vt:lpstr>Динамика изменения цены</vt:lpstr>
      <vt:lpstr>Статистика заказов и продаж</vt:lpstr>
      <vt:lpstr>Остатки по складам </vt:lpstr>
      <vt:lpstr>Анализ дат заказов </vt:lpstr>
      <vt:lpstr>Ассистент  находит проблему, объясняет риск и предлагает готовое действие в один клик   Реализованные функции: - получение данных с маркетплейса по API  - анализ данных с помощью математической статистики  - личный кабинет пользователя с готовым анализом в телеграмм боте </vt:lpstr>
      <vt:lpstr>Бизнес-модель и рынок</vt:lpstr>
      <vt:lpstr>Экономика, доходы и расходы</vt:lpstr>
      <vt:lpstr>Конкуренты</vt:lpstr>
      <vt:lpstr>Команда проекта</vt:lpstr>
      <vt:lpstr>РЕЗУЛЬТАТЫ  </vt:lpstr>
      <vt:lpstr>Планы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Распределение расходов постоянные затраты</vt:lpstr>
      <vt:lpstr>Распределение расходов постоянные затраты ФОТ</vt:lpstr>
      <vt:lpstr>Распределение расходов переменные затраты</vt:lpstr>
      <vt:lpstr>Расчет среднего чека средняя взвешанная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Валерия</dc:creator>
  <cp:lastModifiedBy>gslav</cp:lastModifiedBy>
  <cp:revision>34</cp:revision>
  <dcterms:modified xsi:type="dcterms:W3CDTF">2025-12-12T17:10:18Z</dcterms:modified>
</cp:coreProperties>
</file>