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352" r:id="rId2"/>
    <p:sldId id="341" r:id="rId3"/>
    <p:sldId id="340" r:id="rId4"/>
    <p:sldId id="353" r:id="rId5"/>
    <p:sldId id="326" r:id="rId6"/>
    <p:sldId id="346" r:id="rId7"/>
    <p:sldId id="337" r:id="rId8"/>
    <p:sldId id="345" r:id="rId9"/>
    <p:sldId id="336" r:id="rId10"/>
    <p:sldId id="347" r:id="rId11"/>
    <p:sldId id="348" r:id="rId12"/>
    <p:sldId id="350" r:id="rId13"/>
    <p:sldId id="351" r:id="rId14"/>
  </p:sldIdLst>
  <p:sldSz cx="12192000" cy="6858000"/>
  <p:notesSz cx="6858000" cy="9144000"/>
  <p:defaultTextStyle>
    <a:defPPr>
      <a:defRPr lang="ru-RU"/>
    </a:defPPr>
    <a:lvl1pPr marL="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D62"/>
    <a:srgbClr val="684BF1"/>
    <a:srgbClr val="201D22"/>
    <a:srgbClr val="FBE19F"/>
    <a:srgbClr val="DAD9D8"/>
    <a:srgbClr val="E4E4E2"/>
    <a:srgbClr val="6548E7"/>
    <a:srgbClr val="EBAE5E"/>
    <a:srgbClr val="F6B661"/>
    <a:srgbClr val="292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2607" autoAdjust="0"/>
  </p:normalViewPr>
  <p:slideViewPr>
    <p:cSldViewPr snapToGrid="0" showGuides="1">
      <p:cViewPr varScale="1">
        <p:scale>
          <a:sx n="65" d="100"/>
          <a:sy n="65" d="100"/>
        </p:scale>
        <p:origin x="66" y="1074"/>
      </p:cViewPr>
      <p:guideLst>
        <p:guide orient="horz" pos="6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31312</c:v>
                </c:pt>
                <c:pt idx="1">
                  <c:v>34385</c:v>
                </c:pt>
                <c:pt idx="2">
                  <c:v>36771</c:v>
                </c:pt>
                <c:pt idx="3">
                  <c:v>38663</c:v>
                </c:pt>
                <c:pt idx="4">
                  <c:v>37528</c:v>
                </c:pt>
                <c:pt idx="5">
                  <c:v>43032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0D-4AE9-959E-4B6F22FF40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78752160"/>
        <c:axId val="1278753600"/>
      </c:barChart>
      <c:catAx>
        <c:axId val="1278752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ru-RU" sz="1200" dirty="0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50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78753600"/>
        <c:crosses val="autoZero"/>
        <c:auto val="1"/>
        <c:lblAlgn val="ctr"/>
        <c:lblOffset val="100"/>
        <c:noMultiLvlLbl val="0"/>
      </c:catAx>
      <c:valAx>
        <c:axId val="1278753600"/>
        <c:scaling>
          <c:orientation val="minMax"/>
          <c:min val="30000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6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ru-RU" sz="1200" dirty="0"/>
                  <a:t>Кол-во</a:t>
                </a:r>
                <a:r>
                  <a:rPr lang="ru-RU" sz="1200" baseline="0" dirty="0"/>
                  <a:t> людей, чел</a:t>
                </a:r>
                <a:endParaRPr lang="ru-RU" sz="1200" dirty="0"/>
              </a:p>
            </c:rich>
          </c:tx>
          <c:layout>
            <c:manualLayout>
              <c:xMode val="edge"/>
              <c:yMode val="edge"/>
              <c:x val="3.7004947736338873E-3"/>
              <c:y val="1.95314851851833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50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7875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Продажи, млн.руб </c:v>
          </c:tx>
          <c:spPr>
            <a:ln w="25400" cap="rnd">
              <a:solidFill>
                <a:srgbClr val="684BF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84BF1"/>
              </a:solidFill>
              <a:ln w="25400">
                <a:solidFill>
                  <a:srgbClr val="684BF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Лист1!$M$22:$P$22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Лист1!$M$23:$P$23</c:f>
              <c:numCache>
                <c:formatCode>#,##0</c:formatCode>
                <c:ptCount val="4"/>
                <c:pt idx="0" formatCode="General">
                  <c:v>0</c:v>
                </c:pt>
                <c:pt idx="1">
                  <c:v>30</c:v>
                </c:pt>
                <c:pt idx="2">
                  <c:v>90</c:v>
                </c:pt>
                <c:pt idx="3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DE-410F-8EF5-073BDD70776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37042904"/>
        <c:axId val="537039768"/>
      </c:lineChart>
      <c:catAx>
        <c:axId val="537042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ru-RU" sz="1200" dirty="0"/>
                  <a:t>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37039768"/>
        <c:crosses val="autoZero"/>
        <c:auto val="1"/>
        <c:lblAlgn val="ctr"/>
        <c:lblOffset val="100"/>
        <c:noMultiLvlLbl val="0"/>
      </c:catAx>
      <c:valAx>
        <c:axId val="5370397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ru-RU" sz="1200" dirty="0"/>
                  <a:t>Продажи, млн.</a:t>
                </a:r>
                <a:r>
                  <a:rPr lang="ru-RU" sz="1200" baseline="0" dirty="0"/>
                  <a:t> руб.</a:t>
                </a:r>
                <a:endParaRPr lang="ru-RU" sz="1200" dirty="0"/>
              </a:p>
            </c:rich>
          </c:tx>
          <c:layout>
            <c:manualLayout>
              <c:xMode val="edge"/>
              <c:yMode val="edge"/>
              <c:x val="2.0166556637115349E-2"/>
              <c:y val="5.23227272727272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37042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16-4692-9972-A3AD88DC28F8}"/>
              </c:ext>
            </c:extLst>
          </c:dPt>
          <c:dPt>
            <c:idx val="1"/>
            <c:bubble3D val="0"/>
            <c:spPr>
              <a:solidFill>
                <a:srgbClr val="F9CD6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16-4692-9972-A3AD88DC28F8}"/>
              </c:ext>
            </c:extLst>
          </c:dPt>
          <c:dPt>
            <c:idx val="2"/>
            <c:bubble3D val="0"/>
            <c:spPr>
              <a:solidFill>
                <a:srgbClr val="684BF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16-4692-9972-A3AD88DC28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16-4692-9972-A3AD88DC28F8}"/>
              </c:ext>
            </c:extLst>
          </c:dPt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16-4692-9972-A3AD88DC2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04-4DF6-B2F4-1D0E956EB253}"/>
              </c:ext>
            </c:extLst>
          </c:dPt>
          <c:dPt>
            <c:idx val="1"/>
            <c:bubble3D val="0"/>
            <c:spPr>
              <a:solidFill>
                <a:srgbClr val="F9CD6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704-4DF6-B2F4-1D0E956EB253}"/>
              </c:ext>
            </c:extLst>
          </c:dPt>
          <c:dPt>
            <c:idx val="2"/>
            <c:bubble3D val="0"/>
            <c:spPr>
              <a:solidFill>
                <a:srgbClr val="684BF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704-4DF6-B2F4-1D0E956EB2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704-4DF6-B2F4-1D0E956EB253}"/>
              </c:ext>
            </c:extLst>
          </c:dPt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04-4DF6-B2F4-1D0E956EB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1FE43-7687-4FF9-ACC0-496E9FC2AAD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1065CB8-15AC-4931-81BD-413D509D08BF}">
      <dgm:prSet phldrT="[Текст]" custT="1"/>
      <dgm:spPr>
        <a:solidFill>
          <a:srgbClr val="F9CD62"/>
        </a:solidFill>
      </dgm:spPr>
      <dgm:t>
        <a:bodyPr/>
        <a:lstStyle/>
        <a:p>
          <a:endParaRPr lang="ru-RU" sz="2800" dirty="0"/>
        </a:p>
        <a:p>
          <a:r>
            <a:rPr lang="ru-RU" sz="2800" dirty="0"/>
            <a:t>Софья Плегунова</a:t>
          </a:r>
        </a:p>
        <a:p>
          <a:r>
            <a:rPr lang="ru-RU" sz="1400" dirty="0">
              <a:solidFill>
                <a:schemeClr val="tx1"/>
              </a:solidFill>
            </a:rPr>
            <a:t>Аспирант, инженер научного проекта </a:t>
          </a:r>
        </a:p>
        <a:p>
          <a:r>
            <a:rPr lang="ru-RU" sz="1400" dirty="0">
              <a:solidFill>
                <a:schemeClr val="tx1"/>
              </a:solidFill>
            </a:rPr>
            <a:t>Университет МИСИС</a:t>
          </a:r>
        </a:p>
        <a:p>
          <a:endParaRPr lang="ru-RU" sz="2800" dirty="0"/>
        </a:p>
      </dgm:t>
    </dgm:pt>
    <dgm:pt modelId="{E49C511A-008B-4327-B05A-9B451C32A2DD}" type="parTrans" cxnId="{F57EF3E7-358F-4690-A961-E7132DAF4D88}">
      <dgm:prSet/>
      <dgm:spPr/>
      <dgm:t>
        <a:bodyPr/>
        <a:lstStyle/>
        <a:p>
          <a:endParaRPr lang="ru-RU"/>
        </a:p>
      </dgm:t>
    </dgm:pt>
    <dgm:pt modelId="{A5614EEE-AD0E-4128-9BF1-5DEF567A9AE9}" type="sibTrans" cxnId="{F57EF3E7-358F-4690-A961-E7132DAF4D88}">
      <dgm:prSet/>
      <dgm:spPr/>
      <dgm:t>
        <a:bodyPr/>
        <a:lstStyle/>
        <a:p>
          <a:endParaRPr lang="ru-RU"/>
        </a:p>
      </dgm:t>
    </dgm:pt>
    <dgm:pt modelId="{6C7D80A7-69A1-4664-8583-E51FABC45F81}">
      <dgm:prSet custT="1"/>
      <dgm:spPr>
        <a:solidFill>
          <a:srgbClr val="F9CD62"/>
        </a:solidFill>
      </dgm:spPr>
      <dgm:t>
        <a:bodyPr/>
        <a:lstStyle/>
        <a:p>
          <a:endParaRPr lang="ru-RU" sz="2400" dirty="0"/>
        </a:p>
        <a:p>
          <a:r>
            <a:rPr lang="ru-RU" sz="2400" dirty="0"/>
            <a:t>Александр Комиссаров</a:t>
          </a:r>
        </a:p>
        <a:p>
          <a:r>
            <a:rPr lang="ru-RU" sz="1400" dirty="0" err="1">
              <a:solidFill>
                <a:schemeClr val="tx1"/>
              </a:solidFill>
            </a:rPr>
            <a:t>к.т.н</a:t>
          </a:r>
          <a:r>
            <a:rPr lang="ru-RU" sz="1400" dirty="0">
              <a:solidFill>
                <a:schemeClr val="tx1"/>
              </a:solidFill>
            </a:rPr>
            <a:t>, доцент, заведующий лабораторией  </a:t>
          </a:r>
        </a:p>
        <a:p>
          <a:r>
            <a:rPr lang="ru-RU" sz="1600" dirty="0">
              <a:solidFill>
                <a:schemeClr val="tx1"/>
              </a:solidFill>
            </a:rPr>
            <a:t>Университет МИСИС</a:t>
          </a:r>
        </a:p>
        <a:p>
          <a:r>
            <a:rPr lang="ru-RU" sz="2400" dirty="0"/>
            <a:t> </a:t>
          </a:r>
        </a:p>
      </dgm:t>
    </dgm:pt>
    <dgm:pt modelId="{9B044F97-2AB8-4F68-9193-4E93DF89C34F}" type="parTrans" cxnId="{F6A300AF-7921-4B6E-AFFE-0A082801CD1E}">
      <dgm:prSet/>
      <dgm:spPr/>
      <dgm:t>
        <a:bodyPr/>
        <a:lstStyle/>
        <a:p>
          <a:endParaRPr lang="ru-RU"/>
        </a:p>
      </dgm:t>
    </dgm:pt>
    <dgm:pt modelId="{D7C82A6B-AB6D-4DA5-B342-09A876E4F372}" type="sibTrans" cxnId="{F6A300AF-7921-4B6E-AFFE-0A082801CD1E}">
      <dgm:prSet/>
      <dgm:spPr/>
      <dgm:t>
        <a:bodyPr/>
        <a:lstStyle/>
        <a:p>
          <a:endParaRPr lang="ru-RU"/>
        </a:p>
      </dgm:t>
    </dgm:pt>
    <dgm:pt modelId="{59E40FFF-93AA-4F46-937F-745E1EC43376}">
      <dgm:prSet custT="1"/>
      <dgm:spPr>
        <a:solidFill>
          <a:srgbClr val="F9CD62"/>
        </a:solidFill>
      </dgm:spPr>
      <dgm:t>
        <a:bodyPr/>
        <a:lstStyle/>
        <a:p>
          <a:endParaRPr lang="ru-RU" sz="2400" dirty="0"/>
        </a:p>
        <a:p>
          <a:r>
            <a:rPr lang="ru-RU" sz="2400" dirty="0"/>
            <a:t>Вячеслав Баженов</a:t>
          </a:r>
        </a:p>
        <a:p>
          <a:r>
            <a:rPr lang="ru-RU" sz="1200" dirty="0">
              <a:solidFill>
                <a:schemeClr val="tx1"/>
              </a:solidFill>
            </a:rPr>
            <a:t>к.т.н., доцент, старший научный сотрудник </a:t>
          </a:r>
        </a:p>
        <a:p>
          <a:r>
            <a:rPr lang="ru-RU" sz="1400" dirty="0">
              <a:solidFill>
                <a:schemeClr val="tx1"/>
              </a:solidFill>
            </a:rPr>
            <a:t>Университет МИСИС</a:t>
          </a:r>
        </a:p>
        <a:p>
          <a:endParaRPr lang="ru-RU" sz="2400" dirty="0"/>
        </a:p>
      </dgm:t>
    </dgm:pt>
    <dgm:pt modelId="{C69FC993-B21C-44FA-960D-E06C86F58A27}" type="parTrans" cxnId="{BB46C2B1-3DEC-4638-B7E3-6342BEB533F9}">
      <dgm:prSet/>
      <dgm:spPr/>
      <dgm:t>
        <a:bodyPr/>
        <a:lstStyle/>
        <a:p>
          <a:endParaRPr lang="ru-RU"/>
        </a:p>
      </dgm:t>
    </dgm:pt>
    <dgm:pt modelId="{79A9DF49-2044-4C0B-AE0A-30CAC93344EF}" type="sibTrans" cxnId="{BB46C2B1-3DEC-4638-B7E3-6342BEB533F9}">
      <dgm:prSet/>
      <dgm:spPr/>
      <dgm:t>
        <a:bodyPr/>
        <a:lstStyle/>
        <a:p>
          <a:endParaRPr lang="ru-RU"/>
        </a:p>
      </dgm:t>
    </dgm:pt>
    <dgm:pt modelId="{C183F287-D09C-41C2-9EB8-8BD62919F458}" type="pres">
      <dgm:prSet presAssocID="{C101FE43-7687-4FF9-ACC0-496E9FC2AAD1}" presName="linearFlow" presStyleCnt="0">
        <dgm:presLayoutVars>
          <dgm:dir/>
          <dgm:resizeHandles val="exact"/>
        </dgm:presLayoutVars>
      </dgm:prSet>
      <dgm:spPr/>
    </dgm:pt>
    <dgm:pt modelId="{3EC63F55-1D6F-4DC2-86C7-C42D20184491}" type="pres">
      <dgm:prSet presAssocID="{C1065CB8-15AC-4931-81BD-413D509D08BF}" presName="composite" presStyleCnt="0"/>
      <dgm:spPr/>
    </dgm:pt>
    <dgm:pt modelId="{94AD4398-A15B-4A66-A9AD-471667317846}" type="pres">
      <dgm:prSet presAssocID="{C1065CB8-15AC-4931-81BD-413D509D08BF}" presName="imgShp" presStyleLbl="fgImgPlace1" presStyleIdx="0" presStyleCnt="3"/>
      <dgm:spPr>
        <a:blipFill dpi="0" rotWithShape="1"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12" t="-19473" r="-23000" b="-74795"/>
          </a:stretch>
        </a:blipFill>
      </dgm:spPr>
      <dgm:t>
        <a:bodyPr/>
        <a:lstStyle/>
        <a:p>
          <a:endParaRPr lang="ru-RU"/>
        </a:p>
      </dgm:t>
    </dgm:pt>
    <dgm:pt modelId="{63E48F3B-C554-4868-A604-EA8197A68DCE}" type="pres">
      <dgm:prSet presAssocID="{C1065CB8-15AC-4931-81BD-413D509D08BF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5D001-5138-490E-AF61-731966641E29}" type="pres">
      <dgm:prSet presAssocID="{A5614EEE-AD0E-4128-9BF1-5DEF567A9AE9}" presName="spacing" presStyleCnt="0"/>
      <dgm:spPr/>
    </dgm:pt>
    <dgm:pt modelId="{2E436474-8A28-435C-84CC-5FBE222B8585}" type="pres">
      <dgm:prSet presAssocID="{6C7D80A7-69A1-4664-8583-E51FABC45F81}" presName="composite" presStyleCnt="0"/>
      <dgm:spPr/>
    </dgm:pt>
    <dgm:pt modelId="{C5A540D1-49F7-4494-9867-76703F3C89D8}" type="pres">
      <dgm:prSet presAssocID="{6C7D80A7-69A1-4664-8583-E51FABC45F81}" presName="imgShp" presStyleLbl="fgImgPlac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64" t="-1091" r="-3570" b="-33609"/>
          </a:stretch>
        </a:blipFill>
      </dgm:spPr>
    </dgm:pt>
    <dgm:pt modelId="{19D8BD5B-D1DC-4DFA-A929-433960460AF6}" type="pres">
      <dgm:prSet presAssocID="{6C7D80A7-69A1-4664-8583-E51FABC45F8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F6BCD-FB9B-4E23-BB1B-1FB7A41BD066}" type="pres">
      <dgm:prSet presAssocID="{D7C82A6B-AB6D-4DA5-B342-09A876E4F372}" presName="spacing" presStyleCnt="0"/>
      <dgm:spPr/>
    </dgm:pt>
    <dgm:pt modelId="{A01FF517-4E8A-4520-8517-986200CDBE48}" type="pres">
      <dgm:prSet presAssocID="{59E40FFF-93AA-4F46-937F-745E1EC43376}" presName="composite" presStyleCnt="0"/>
      <dgm:spPr/>
    </dgm:pt>
    <dgm:pt modelId="{32C7636A-ADA1-473D-B05E-C5260BCABA90}" type="pres">
      <dgm:prSet presAssocID="{59E40FFF-93AA-4F46-937F-745E1EC43376}" presName="imgShp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62" t="-2172" r="-562" b="-27828"/>
          </a:stretch>
        </a:blipFill>
      </dgm:spPr>
    </dgm:pt>
    <dgm:pt modelId="{37E17042-A870-412B-A9A7-1390C98957F5}" type="pres">
      <dgm:prSet presAssocID="{59E40FFF-93AA-4F46-937F-745E1EC4337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2D88C5-112D-4E49-88E5-E3AF37DF6145}" type="presOf" srcId="{59E40FFF-93AA-4F46-937F-745E1EC43376}" destId="{37E17042-A870-412B-A9A7-1390C98957F5}" srcOrd="0" destOrd="0" presId="urn:microsoft.com/office/officeart/2005/8/layout/vList3"/>
    <dgm:cxn modelId="{F6A300AF-7921-4B6E-AFFE-0A082801CD1E}" srcId="{C101FE43-7687-4FF9-ACC0-496E9FC2AAD1}" destId="{6C7D80A7-69A1-4664-8583-E51FABC45F81}" srcOrd="1" destOrd="0" parTransId="{9B044F97-2AB8-4F68-9193-4E93DF89C34F}" sibTransId="{D7C82A6B-AB6D-4DA5-B342-09A876E4F372}"/>
    <dgm:cxn modelId="{D2934C71-D7D1-4E07-898C-FD109ECB9E78}" type="presOf" srcId="{6C7D80A7-69A1-4664-8583-E51FABC45F81}" destId="{19D8BD5B-D1DC-4DFA-A929-433960460AF6}" srcOrd="0" destOrd="0" presId="urn:microsoft.com/office/officeart/2005/8/layout/vList3"/>
    <dgm:cxn modelId="{F57EF3E7-358F-4690-A961-E7132DAF4D88}" srcId="{C101FE43-7687-4FF9-ACC0-496E9FC2AAD1}" destId="{C1065CB8-15AC-4931-81BD-413D509D08BF}" srcOrd="0" destOrd="0" parTransId="{E49C511A-008B-4327-B05A-9B451C32A2DD}" sibTransId="{A5614EEE-AD0E-4128-9BF1-5DEF567A9AE9}"/>
    <dgm:cxn modelId="{0FA1CA62-31CE-46B7-832B-018605D71E05}" type="presOf" srcId="{C1065CB8-15AC-4931-81BD-413D509D08BF}" destId="{63E48F3B-C554-4868-A604-EA8197A68DCE}" srcOrd="0" destOrd="0" presId="urn:microsoft.com/office/officeart/2005/8/layout/vList3"/>
    <dgm:cxn modelId="{385AD50E-1B1D-4E3F-B14D-3C6431E2FB7E}" type="presOf" srcId="{C101FE43-7687-4FF9-ACC0-496E9FC2AAD1}" destId="{C183F287-D09C-41C2-9EB8-8BD62919F458}" srcOrd="0" destOrd="0" presId="urn:microsoft.com/office/officeart/2005/8/layout/vList3"/>
    <dgm:cxn modelId="{BB46C2B1-3DEC-4638-B7E3-6342BEB533F9}" srcId="{C101FE43-7687-4FF9-ACC0-496E9FC2AAD1}" destId="{59E40FFF-93AA-4F46-937F-745E1EC43376}" srcOrd="2" destOrd="0" parTransId="{C69FC993-B21C-44FA-960D-E06C86F58A27}" sibTransId="{79A9DF49-2044-4C0B-AE0A-30CAC93344EF}"/>
    <dgm:cxn modelId="{884FA297-384A-4324-A7D8-8EBF90748439}" type="presParOf" srcId="{C183F287-D09C-41C2-9EB8-8BD62919F458}" destId="{3EC63F55-1D6F-4DC2-86C7-C42D20184491}" srcOrd="0" destOrd="0" presId="urn:microsoft.com/office/officeart/2005/8/layout/vList3"/>
    <dgm:cxn modelId="{5D42532A-6C62-4550-9638-E6AAFB92FD03}" type="presParOf" srcId="{3EC63F55-1D6F-4DC2-86C7-C42D20184491}" destId="{94AD4398-A15B-4A66-A9AD-471667317846}" srcOrd="0" destOrd="0" presId="urn:microsoft.com/office/officeart/2005/8/layout/vList3"/>
    <dgm:cxn modelId="{1D985543-DD57-464D-8B7E-FD4BFA2FCA98}" type="presParOf" srcId="{3EC63F55-1D6F-4DC2-86C7-C42D20184491}" destId="{63E48F3B-C554-4868-A604-EA8197A68DCE}" srcOrd="1" destOrd="0" presId="urn:microsoft.com/office/officeart/2005/8/layout/vList3"/>
    <dgm:cxn modelId="{BCEB79B1-A6E7-4842-87DA-02EA5246A64A}" type="presParOf" srcId="{C183F287-D09C-41C2-9EB8-8BD62919F458}" destId="{FE05D001-5138-490E-AF61-731966641E29}" srcOrd="1" destOrd="0" presId="urn:microsoft.com/office/officeart/2005/8/layout/vList3"/>
    <dgm:cxn modelId="{A8C89B36-CE10-44A9-9B5A-BF17F14D92A0}" type="presParOf" srcId="{C183F287-D09C-41C2-9EB8-8BD62919F458}" destId="{2E436474-8A28-435C-84CC-5FBE222B8585}" srcOrd="2" destOrd="0" presId="urn:microsoft.com/office/officeart/2005/8/layout/vList3"/>
    <dgm:cxn modelId="{D87CD809-EE1F-4426-A6B5-951A6EFE395B}" type="presParOf" srcId="{2E436474-8A28-435C-84CC-5FBE222B8585}" destId="{C5A540D1-49F7-4494-9867-76703F3C89D8}" srcOrd="0" destOrd="0" presId="urn:microsoft.com/office/officeart/2005/8/layout/vList3"/>
    <dgm:cxn modelId="{6932ED7A-F888-494F-8B96-A155A85ED2F8}" type="presParOf" srcId="{2E436474-8A28-435C-84CC-5FBE222B8585}" destId="{19D8BD5B-D1DC-4DFA-A929-433960460AF6}" srcOrd="1" destOrd="0" presId="urn:microsoft.com/office/officeart/2005/8/layout/vList3"/>
    <dgm:cxn modelId="{8B6D8685-6F33-43A0-938F-5123ED85CC2A}" type="presParOf" srcId="{C183F287-D09C-41C2-9EB8-8BD62919F458}" destId="{A89F6BCD-FB9B-4E23-BB1B-1FB7A41BD066}" srcOrd="3" destOrd="0" presId="urn:microsoft.com/office/officeart/2005/8/layout/vList3"/>
    <dgm:cxn modelId="{71072DB7-E868-4C92-A9FB-0D087248FCE5}" type="presParOf" srcId="{C183F287-D09C-41C2-9EB8-8BD62919F458}" destId="{A01FF517-4E8A-4520-8517-986200CDBE48}" srcOrd="4" destOrd="0" presId="urn:microsoft.com/office/officeart/2005/8/layout/vList3"/>
    <dgm:cxn modelId="{20946187-01E0-4D0A-BA89-E6F9EDB7C406}" type="presParOf" srcId="{A01FF517-4E8A-4520-8517-986200CDBE48}" destId="{32C7636A-ADA1-473D-B05E-C5260BCABA90}" srcOrd="0" destOrd="0" presId="urn:microsoft.com/office/officeart/2005/8/layout/vList3"/>
    <dgm:cxn modelId="{51717964-B23A-4C4B-BEA3-BF858180A259}" type="presParOf" srcId="{A01FF517-4E8A-4520-8517-986200CDBE48}" destId="{37E17042-A870-412B-A9A7-1390C98957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01FE43-7687-4FF9-ACC0-496E9FC2AAD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1065CB8-15AC-4931-81BD-413D509D08BF}">
      <dgm:prSet phldrT="[Текст]" custT="1"/>
      <dgm:spPr>
        <a:solidFill>
          <a:srgbClr val="F9CD62"/>
        </a:solidFill>
      </dgm:spPr>
      <dgm:t>
        <a:bodyPr/>
        <a:lstStyle/>
        <a:p>
          <a:endParaRPr lang="ru-RU" sz="1900" dirty="0"/>
        </a:p>
        <a:p>
          <a:r>
            <a:rPr lang="ru-RU" sz="2800" dirty="0"/>
            <a:t>Маргарита</a:t>
          </a:r>
          <a:r>
            <a:rPr lang="ru-RU" sz="2400" dirty="0"/>
            <a:t> Келлерман</a:t>
          </a:r>
        </a:p>
        <a:p>
          <a:r>
            <a:rPr lang="ru-RU" sz="1400" dirty="0">
              <a:solidFill>
                <a:schemeClr val="tx1"/>
              </a:solidFill>
            </a:rPr>
            <a:t>Генеральный директор </a:t>
          </a:r>
        </a:p>
        <a:p>
          <a:r>
            <a:rPr lang="ru-RU" sz="1400" dirty="0">
              <a:solidFill>
                <a:schemeClr val="tx1"/>
              </a:solidFill>
            </a:rPr>
            <a:t>«</a:t>
          </a:r>
          <a:r>
            <a:rPr lang="en-US" sz="1400" dirty="0">
              <a:solidFill>
                <a:schemeClr val="tx1"/>
              </a:solidFill>
            </a:rPr>
            <a:t>Osteo-</a:t>
          </a:r>
          <a:r>
            <a:rPr lang="en-US" sz="1400" dirty="0" err="1">
              <a:solidFill>
                <a:schemeClr val="tx1"/>
              </a:solidFill>
            </a:rPr>
            <a:t>Sibear</a:t>
          </a:r>
          <a:r>
            <a:rPr lang="en-US" sz="1400" dirty="0">
              <a:solidFill>
                <a:schemeClr val="tx1"/>
              </a:solidFill>
            </a:rPr>
            <a:t> implants»</a:t>
          </a:r>
          <a:endParaRPr lang="ru-RU" sz="1400" dirty="0">
            <a:solidFill>
              <a:schemeClr val="tx1"/>
            </a:solidFill>
          </a:endParaRPr>
        </a:p>
        <a:p>
          <a:endParaRPr lang="ru-RU" sz="1900" dirty="0"/>
        </a:p>
      </dgm:t>
    </dgm:pt>
    <dgm:pt modelId="{E49C511A-008B-4327-B05A-9B451C32A2DD}" type="parTrans" cxnId="{F57EF3E7-358F-4690-A961-E7132DAF4D88}">
      <dgm:prSet/>
      <dgm:spPr/>
      <dgm:t>
        <a:bodyPr/>
        <a:lstStyle/>
        <a:p>
          <a:endParaRPr lang="ru-RU"/>
        </a:p>
      </dgm:t>
    </dgm:pt>
    <dgm:pt modelId="{A5614EEE-AD0E-4128-9BF1-5DEF567A9AE9}" type="sibTrans" cxnId="{F57EF3E7-358F-4690-A961-E7132DAF4D88}">
      <dgm:prSet/>
      <dgm:spPr/>
      <dgm:t>
        <a:bodyPr/>
        <a:lstStyle/>
        <a:p>
          <a:endParaRPr lang="ru-RU"/>
        </a:p>
      </dgm:t>
    </dgm:pt>
    <dgm:pt modelId="{6C7D80A7-69A1-4664-8583-E51FABC45F81}">
      <dgm:prSet custT="1"/>
      <dgm:spPr>
        <a:solidFill>
          <a:srgbClr val="F9CD62"/>
        </a:solidFill>
      </dgm:spPr>
      <dgm:t>
        <a:bodyPr/>
        <a:lstStyle/>
        <a:p>
          <a:r>
            <a:rPr lang="ru-RU" sz="2800" dirty="0"/>
            <a:t>Алексей Дробышев</a:t>
          </a:r>
        </a:p>
        <a:p>
          <a:r>
            <a:rPr lang="ru-RU" sz="1200" dirty="0">
              <a:solidFill>
                <a:schemeClr val="tx1"/>
              </a:solidFill>
            </a:rPr>
            <a:t>д.м.н., профессор, заведующий кафедрой челюстно-лицевой и пластической хирургии </a:t>
          </a:r>
        </a:p>
        <a:p>
          <a:r>
            <a:rPr lang="ru-RU" sz="1400" dirty="0">
              <a:solidFill>
                <a:schemeClr val="tx1"/>
              </a:solidFill>
            </a:rPr>
            <a:t>ФГБОУ ВО «РУМ» Минздрава РФ</a:t>
          </a:r>
          <a:r>
            <a:rPr lang="ru-RU" sz="1200" dirty="0">
              <a:solidFill>
                <a:schemeClr val="tx1"/>
              </a:solidFill>
            </a:rPr>
            <a:t> </a:t>
          </a:r>
          <a:endParaRPr lang="ru-RU" sz="2800" dirty="0">
            <a:solidFill>
              <a:schemeClr val="tx1"/>
            </a:solidFill>
          </a:endParaRPr>
        </a:p>
      </dgm:t>
    </dgm:pt>
    <dgm:pt modelId="{9B044F97-2AB8-4F68-9193-4E93DF89C34F}" type="parTrans" cxnId="{F6A300AF-7921-4B6E-AFFE-0A082801CD1E}">
      <dgm:prSet/>
      <dgm:spPr/>
      <dgm:t>
        <a:bodyPr/>
        <a:lstStyle/>
        <a:p>
          <a:endParaRPr lang="ru-RU"/>
        </a:p>
      </dgm:t>
    </dgm:pt>
    <dgm:pt modelId="{D7C82A6B-AB6D-4DA5-B342-09A876E4F372}" type="sibTrans" cxnId="{F6A300AF-7921-4B6E-AFFE-0A082801CD1E}">
      <dgm:prSet/>
      <dgm:spPr/>
      <dgm:t>
        <a:bodyPr/>
        <a:lstStyle/>
        <a:p>
          <a:endParaRPr lang="ru-RU"/>
        </a:p>
      </dgm:t>
    </dgm:pt>
    <dgm:pt modelId="{59E40FFF-93AA-4F46-937F-745E1EC43376}">
      <dgm:prSet custT="1"/>
      <dgm:spPr>
        <a:solidFill>
          <a:srgbClr val="F9CD62"/>
        </a:solidFill>
      </dgm:spPr>
      <dgm:t>
        <a:bodyPr/>
        <a:lstStyle/>
        <a:p>
          <a:r>
            <a:rPr lang="ru-RU" sz="2800" dirty="0"/>
            <a:t>Николай Редько</a:t>
          </a:r>
        </a:p>
        <a:p>
          <a:r>
            <a:rPr lang="ru-RU" sz="1200" dirty="0">
              <a:solidFill>
                <a:schemeClr val="tx1"/>
              </a:solidFill>
            </a:rPr>
            <a:t>к.м.н., старший научный сотрудник лаборатории медицинской </a:t>
          </a:r>
          <a:r>
            <a:rPr lang="ru-RU" sz="1200" dirty="0" err="1">
              <a:solidFill>
                <a:schemeClr val="tx1"/>
              </a:solidFill>
            </a:rPr>
            <a:t>биорезорбции</a:t>
          </a:r>
          <a:endParaRPr lang="ru-RU" sz="1200" dirty="0">
            <a:solidFill>
              <a:schemeClr val="tx1"/>
            </a:solidFill>
          </a:endParaRPr>
        </a:p>
        <a:p>
          <a:r>
            <a:rPr lang="ru-RU" sz="1400" dirty="0">
              <a:solidFill>
                <a:schemeClr val="tx1"/>
              </a:solidFill>
            </a:rPr>
            <a:t>ФГБОУ ВО «РУМ» Минздрава РФ </a:t>
          </a:r>
          <a:endParaRPr lang="ru-RU" sz="1200" dirty="0">
            <a:solidFill>
              <a:schemeClr val="tx1"/>
            </a:solidFill>
          </a:endParaRPr>
        </a:p>
      </dgm:t>
    </dgm:pt>
    <dgm:pt modelId="{C69FC993-B21C-44FA-960D-E06C86F58A27}" type="parTrans" cxnId="{BB46C2B1-3DEC-4638-B7E3-6342BEB533F9}">
      <dgm:prSet/>
      <dgm:spPr/>
      <dgm:t>
        <a:bodyPr/>
        <a:lstStyle/>
        <a:p>
          <a:endParaRPr lang="ru-RU"/>
        </a:p>
      </dgm:t>
    </dgm:pt>
    <dgm:pt modelId="{79A9DF49-2044-4C0B-AE0A-30CAC93344EF}" type="sibTrans" cxnId="{BB46C2B1-3DEC-4638-B7E3-6342BEB533F9}">
      <dgm:prSet/>
      <dgm:spPr/>
      <dgm:t>
        <a:bodyPr/>
        <a:lstStyle/>
        <a:p>
          <a:endParaRPr lang="ru-RU"/>
        </a:p>
      </dgm:t>
    </dgm:pt>
    <dgm:pt modelId="{C183F287-D09C-41C2-9EB8-8BD62919F458}" type="pres">
      <dgm:prSet presAssocID="{C101FE43-7687-4FF9-ACC0-496E9FC2AAD1}" presName="linearFlow" presStyleCnt="0">
        <dgm:presLayoutVars>
          <dgm:dir/>
          <dgm:resizeHandles val="exact"/>
        </dgm:presLayoutVars>
      </dgm:prSet>
      <dgm:spPr/>
    </dgm:pt>
    <dgm:pt modelId="{3EC63F55-1D6F-4DC2-86C7-C42D20184491}" type="pres">
      <dgm:prSet presAssocID="{C1065CB8-15AC-4931-81BD-413D509D08BF}" presName="composite" presStyleCnt="0"/>
      <dgm:spPr/>
    </dgm:pt>
    <dgm:pt modelId="{94AD4398-A15B-4A66-A9AD-471667317846}" type="pres">
      <dgm:prSet presAssocID="{C1065CB8-15AC-4931-81BD-413D509D08BF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63E48F3B-C554-4868-A604-EA8197A68DCE}" type="pres">
      <dgm:prSet presAssocID="{C1065CB8-15AC-4931-81BD-413D509D08BF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5D001-5138-490E-AF61-731966641E29}" type="pres">
      <dgm:prSet presAssocID="{A5614EEE-AD0E-4128-9BF1-5DEF567A9AE9}" presName="spacing" presStyleCnt="0"/>
      <dgm:spPr/>
    </dgm:pt>
    <dgm:pt modelId="{2E436474-8A28-435C-84CC-5FBE222B8585}" type="pres">
      <dgm:prSet presAssocID="{6C7D80A7-69A1-4664-8583-E51FABC45F81}" presName="composite" presStyleCnt="0"/>
      <dgm:spPr/>
    </dgm:pt>
    <dgm:pt modelId="{C5A540D1-49F7-4494-9867-76703F3C89D8}" type="pres">
      <dgm:prSet presAssocID="{6C7D80A7-69A1-4664-8583-E51FABC45F81}" presName="imgShp" presStyleLbl="fgImgPlac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86" t="-1539" r="-6118" b="-28187"/>
          </a:stretch>
        </a:blipFill>
      </dgm:spPr>
    </dgm:pt>
    <dgm:pt modelId="{19D8BD5B-D1DC-4DFA-A929-433960460AF6}" type="pres">
      <dgm:prSet presAssocID="{6C7D80A7-69A1-4664-8583-E51FABC45F8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F6BCD-FB9B-4E23-BB1B-1FB7A41BD066}" type="pres">
      <dgm:prSet presAssocID="{D7C82A6B-AB6D-4DA5-B342-09A876E4F372}" presName="spacing" presStyleCnt="0"/>
      <dgm:spPr/>
    </dgm:pt>
    <dgm:pt modelId="{A01FF517-4E8A-4520-8517-986200CDBE48}" type="pres">
      <dgm:prSet presAssocID="{59E40FFF-93AA-4F46-937F-745E1EC43376}" presName="composite" presStyleCnt="0"/>
      <dgm:spPr/>
    </dgm:pt>
    <dgm:pt modelId="{32C7636A-ADA1-473D-B05E-C5260BCABA90}" type="pres">
      <dgm:prSet presAssocID="{59E40FFF-93AA-4F46-937F-745E1EC43376}" presName="imgShp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7" t="865" r="-5236" b="-31613"/>
          </a:stretch>
        </a:blipFill>
      </dgm:spPr>
    </dgm:pt>
    <dgm:pt modelId="{37E17042-A870-412B-A9A7-1390C98957F5}" type="pres">
      <dgm:prSet presAssocID="{59E40FFF-93AA-4F46-937F-745E1EC4337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2D88C5-112D-4E49-88E5-E3AF37DF6145}" type="presOf" srcId="{59E40FFF-93AA-4F46-937F-745E1EC43376}" destId="{37E17042-A870-412B-A9A7-1390C98957F5}" srcOrd="0" destOrd="0" presId="urn:microsoft.com/office/officeart/2005/8/layout/vList3"/>
    <dgm:cxn modelId="{F6A300AF-7921-4B6E-AFFE-0A082801CD1E}" srcId="{C101FE43-7687-4FF9-ACC0-496E9FC2AAD1}" destId="{6C7D80A7-69A1-4664-8583-E51FABC45F81}" srcOrd="1" destOrd="0" parTransId="{9B044F97-2AB8-4F68-9193-4E93DF89C34F}" sibTransId="{D7C82A6B-AB6D-4DA5-B342-09A876E4F372}"/>
    <dgm:cxn modelId="{D2934C71-D7D1-4E07-898C-FD109ECB9E78}" type="presOf" srcId="{6C7D80A7-69A1-4664-8583-E51FABC45F81}" destId="{19D8BD5B-D1DC-4DFA-A929-433960460AF6}" srcOrd="0" destOrd="0" presId="urn:microsoft.com/office/officeart/2005/8/layout/vList3"/>
    <dgm:cxn modelId="{F57EF3E7-358F-4690-A961-E7132DAF4D88}" srcId="{C101FE43-7687-4FF9-ACC0-496E9FC2AAD1}" destId="{C1065CB8-15AC-4931-81BD-413D509D08BF}" srcOrd="0" destOrd="0" parTransId="{E49C511A-008B-4327-B05A-9B451C32A2DD}" sibTransId="{A5614EEE-AD0E-4128-9BF1-5DEF567A9AE9}"/>
    <dgm:cxn modelId="{0FA1CA62-31CE-46B7-832B-018605D71E05}" type="presOf" srcId="{C1065CB8-15AC-4931-81BD-413D509D08BF}" destId="{63E48F3B-C554-4868-A604-EA8197A68DCE}" srcOrd="0" destOrd="0" presId="urn:microsoft.com/office/officeart/2005/8/layout/vList3"/>
    <dgm:cxn modelId="{385AD50E-1B1D-4E3F-B14D-3C6431E2FB7E}" type="presOf" srcId="{C101FE43-7687-4FF9-ACC0-496E9FC2AAD1}" destId="{C183F287-D09C-41C2-9EB8-8BD62919F458}" srcOrd="0" destOrd="0" presId="urn:microsoft.com/office/officeart/2005/8/layout/vList3"/>
    <dgm:cxn modelId="{BB46C2B1-3DEC-4638-B7E3-6342BEB533F9}" srcId="{C101FE43-7687-4FF9-ACC0-496E9FC2AAD1}" destId="{59E40FFF-93AA-4F46-937F-745E1EC43376}" srcOrd="2" destOrd="0" parTransId="{C69FC993-B21C-44FA-960D-E06C86F58A27}" sibTransId="{79A9DF49-2044-4C0B-AE0A-30CAC93344EF}"/>
    <dgm:cxn modelId="{884FA297-384A-4324-A7D8-8EBF90748439}" type="presParOf" srcId="{C183F287-D09C-41C2-9EB8-8BD62919F458}" destId="{3EC63F55-1D6F-4DC2-86C7-C42D20184491}" srcOrd="0" destOrd="0" presId="urn:microsoft.com/office/officeart/2005/8/layout/vList3"/>
    <dgm:cxn modelId="{5D42532A-6C62-4550-9638-E6AAFB92FD03}" type="presParOf" srcId="{3EC63F55-1D6F-4DC2-86C7-C42D20184491}" destId="{94AD4398-A15B-4A66-A9AD-471667317846}" srcOrd="0" destOrd="0" presId="urn:microsoft.com/office/officeart/2005/8/layout/vList3"/>
    <dgm:cxn modelId="{1D985543-DD57-464D-8B7E-FD4BFA2FCA98}" type="presParOf" srcId="{3EC63F55-1D6F-4DC2-86C7-C42D20184491}" destId="{63E48F3B-C554-4868-A604-EA8197A68DCE}" srcOrd="1" destOrd="0" presId="urn:microsoft.com/office/officeart/2005/8/layout/vList3"/>
    <dgm:cxn modelId="{BCEB79B1-A6E7-4842-87DA-02EA5246A64A}" type="presParOf" srcId="{C183F287-D09C-41C2-9EB8-8BD62919F458}" destId="{FE05D001-5138-490E-AF61-731966641E29}" srcOrd="1" destOrd="0" presId="urn:microsoft.com/office/officeart/2005/8/layout/vList3"/>
    <dgm:cxn modelId="{A8C89B36-CE10-44A9-9B5A-BF17F14D92A0}" type="presParOf" srcId="{C183F287-D09C-41C2-9EB8-8BD62919F458}" destId="{2E436474-8A28-435C-84CC-5FBE222B8585}" srcOrd="2" destOrd="0" presId="urn:microsoft.com/office/officeart/2005/8/layout/vList3"/>
    <dgm:cxn modelId="{D87CD809-EE1F-4426-A6B5-951A6EFE395B}" type="presParOf" srcId="{2E436474-8A28-435C-84CC-5FBE222B8585}" destId="{C5A540D1-49F7-4494-9867-76703F3C89D8}" srcOrd="0" destOrd="0" presId="urn:microsoft.com/office/officeart/2005/8/layout/vList3"/>
    <dgm:cxn modelId="{6932ED7A-F888-494F-8B96-A155A85ED2F8}" type="presParOf" srcId="{2E436474-8A28-435C-84CC-5FBE222B8585}" destId="{19D8BD5B-D1DC-4DFA-A929-433960460AF6}" srcOrd="1" destOrd="0" presId="urn:microsoft.com/office/officeart/2005/8/layout/vList3"/>
    <dgm:cxn modelId="{8B6D8685-6F33-43A0-938F-5123ED85CC2A}" type="presParOf" srcId="{C183F287-D09C-41C2-9EB8-8BD62919F458}" destId="{A89F6BCD-FB9B-4E23-BB1B-1FB7A41BD066}" srcOrd="3" destOrd="0" presId="urn:microsoft.com/office/officeart/2005/8/layout/vList3"/>
    <dgm:cxn modelId="{71072DB7-E868-4C92-A9FB-0D087248FCE5}" type="presParOf" srcId="{C183F287-D09C-41C2-9EB8-8BD62919F458}" destId="{A01FF517-4E8A-4520-8517-986200CDBE48}" srcOrd="4" destOrd="0" presId="urn:microsoft.com/office/officeart/2005/8/layout/vList3"/>
    <dgm:cxn modelId="{20946187-01E0-4D0A-BA89-E6F9EDB7C406}" type="presParOf" srcId="{A01FF517-4E8A-4520-8517-986200CDBE48}" destId="{32C7636A-ADA1-473D-B05E-C5260BCABA90}" srcOrd="0" destOrd="0" presId="urn:microsoft.com/office/officeart/2005/8/layout/vList3"/>
    <dgm:cxn modelId="{51717964-B23A-4C4B-BEA3-BF858180A259}" type="presParOf" srcId="{A01FF517-4E8A-4520-8517-986200CDBE48}" destId="{37E17042-A870-412B-A9A7-1390C98957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48F3B-C554-4868-A604-EA8197A68DCE}">
      <dsp:nvSpPr>
        <dsp:cNvPr id="0" name=""/>
        <dsp:cNvSpPr/>
      </dsp:nvSpPr>
      <dsp:spPr>
        <a:xfrm rot="10800000">
          <a:off x="1615895" y="3316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Софья Плегунова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Аспирант, инженер научного проекта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Университет МИСИС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10800000">
        <a:off x="1958962" y="3316"/>
        <a:ext cx="4710252" cy="1372268"/>
      </dsp:txXfrm>
    </dsp:sp>
    <dsp:sp modelId="{94AD4398-A15B-4A66-A9AD-471667317846}">
      <dsp:nvSpPr>
        <dsp:cNvPr id="0" name=""/>
        <dsp:cNvSpPr/>
      </dsp:nvSpPr>
      <dsp:spPr>
        <a:xfrm>
          <a:off x="929761" y="3316"/>
          <a:ext cx="1372268" cy="1372268"/>
        </a:xfrm>
        <a:prstGeom prst="ellipse">
          <a:avLst/>
        </a:prstGeom>
        <a:blipFill dpi="0" rotWithShape="1"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12" t="-19473" r="-23000" b="-7479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D8BD5B-D1DC-4DFA-A929-433960460AF6}">
      <dsp:nvSpPr>
        <dsp:cNvPr id="0" name=""/>
        <dsp:cNvSpPr/>
      </dsp:nvSpPr>
      <dsp:spPr>
        <a:xfrm rot="10800000">
          <a:off x="1615895" y="1785217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Александр Комиссаров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solidFill>
                <a:schemeClr val="tx1"/>
              </a:solidFill>
            </a:rPr>
            <a:t>к.т.н</a:t>
          </a:r>
          <a:r>
            <a:rPr lang="ru-RU" sz="1400" kern="1200" dirty="0">
              <a:solidFill>
                <a:schemeClr val="tx1"/>
              </a:solidFill>
            </a:rPr>
            <a:t>, доцент, заведующий лабораторией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Университет МИСИС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 </a:t>
          </a:r>
        </a:p>
      </dsp:txBody>
      <dsp:txXfrm rot="10800000">
        <a:off x="1958962" y="1785217"/>
        <a:ext cx="4710252" cy="1372268"/>
      </dsp:txXfrm>
    </dsp:sp>
    <dsp:sp modelId="{C5A540D1-49F7-4494-9867-76703F3C89D8}">
      <dsp:nvSpPr>
        <dsp:cNvPr id="0" name=""/>
        <dsp:cNvSpPr/>
      </dsp:nvSpPr>
      <dsp:spPr>
        <a:xfrm>
          <a:off x="929761" y="1785217"/>
          <a:ext cx="1372268" cy="1372268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64" t="-1091" r="-3570" b="-33609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E17042-A870-412B-A9A7-1390C98957F5}">
      <dsp:nvSpPr>
        <dsp:cNvPr id="0" name=""/>
        <dsp:cNvSpPr/>
      </dsp:nvSpPr>
      <dsp:spPr>
        <a:xfrm rot="10800000">
          <a:off x="1615895" y="3567118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Вячеслав Баженов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к.т.н., доцент, старший научный сотрудник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Университет МИСИС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10800000">
        <a:off x="1958962" y="3567118"/>
        <a:ext cx="4710252" cy="1372268"/>
      </dsp:txXfrm>
    </dsp:sp>
    <dsp:sp modelId="{32C7636A-ADA1-473D-B05E-C5260BCABA90}">
      <dsp:nvSpPr>
        <dsp:cNvPr id="0" name=""/>
        <dsp:cNvSpPr/>
      </dsp:nvSpPr>
      <dsp:spPr>
        <a:xfrm>
          <a:off x="929761" y="3567118"/>
          <a:ext cx="1372268" cy="1372268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62" t="-2172" r="-562" b="-27828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48F3B-C554-4868-A604-EA8197A68DCE}">
      <dsp:nvSpPr>
        <dsp:cNvPr id="0" name=""/>
        <dsp:cNvSpPr/>
      </dsp:nvSpPr>
      <dsp:spPr>
        <a:xfrm rot="10800000">
          <a:off x="1615895" y="3316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Маргарита</a:t>
          </a:r>
          <a:r>
            <a:rPr lang="ru-RU" sz="2400" kern="1200" dirty="0"/>
            <a:t> Келлерман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Генеральный директор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«</a:t>
          </a:r>
          <a:r>
            <a:rPr lang="en-US" sz="1400" kern="1200" dirty="0">
              <a:solidFill>
                <a:schemeClr val="tx1"/>
              </a:solidFill>
            </a:rPr>
            <a:t>Osteo-</a:t>
          </a:r>
          <a:r>
            <a:rPr lang="en-US" sz="1400" kern="1200" dirty="0" err="1">
              <a:solidFill>
                <a:schemeClr val="tx1"/>
              </a:solidFill>
            </a:rPr>
            <a:t>Sibear</a:t>
          </a:r>
          <a:r>
            <a:rPr lang="en-US" sz="1400" kern="1200" dirty="0">
              <a:solidFill>
                <a:schemeClr val="tx1"/>
              </a:solidFill>
            </a:rPr>
            <a:t> implants»</a:t>
          </a:r>
          <a:endParaRPr lang="ru-RU" sz="1400" kern="1200" dirty="0">
            <a:solidFill>
              <a:schemeClr val="tx1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0800000">
        <a:off x="1958962" y="3316"/>
        <a:ext cx="4710252" cy="1372268"/>
      </dsp:txXfrm>
    </dsp:sp>
    <dsp:sp modelId="{94AD4398-A15B-4A66-A9AD-471667317846}">
      <dsp:nvSpPr>
        <dsp:cNvPr id="0" name=""/>
        <dsp:cNvSpPr/>
      </dsp:nvSpPr>
      <dsp:spPr>
        <a:xfrm>
          <a:off x="929761" y="3316"/>
          <a:ext cx="1372268" cy="137226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D8BD5B-D1DC-4DFA-A929-433960460AF6}">
      <dsp:nvSpPr>
        <dsp:cNvPr id="0" name=""/>
        <dsp:cNvSpPr/>
      </dsp:nvSpPr>
      <dsp:spPr>
        <a:xfrm rot="10800000">
          <a:off x="1615895" y="1785217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Алексей Дробышев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д.м.н., профессор, заведующий кафедрой челюстно-лицевой и пластической хирургии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ФГБОУ ВО «РУМ» Минздрава РФ</a:t>
          </a:r>
          <a:r>
            <a:rPr lang="ru-RU" sz="1200" kern="1200" dirty="0">
              <a:solidFill>
                <a:schemeClr val="tx1"/>
              </a:solidFill>
            </a:rPr>
            <a:t> </a:t>
          </a:r>
          <a:endParaRPr lang="ru-RU" sz="2800" kern="1200" dirty="0">
            <a:solidFill>
              <a:schemeClr val="tx1"/>
            </a:solidFill>
          </a:endParaRPr>
        </a:p>
      </dsp:txBody>
      <dsp:txXfrm rot="10800000">
        <a:off x="1958962" y="1785217"/>
        <a:ext cx="4710252" cy="1372268"/>
      </dsp:txXfrm>
    </dsp:sp>
    <dsp:sp modelId="{C5A540D1-49F7-4494-9867-76703F3C89D8}">
      <dsp:nvSpPr>
        <dsp:cNvPr id="0" name=""/>
        <dsp:cNvSpPr/>
      </dsp:nvSpPr>
      <dsp:spPr>
        <a:xfrm>
          <a:off x="929761" y="1785217"/>
          <a:ext cx="1372268" cy="1372268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86" t="-1539" r="-6118" b="-2818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E17042-A870-412B-A9A7-1390C98957F5}">
      <dsp:nvSpPr>
        <dsp:cNvPr id="0" name=""/>
        <dsp:cNvSpPr/>
      </dsp:nvSpPr>
      <dsp:spPr>
        <a:xfrm rot="10800000">
          <a:off x="1615895" y="3567118"/>
          <a:ext cx="5053319" cy="1372268"/>
        </a:xfrm>
        <a:prstGeom prst="homePlate">
          <a:avLst/>
        </a:prstGeom>
        <a:solidFill>
          <a:srgbClr val="F9CD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132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Николай Редько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к.м.н., старший научный сотрудник лаборатории медицинской </a:t>
          </a:r>
          <a:r>
            <a:rPr lang="ru-RU" sz="1200" kern="1200" dirty="0" err="1">
              <a:solidFill>
                <a:schemeClr val="tx1"/>
              </a:solidFill>
            </a:rPr>
            <a:t>биорезорбции</a:t>
          </a:r>
          <a:endParaRPr lang="ru-RU" sz="1200" kern="1200" dirty="0">
            <a:solidFill>
              <a:schemeClr val="tx1"/>
            </a:solidFill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</a:rPr>
            <a:t>ФГБОУ ВО «РУМ» Минздрава РФ </a:t>
          </a:r>
          <a:endParaRPr lang="ru-RU" sz="1200" kern="1200" dirty="0">
            <a:solidFill>
              <a:schemeClr val="tx1"/>
            </a:solidFill>
          </a:endParaRPr>
        </a:p>
      </dsp:txBody>
      <dsp:txXfrm rot="10800000">
        <a:off x="1958962" y="3567118"/>
        <a:ext cx="4710252" cy="1372268"/>
      </dsp:txXfrm>
    </dsp:sp>
    <dsp:sp modelId="{32C7636A-ADA1-473D-B05E-C5260BCABA90}">
      <dsp:nvSpPr>
        <dsp:cNvPr id="0" name=""/>
        <dsp:cNvSpPr/>
      </dsp:nvSpPr>
      <dsp:spPr>
        <a:xfrm>
          <a:off x="929761" y="3567118"/>
          <a:ext cx="1372268" cy="1372268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7" t="865" r="-5236" b="-3161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6AF01-D487-4B20-99D0-C79661C98871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463B0-C307-4C1D-B89D-256AA987AF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03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1971AE-151A-4838-94E2-4ED91BFCA9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075" y="765175"/>
            <a:ext cx="11510963" cy="1617718"/>
          </a:xfrm>
        </p:spPr>
        <p:txBody>
          <a:bodyPr anchor="ctr" anchorCtr="0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3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7085B6EC-3E96-4A23-B087-210919B3D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AD1B-7F60-4E84-BA0E-5E93F6FA03FB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A7C4E1-A788-4E56-8ED5-A71B1C19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D664DD-76C8-49BC-B5F9-A51223E0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327" y="6356362"/>
            <a:ext cx="702819" cy="365125"/>
          </a:xfrm>
          <a:prstGeom prst="rect">
            <a:avLst/>
          </a:prstGeom>
        </p:spPr>
        <p:txBody>
          <a:bodyPr/>
          <a:lstStyle/>
          <a:p>
            <a:fld id="{0FCDCCCC-B943-4AE6-BE04-AB7B89216501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62400BFC-EAE4-411E-A36F-76C16F624AD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15386" y="847471"/>
            <a:ext cx="11617534" cy="468313"/>
          </a:xfrm>
        </p:spPr>
        <p:txBody>
          <a:bodyPr>
            <a:normAutofit/>
          </a:bodyPr>
          <a:lstStyle>
            <a:lvl1pPr marL="0" indent="0" algn="l">
              <a:buNone/>
              <a:defRPr sz="1452"/>
            </a:lvl1pPr>
            <a:lvl2pPr marL="289378" indent="0" algn="ctr">
              <a:buNone/>
              <a:defRPr sz="1266"/>
            </a:lvl2pPr>
            <a:lvl3pPr marL="578755" indent="0" algn="ctr">
              <a:buNone/>
              <a:defRPr sz="1141"/>
            </a:lvl3pPr>
            <a:lvl4pPr marL="868132" indent="0" algn="ctr">
              <a:buNone/>
              <a:defRPr sz="1013"/>
            </a:lvl4pPr>
            <a:lvl5pPr marL="1157510" indent="0" algn="ctr">
              <a:buNone/>
              <a:defRPr sz="1013"/>
            </a:lvl5pPr>
            <a:lvl6pPr marL="1446887" indent="0" algn="ctr">
              <a:buNone/>
              <a:defRPr sz="1013"/>
            </a:lvl6pPr>
            <a:lvl7pPr marL="1736266" indent="0" algn="ctr">
              <a:buNone/>
              <a:defRPr sz="1013"/>
            </a:lvl7pPr>
            <a:lvl8pPr marL="2025644" indent="0" algn="ctr">
              <a:buNone/>
              <a:defRPr sz="1013"/>
            </a:lvl8pPr>
            <a:lvl9pPr marL="2315021" indent="0" algn="ctr">
              <a:buNone/>
              <a:defRPr sz="1013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D12FDCF-E0BF-45DA-BA45-937202EB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88" y="351255"/>
            <a:ext cx="10151177" cy="4139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/>
              <a:t>ОБРАЗЕЦ ЗАГОЛОВКА</a:t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9C2273-7788-A694-162C-29F66572D261}"/>
              </a:ext>
            </a:extLst>
          </p:cNvPr>
          <p:cNvSpPr/>
          <p:nvPr userDrawn="1"/>
        </p:nvSpPr>
        <p:spPr>
          <a:xfrm>
            <a:off x="10571038" y="253697"/>
            <a:ext cx="1455995" cy="780344"/>
          </a:xfrm>
          <a:prstGeom prst="rect">
            <a:avLst/>
          </a:prstGeom>
          <a:solidFill>
            <a:srgbClr val="201D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77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7BC537-3D16-4E86-AF0E-1CB11CBEC7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>
            <a:extLst>
              <a:ext uri="{FF2B5EF4-FFF2-40B4-BE49-F238E27FC236}">
                <a16:creationId xmlns:a16="http://schemas.microsoft.com/office/drawing/2014/main" id="{BD75D5D4-D6FB-4A3B-9EF6-D7AC43F8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27D4-38E5-4F58-99ED-91333644504C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9D2BB2D-D4B7-42E2-8E05-E62D6152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52DEE4-AF81-4D1B-A50C-554AC287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FCDCCCC-B943-4AE6-BE04-AB7B8921650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DE89EEC-7E64-43D9-83AA-5233EFD83A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388" y="351255"/>
            <a:ext cx="10151177" cy="4139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8B5DEB69-6931-4D98-9BBC-63E4F7F42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2159" y="1606676"/>
            <a:ext cx="1688280" cy="1687680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9" name="Рисунок 37">
            <a:extLst>
              <a:ext uri="{FF2B5EF4-FFF2-40B4-BE49-F238E27FC236}">
                <a16:creationId xmlns:a16="http://schemas.microsoft.com/office/drawing/2014/main" id="{48B48E97-9A20-4C48-8A21-6FD7E29635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97158" y="1606676"/>
            <a:ext cx="1688280" cy="1687680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0" name="Рисунок 37">
            <a:extLst>
              <a:ext uri="{FF2B5EF4-FFF2-40B4-BE49-F238E27FC236}">
                <a16:creationId xmlns:a16="http://schemas.microsoft.com/office/drawing/2014/main" id="{9D4E32B5-1AEE-4B73-AF65-6A9B704F6A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51559" y="1606676"/>
            <a:ext cx="1688280" cy="1687680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1" name="Рисунок 37">
            <a:extLst>
              <a:ext uri="{FF2B5EF4-FFF2-40B4-BE49-F238E27FC236}">
                <a16:creationId xmlns:a16="http://schemas.microsoft.com/office/drawing/2014/main" id="{F448F3C6-4CC1-439C-9EFC-989BC537D6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07158" y="1606676"/>
            <a:ext cx="1688280" cy="1687680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2" name="Рисунок 37">
            <a:extLst>
              <a:ext uri="{FF2B5EF4-FFF2-40B4-BE49-F238E27FC236}">
                <a16:creationId xmlns:a16="http://schemas.microsoft.com/office/drawing/2014/main" id="{A1C4AA82-5540-4E05-A4F9-D3FD1EA44F6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61559" y="1606676"/>
            <a:ext cx="1688280" cy="1687680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30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E1784D-1021-4AD3-8352-1D95F131A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FCB6-0811-4FCC-AA60-BF244DF48B03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1D115E-CC4E-4397-B98A-8AD27B12F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F88D68-D082-4029-B8C0-A8E7CE5F7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327" y="6356362"/>
            <a:ext cx="702819" cy="365125"/>
          </a:xfrm>
          <a:prstGeom prst="rect">
            <a:avLst/>
          </a:prstGeom>
        </p:spPr>
        <p:txBody>
          <a:bodyPr/>
          <a:lstStyle/>
          <a:p>
            <a:fld id="{0FCDCCCC-B943-4AE6-BE04-AB7B892165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58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CE23A-38F1-44E4-8D99-E9CD24A3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88" y="351255"/>
            <a:ext cx="10151177" cy="4139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/>
              <a:t>ОБРАЗЕЦ ЗАГОЛОВКА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AD268-7E0C-4473-BF2C-A75921B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05FB47-C828-44E8-81A6-7D70F2869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9EBE419-7AD5-4A38-B22F-DB0980052D1B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8C8EAA-BD95-4729-8C84-AB6D45F44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97EBB71-A16C-4900-8120-78386F05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1983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2"/>
                </a:solidFill>
              </a:defRPr>
            </a:lvl1pPr>
          </a:lstStyle>
          <a:p>
            <a:fld id="{0FCDCCCC-B943-4AE6-BE04-AB7B8921650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F16CF6-FFFE-4480-BB00-1CDA5135565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879878" y="351255"/>
            <a:ext cx="977160" cy="47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3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701" r:id="rId3"/>
    <p:sldLayoutId id="2147483690" r:id="rId4"/>
  </p:sldLayoutIdLst>
  <p:hf hdr="0" ftr="0" dt="0"/>
  <p:txStyles>
    <p:titleStyle>
      <a:lvl1pPr algn="l" defTabSz="57875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2"/>
          </a:solidFill>
          <a:latin typeface="+mj-lt"/>
          <a:ea typeface="+mj-ea"/>
          <a:cs typeface="Amatic SC" panose="00000500000000000000" pitchFamily="2" charset="-79"/>
        </a:defRPr>
      </a:lvl1pPr>
    </p:titleStyle>
    <p:bodyStyle>
      <a:lvl1pPr marL="144688" indent="-144688" algn="l" defTabSz="578755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1452" kern="1200">
          <a:solidFill>
            <a:schemeClr val="tx2"/>
          </a:solidFill>
          <a:latin typeface="+mn-lt"/>
          <a:ea typeface="+mn-ea"/>
          <a:cs typeface="+mn-cs"/>
        </a:defRPr>
      </a:lvl1pPr>
      <a:lvl2pPr marL="434067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271" kern="1200">
          <a:solidFill>
            <a:schemeClr val="tx2"/>
          </a:solidFill>
          <a:latin typeface="+mn-lt"/>
          <a:ea typeface="+mn-ea"/>
          <a:cs typeface="+mn-cs"/>
        </a:defRPr>
      </a:lvl2pPr>
      <a:lvl3pPr marL="72344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97" kern="1200">
          <a:solidFill>
            <a:schemeClr val="tx2"/>
          </a:solidFill>
          <a:latin typeface="+mn-lt"/>
          <a:ea typeface="+mn-ea"/>
          <a:cs typeface="+mn-cs"/>
        </a:defRPr>
      </a:lvl3pPr>
      <a:lvl4pPr marL="101282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tx2"/>
          </a:solidFill>
          <a:latin typeface="+mn-lt"/>
          <a:ea typeface="+mn-ea"/>
          <a:cs typeface="+mn-cs"/>
        </a:defRPr>
      </a:lvl4pPr>
      <a:lvl5pPr marL="1302200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tx2"/>
          </a:solidFill>
          <a:latin typeface="+mn-lt"/>
          <a:ea typeface="+mn-ea"/>
          <a:cs typeface="+mn-cs"/>
        </a:defRPr>
      </a:lvl5pPr>
      <a:lvl6pPr marL="1591576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9" orient="horz" pos="4156">
          <p15:clr>
            <a:srgbClr val="F26B43"/>
          </p15:clr>
        </p15:guide>
        <p15:guide id="20" orient="horz" pos="482">
          <p15:clr>
            <a:srgbClr val="F26B43"/>
          </p15:clr>
        </p15:guide>
        <p15:guide id="21" pos="218">
          <p15:clr>
            <a:srgbClr val="F26B43"/>
          </p15:clr>
        </p15:guide>
        <p15:guide id="22" pos="7469">
          <p15:clr>
            <a:srgbClr val="F26B43"/>
          </p15:clr>
        </p15:guide>
        <p15:guide id="23" orient="horz" pos="249">
          <p15:clr>
            <a:srgbClr val="F26B43"/>
          </p15:clr>
        </p15:guide>
        <p15:guide id="24" orient="horz" pos="40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A89D3-3B8A-B56C-99DB-21F8002A3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20;p1" descr="Google Shape;20;p1">
            <a:extLst>
              <a:ext uri="{FF2B5EF4-FFF2-40B4-BE49-F238E27FC236}">
                <a16:creationId xmlns:a16="http://schemas.microsoft.com/office/drawing/2014/main" id="{6EF4B68A-906C-3E1E-3E74-92D14B7EF72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529451" y="869119"/>
            <a:ext cx="13466651" cy="757499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88BF2C5-114D-C9CE-729F-B7FCB44645C8}"/>
              </a:ext>
            </a:extLst>
          </p:cNvPr>
          <p:cNvSpPr txBox="1">
            <a:spLocks/>
          </p:cNvSpPr>
          <p:nvPr/>
        </p:nvSpPr>
        <p:spPr>
          <a:xfrm>
            <a:off x="297500" y="1965678"/>
            <a:ext cx="7042867" cy="161771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2"/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sz="4000" dirty="0">
                <a:solidFill>
                  <a:srgbClr val="F9CD62"/>
                </a:solidFill>
              </a:rPr>
              <a:t>Биорезорбируемые магниевые имплантаты  для остеосинтеза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0024D2-6317-26EF-A3A3-B57FD15BAFF2}"/>
              </a:ext>
            </a:extLst>
          </p:cNvPr>
          <p:cNvSpPr/>
          <p:nvPr/>
        </p:nvSpPr>
        <p:spPr>
          <a:xfrm>
            <a:off x="526099" y="4962755"/>
            <a:ext cx="3421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06">
              <a:spcBef>
                <a:spcPts val="86"/>
              </a:spcBef>
            </a:pPr>
            <a:r>
              <a:rPr lang="ru-RU" b="1" spc="27" dirty="0">
                <a:solidFill>
                  <a:schemeClr val="bg1"/>
                </a:solidFill>
                <a:cs typeface="Arial"/>
              </a:rPr>
              <a:t>Стадия проекта:</a:t>
            </a:r>
            <a:endParaRPr lang="ru-RU" b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ED4AA6-C960-5D15-6182-388663D1BF28}"/>
              </a:ext>
            </a:extLst>
          </p:cNvPr>
          <p:cNvSpPr/>
          <p:nvPr/>
        </p:nvSpPr>
        <p:spPr>
          <a:xfrm>
            <a:off x="526099" y="5378921"/>
            <a:ext cx="65856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06">
              <a:spcBef>
                <a:spcPts val="86"/>
              </a:spcBef>
            </a:pPr>
            <a:r>
              <a:rPr lang="ru-RU" sz="1600" spc="27" dirty="0">
                <a:solidFill>
                  <a:schemeClr val="bg1"/>
                </a:solidFill>
                <a:cs typeface="Arial"/>
              </a:rPr>
              <a:t>УГТ–6.Клинические испытания</a:t>
            </a:r>
            <a:endParaRPr lang="ru-RU" sz="1600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17F9D3-9E08-A11B-EBAA-7028149875F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456889" y="417797"/>
            <a:ext cx="2912908" cy="5009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B233EC-66A8-FA92-C58E-0D7196803F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</a:blip>
          <a:srcRect r="53714"/>
          <a:stretch/>
        </p:blipFill>
        <p:spPr>
          <a:xfrm>
            <a:off x="451501" y="236611"/>
            <a:ext cx="1989352" cy="6882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5D959B-5321-AE82-C7F2-CB967EE3E60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6338117" y="183366"/>
            <a:ext cx="773652" cy="773652"/>
          </a:xfrm>
          <a:prstGeom prst="rect">
            <a:avLst/>
          </a:prstGeom>
        </p:spPr>
      </p:pic>
      <p:pic>
        <p:nvPicPr>
          <p:cNvPr id="16" name="Picture 4" descr="ЦИТО |">
            <a:extLst>
              <a:ext uri="{FF2B5EF4-FFF2-40B4-BE49-F238E27FC236}">
                <a16:creationId xmlns:a16="http://schemas.microsoft.com/office/drawing/2014/main" id="{9FC529EF-8E42-CEE6-2339-5E77DC1B5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806" y="319790"/>
            <a:ext cx="1425358" cy="51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0B8F49-6826-4F52-9DD7-BAB03D93F2C2}"/>
              </a:ext>
            </a:extLst>
          </p:cNvPr>
          <p:cNvSpPr/>
          <p:nvPr/>
        </p:nvSpPr>
        <p:spPr>
          <a:xfrm>
            <a:off x="471634" y="5789995"/>
            <a:ext cx="5744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06">
              <a:spcBef>
                <a:spcPts val="86"/>
              </a:spcBef>
            </a:pPr>
            <a:r>
              <a:rPr lang="ru-RU" b="1" spc="27" dirty="0">
                <a:solidFill>
                  <a:schemeClr val="bg1"/>
                </a:solidFill>
                <a:cs typeface="Arial"/>
              </a:rPr>
              <a:t>Наименование организации</a:t>
            </a:r>
            <a:endParaRPr lang="ru-RU" b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31D149F-1D3B-13A5-8AB9-99E77DCB58F3}"/>
              </a:ext>
            </a:extLst>
          </p:cNvPr>
          <p:cNvSpPr/>
          <p:nvPr/>
        </p:nvSpPr>
        <p:spPr>
          <a:xfrm>
            <a:off x="451501" y="6133641"/>
            <a:ext cx="65856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06">
              <a:spcBef>
                <a:spcPts val="86"/>
              </a:spcBef>
            </a:pPr>
            <a:r>
              <a:rPr lang="ru-RU" sz="1600" spc="27" dirty="0">
                <a:solidFill>
                  <a:schemeClr val="bg1"/>
                </a:solidFill>
                <a:cs typeface="Arial"/>
              </a:rPr>
              <a:t>Университет науки и технологий МИСИС</a:t>
            </a:r>
            <a:endParaRPr lang="ru-RU" sz="16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476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A3C8D-F786-3CDC-55D5-23310AFB5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35A6A7C1-CAFF-8B06-FAE5-EE0DC3F34EDB}"/>
              </a:ext>
            </a:extLst>
          </p:cNvPr>
          <p:cNvGrpSpPr/>
          <p:nvPr/>
        </p:nvGrpSpPr>
        <p:grpSpPr>
          <a:xfrm>
            <a:off x="5365979" y="851115"/>
            <a:ext cx="6299264" cy="5460431"/>
            <a:chOff x="-1601131" y="236172"/>
            <a:chExt cx="6299264" cy="5460431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8215A42C-169D-3E32-1892-ADFC2769DB10}"/>
                </a:ext>
              </a:extLst>
            </p:cNvPr>
            <p:cNvSpPr txBox="1"/>
            <p:nvPr/>
          </p:nvSpPr>
          <p:spPr>
            <a:xfrm>
              <a:off x="-1572386" y="236172"/>
              <a:ext cx="5292000" cy="170495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0480" marR="82550">
                <a:lnSpc>
                  <a:spcPct val="125400"/>
                </a:lnSpc>
              </a:pPr>
              <a:r>
                <a:rPr lang="ru-RU" sz="4400" b="1" dirty="0" smtClean="0">
                  <a:solidFill>
                    <a:schemeClr val="bg1"/>
                  </a:solidFill>
                  <a:latin typeface="+mj-lt"/>
                  <a:ea typeface="Ebrima" panose="02000000000000000000" pitchFamily="2" charset="0"/>
                  <a:cs typeface="Ebrima" panose="02000000000000000000" pitchFamily="2" charset="0"/>
                </a:rPr>
                <a:t>СОФЬЯ </a:t>
              </a:r>
              <a:br>
                <a:rPr lang="ru-RU" sz="4400" b="1" dirty="0" smtClean="0">
                  <a:solidFill>
                    <a:schemeClr val="bg1"/>
                  </a:solidFill>
                  <a:latin typeface="+mj-lt"/>
                  <a:ea typeface="Ebrima" panose="02000000000000000000" pitchFamily="2" charset="0"/>
                  <a:cs typeface="Ebrima" panose="02000000000000000000" pitchFamily="2" charset="0"/>
                </a:rPr>
              </a:br>
              <a:r>
                <a:rPr lang="ru-RU" sz="4400" b="1" dirty="0" smtClean="0">
                  <a:solidFill>
                    <a:schemeClr val="bg1"/>
                  </a:solidFill>
                  <a:latin typeface="+mj-lt"/>
                  <a:ea typeface="Ebrima" panose="02000000000000000000" pitchFamily="2" charset="0"/>
                  <a:cs typeface="Ebrima" panose="02000000000000000000" pitchFamily="2" charset="0"/>
                </a:rPr>
                <a:t>ПЛЕГУНОВА</a:t>
              </a:r>
              <a:endParaRPr sz="4400" b="1" dirty="0">
                <a:solidFill>
                  <a:schemeClr val="bg1"/>
                </a:solidFill>
                <a:latin typeface="+mj-lt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4746E7-430F-21FD-138D-4257F94E63D4}"/>
                </a:ext>
              </a:extLst>
            </p:cNvPr>
            <p:cNvSpPr txBox="1"/>
            <p:nvPr/>
          </p:nvSpPr>
          <p:spPr>
            <a:xfrm>
              <a:off x="-1601131" y="1898127"/>
              <a:ext cx="6299264" cy="379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Инженер научного проекта НИТУ МИСИС, аспирант 4 </a:t>
              </a: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курса</a:t>
              </a:r>
              <a:endParaRPr lang="ru-RU" sz="1600" dirty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  <a:p>
              <a:pPr>
                <a:lnSpc>
                  <a:spcPts val="1700"/>
                </a:lnSpc>
              </a:pPr>
              <a:endParaRPr lang="ru-RU" sz="1600" dirty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  <a:p>
              <a:pPr>
                <a:lnSpc>
                  <a:spcPts val="1700"/>
                </a:lnSpc>
              </a:pP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Стипендиат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Президента Российской Федерации для </a:t>
              </a: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аспирантов</a:t>
              </a:r>
            </a:p>
            <a:p>
              <a:pPr>
                <a:lnSpc>
                  <a:spcPts val="1700"/>
                </a:lnSpc>
              </a:pP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Победитель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конкурса «Новатор Москвы», </a:t>
              </a: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конкурса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«Аспирант года-2024» НИТУ МИСИС и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Science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Slam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 MISIS. </a:t>
              </a:r>
              <a:endParaRPr lang="ru-RU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  <a:p>
              <a:pPr>
                <a:lnSpc>
                  <a:spcPts val="1700"/>
                </a:lnSpc>
              </a:pP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Лауреат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премии «Молодой учёный», призер технологических проектов HSE FEST. Победитель фестиваля студенческого предпринимательства «Я-Ты-Москва» и лауреат первой национальной премии «Колба».</a:t>
              </a:r>
            </a:p>
            <a:p>
              <a:pPr>
                <a:lnSpc>
                  <a:spcPts val="1700"/>
                </a:lnSpc>
              </a:pPr>
              <a:endParaRPr lang="ru-RU" sz="1600" dirty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  <a:p>
              <a:pPr>
                <a:lnSpc>
                  <a:spcPts val="17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Выпускница Московской школы R&amp;D, созданной Московской школой управления «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Сколково</a:t>
              </a: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».</a:t>
              </a:r>
            </a:p>
            <a:p>
              <a:pPr>
                <a:lnSpc>
                  <a:spcPts val="1700"/>
                </a:lnSpc>
              </a:pPr>
              <a:endParaRPr lang="ru-RU" sz="1600" dirty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  <a:p>
              <a:pPr>
                <a:lnSpc>
                  <a:spcPts val="1700"/>
                </a:lnSpc>
              </a:pPr>
              <a:r>
                <a:rPr lang="ru-RU" sz="1600" dirty="0" smtClean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Опубликовала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более 6 статей в журналах (Q1 и Q2), индексируемых в базах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Web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of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Science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 и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Scopus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Roboto Thin" panose="020F0502020204030204" pitchFamily="2" charset="0"/>
                  <a:cs typeface="Segoe UI Light" panose="020B0502040204020203" pitchFamily="34" charset="0"/>
                </a:rPr>
                <a:t>, является соавтором научного пособия, двух патентов, одного ноу-хау и одной заявки на российский патент. </a:t>
              </a:r>
              <a:endParaRPr lang="ru-RU" sz="1600" dirty="0">
                <a:solidFill>
                  <a:schemeClr val="bg1"/>
                </a:solidFill>
                <a:latin typeface="Segoe UI Light" panose="020B0502040204020203" pitchFamily="34" charset="0"/>
                <a:ea typeface="Roboto Thin" panose="020F0502020204030204" pitchFamily="2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337A8DA-DF80-E12A-AB9C-3D7D01EA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2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7" t="4190" r="20763" b="199"/>
          <a:stretch/>
        </p:blipFill>
        <p:spPr>
          <a:xfrm>
            <a:off x="847899" y="1529541"/>
            <a:ext cx="3998422" cy="39928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6003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62D77-003E-E631-46B7-E3BB17DD4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FE6D9BFB-1C9C-0EE1-AE84-79A88EEFE6E0}"/>
              </a:ext>
            </a:extLst>
          </p:cNvPr>
          <p:cNvSpPr/>
          <p:nvPr/>
        </p:nvSpPr>
        <p:spPr>
          <a:xfrm>
            <a:off x="357373" y="3591448"/>
            <a:ext cx="7128000" cy="2515415"/>
          </a:xfrm>
          <a:prstGeom prst="roundRect">
            <a:avLst>
              <a:gd name="adj" fmla="val 3544"/>
            </a:avLst>
          </a:prstGeom>
          <a:solidFill>
            <a:srgbClr val="1512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E0AFDC9-22A9-BE62-F23C-4D608C639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Экономическая значимость проекта</a:t>
            </a:r>
          </a:p>
        </p:txBody>
      </p:sp>
      <p:sp>
        <p:nvSpPr>
          <p:cNvPr id="63" name="Номер слайда 1">
            <a:extLst>
              <a:ext uri="{FF2B5EF4-FFF2-40B4-BE49-F238E27FC236}">
                <a16:creationId xmlns:a16="http://schemas.microsoft.com/office/drawing/2014/main" id="{EE84E7E4-E2D5-A5D6-EC32-654836678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3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D57F1714-6EAA-2E68-5E54-D8E635059B1F}"/>
              </a:ext>
            </a:extLst>
          </p:cNvPr>
          <p:cNvSpPr/>
          <p:nvPr/>
        </p:nvSpPr>
        <p:spPr>
          <a:xfrm>
            <a:off x="357373" y="980877"/>
            <a:ext cx="7128000" cy="2515415"/>
          </a:xfrm>
          <a:prstGeom prst="roundRect">
            <a:avLst>
              <a:gd name="adj" fmla="val 3544"/>
            </a:avLst>
          </a:prstGeom>
          <a:solidFill>
            <a:srgbClr val="1512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304CFC3-C845-2005-9631-EB7B35F3C6EB}"/>
              </a:ext>
            </a:extLst>
          </p:cNvPr>
          <p:cNvGrpSpPr/>
          <p:nvPr/>
        </p:nvGrpSpPr>
        <p:grpSpPr>
          <a:xfrm>
            <a:off x="489400" y="1066835"/>
            <a:ext cx="6863947" cy="2343498"/>
            <a:chOff x="489400" y="1068584"/>
            <a:chExt cx="6863947" cy="234349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0094F8-7C97-F3EF-9B10-C7D12D0C4A18}"/>
                </a:ext>
              </a:extLst>
            </p:cNvPr>
            <p:cNvSpPr txBox="1"/>
            <p:nvPr/>
          </p:nvSpPr>
          <p:spPr>
            <a:xfrm>
              <a:off x="489400" y="1068584"/>
              <a:ext cx="4082464" cy="306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 sz="1400" b="0" i="0" u="none" strike="noStrike" kern="1200" spc="0" baseline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pPr>
              <a:r>
                <a:rPr lang="ru-RU" sz="1400" dirty="0">
                  <a:latin typeface="+mj-lt"/>
                </a:rPr>
                <a:t>Динамика травматизма РФ на 100 000 чел</a:t>
              </a:r>
              <a:r>
                <a:rPr lang="en-US" sz="1400" dirty="0">
                  <a:latin typeface="+mj-lt"/>
                </a:rPr>
                <a:t>/</a:t>
              </a:r>
              <a:r>
                <a:rPr lang="ru-RU" sz="1400" dirty="0">
                  <a:latin typeface="+mj-lt"/>
                </a:rPr>
                <a:t>год*</a:t>
              </a:r>
            </a:p>
          </p:txBody>
        </p:sp>
        <p:graphicFrame>
          <p:nvGraphicFramePr>
            <p:cNvPr id="36" name="Диаграмма 35">
              <a:extLst>
                <a:ext uri="{FF2B5EF4-FFF2-40B4-BE49-F238E27FC236}">
                  <a16:creationId xmlns:a16="http://schemas.microsoft.com/office/drawing/2014/main" id="{190FF5AF-23B7-11F6-6EF4-B6BE386D9C39}"/>
                </a:ext>
              </a:extLst>
            </p:cNvPr>
            <p:cNvGraphicFramePr/>
            <p:nvPr/>
          </p:nvGraphicFramePr>
          <p:xfrm>
            <a:off x="489400" y="1432082"/>
            <a:ext cx="6863947" cy="19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234A0198-119B-CE6A-605E-1BA4A538849A}"/>
              </a:ext>
            </a:extLst>
          </p:cNvPr>
          <p:cNvSpPr/>
          <p:nvPr/>
        </p:nvSpPr>
        <p:spPr>
          <a:xfrm>
            <a:off x="1747499" y="2555875"/>
            <a:ext cx="324000" cy="131317"/>
          </a:xfrm>
          <a:prstGeom prst="roundRect">
            <a:avLst>
              <a:gd name="adj" fmla="val 9167"/>
            </a:avLst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4E40149-7A02-1D99-DD46-94C461BF6414}"/>
              </a:ext>
            </a:extLst>
          </p:cNvPr>
          <p:cNvSpPr/>
          <p:nvPr/>
        </p:nvSpPr>
        <p:spPr>
          <a:xfrm>
            <a:off x="2710514" y="2327275"/>
            <a:ext cx="324000" cy="363376"/>
          </a:xfrm>
          <a:prstGeom prst="roundRect">
            <a:avLst>
              <a:gd name="adj" fmla="val 9167"/>
            </a:avLst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3066FAFC-6250-3902-B7FF-8A6FCC5B0A37}"/>
              </a:ext>
            </a:extLst>
          </p:cNvPr>
          <p:cNvSpPr/>
          <p:nvPr/>
        </p:nvSpPr>
        <p:spPr>
          <a:xfrm>
            <a:off x="3673529" y="2166617"/>
            <a:ext cx="324000" cy="522149"/>
          </a:xfrm>
          <a:prstGeom prst="roundRect">
            <a:avLst>
              <a:gd name="adj" fmla="val 9167"/>
            </a:avLst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47B4BE8-1898-FF62-2AC2-EC31021A783D}"/>
              </a:ext>
            </a:extLst>
          </p:cNvPr>
          <p:cNvSpPr/>
          <p:nvPr/>
        </p:nvSpPr>
        <p:spPr>
          <a:xfrm>
            <a:off x="4636544" y="2038350"/>
            <a:ext cx="324000" cy="648842"/>
          </a:xfrm>
          <a:prstGeom prst="roundRect">
            <a:avLst>
              <a:gd name="adj" fmla="val 9167"/>
            </a:avLst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0B63DE7D-15DF-C57A-2C94-5CF24F422B68}"/>
              </a:ext>
            </a:extLst>
          </p:cNvPr>
          <p:cNvSpPr/>
          <p:nvPr/>
        </p:nvSpPr>
        <p:spPr>
          <a:xfrm>
            <a:off x="5578632" y="2124075"/>
            <a:ext cx="324000" cy="564028"/>
          </a:xfrm>
          <a:prstGeom prst="roundRect">
            <a:avLst>
              <a:gd name="adj" fmla="val 9167"/>
            </a:avLst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2A050E39-846B-15C6-891F-1F8989EDD3AB}"/>
              </a:ext>
            </a:extLst>
          </p:cNvPr>
          <p:cNvSpPr/>
          <p:nvPr/>
        </p:nvSpPr>
        <p:spPr>
          <a:xfrm>
            <a:off x="6541647" y="1770274"/>
            <a:ext cx="324000" cy="916918"/>
          </a:xfrm>
          <a:prstGeom prst="roundRect">
            <a:avLst>
              <a:gd name="adj" fmla="val 9167"/>
            </a:avLst>
          </a:prstGeom>
          <a:solidFill>
            <a:srgbClr val="F9CD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00F6D46-9BEA-4351-A6DC-575FF8EAC693}"/>
              </a:ext>
            </a:extLst>
          </p:cNvPr>
          <p:cNvSpPr txBox="1"/>
          <p:nvPr/>
        </p:nvSpPr>
        <p:spPr>
          <a:xfrm>
            <a:off x="213063" y="6191073"/>
            <a:ext cx="1970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400" i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* – данные Росстата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28D8910-D790-9461-E85F-E622F0173809}"/>
              </a:ext>
            </a:extLst>
          </p:cNvPr>
          <p:cNvGrpSpPr/>
          <p:nvPr/>
        </p:nvGrpSpPr>
        <p:grpSpPr>
          <a:xfrm>
            <a:off x="417824" y="3676244"/>
            <a:ext cx="6757945" cy="2345823"/>
            <a:chOff x="417824" y="3679155"/>
            <a:chExt cx="6757945" cy="2345823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09BFC296-B82C-2352-4196-A94F7373C622}"/>
                </a:ext>
              </a:extLst>
            </p:cNvPr>
            <p:cNvGrpSpPr/>
            <p:nvPr/>
          </p:nvGrpSpPr>
          <p:grpSpPr>
            <a:xfrm>
              <a:off x="5231132" y="3885852"/>
              <a:ext cx="1944637" cy="1926607"/>
              <a:chOff x="473283" y="4080540"/>
              <a:chExt cx="1944637" cy="1926607"/>
            </a:xfrm>
          </p:grpSpPr>
          <p:grpSp>
            <p:nvGrpSpPr>
              <p:cNvPr id="72" name="Группа 71">
                <a:extLst>
                  <a:ext uri="{FF2B5EF4-FFF2-40B4-BE49-F238E27FC236}">
                    <a16:creationId xmlns:a16="http://schemas.microsoft.com/office/drawing/2014/main" id="{45598F96-FA99-6959-6464-AFB9CB15F4A2}"/>
                  </a:ext>
                </a:extLst>
              </p:cNvPr>
              <p:cNvGrpSpPr/>
              <p:nvPr/>
            </p:nvGrpSpPr>
            <p:grpSpPr>
              <a:xfrm>
                <a:off x="473283" y="4080540"/>
                <a:ext cx="1944637" cy="707886"/>
                <a:chOff x="768236" y="4080540"/>
                <a:chExt cx="1944637" cy="707886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D6ADEC4-05EA-26F6-47B6-E409C507458F}"/>
                    </a:ext>
                  </a:extLst>
                </p:cNvPr>
                <p:cNvSpPr txBox="1"/>
                <p:nvPr/>
              </p:nvSpPr>
              <p:spPr>
                <a:xfrm>
                  <a:off x="768236" y="4080540"/>
                  <a:ext cx="479618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4000" b="1" dirty="0">
                      <a:solidFill>
                        <a:srgbClr val="684BF1"/>
                      </a:solidFill>
                      <a:latin typeface="+mj-lt"/>
                      <a:ea typeface="Roboto" panose="02000000000000000000" pitchFamily="2" charset="0"/>
                      <a:cs typeface="Roboto" panose="02000000000000000000" pitchFamily="2" charset="0"/>
                    </a:rPr>
                    <a:t>1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E3EDB5DD-768D-E367-72F0-DE806F316709}"/>
                    </a:ext>
                  </a:extLst>
                </p:cNvPr>
                <p:cNvSpPr txBox="1"/>
                <p:nvPr/>
              </p:nvSpPr>
              <p:spPr>
                <a:xfrm>
                  <a:off x="1197355" y="4157484"/>
                  <a:ext cx="1515518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200"/>
                    </a:lnSpc>
                  </a:pPr>
                  <a:r>
                    <a:rPr lang="ru-RU" sz="12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ea typeface="Roboto Thin" panose="020F0502020204030204" pitchFamily="2" charset="0"/>
                      <a:cs typeface="Segoe UI Light" panose="020B0502040204020203" pitchFamily="34" charset="0"/>
                    </a:rPr>
                    <a:t>год срок получения регистрационного удостоверения</a:t>
                  </a:r>
                </a:p>
              </p:txBody>
            </p:sp>
          </p:grpSp>
          <p:grpSp>
            <p:nvGrpSpPr>
              <p:cNvPr id="71" name="Группа 70">
                <a:extLst>
                  <a:ext uri="{FF2B5EF4-FFF2-40B4-BE49-F238E27FC236}">
                    <a16:creationId xmlns:a16="http://schemas.microsoft.com/office/drawing/2014/main" id="{CBFB5C8D-6991-8C61-A55E-DAD4385F1252}"/>
                  </a:ext>
                </a:extLst>
              </p:cNvPr>
              <p:cNvGrpSpPr/>
              <p:nvPr/>
            </p:nvGrpSpPr>
            <p:grpSpPr>
              <a:xfrm>
                <a:off x="473283" y="4695353"/>
                <a:ext cx="1473119" cy="707886"/>
                <a:chOff x="768236" y="4695353"/>
                <a:chExt cx="1473119" cy="707886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B560F6D0-3DBE-BEA9-B4B1-2E75AC064191}"/>
                    </a:ext>
                  </a:extLst>
                </p:cNvPr>
                <p:cNvSpPr txBox="1"/>
                <p:nvPr/>
              </p:nvSpPr>
              <p:spPr>
                <a:xfrm>
                  <a:off x="768236" y="4695353"/>
                  <a:ext cx="479618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4000" b="1" dirty="0">
                      <a:solidFill>
                        <a:srgbClr val="684BF1"/>
                      </a:solidFill>
                      <a:latin typeface="+mj-lt"/>
                      <a:ea typeface="Roboto" panose="02000000000000000000" pitchFamily="2" charset="0"/>
                      <a:cs typeface="Roboto" panose="02000000000000000000" pitchFamily="2" charset="0"/>
                    </a:rPr>
                    <a:t>2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0A9C7E7-82B0-AECF-95D9-DC3901098071}"/>
                    </a:ext>
                  </a:extLst>
                </p:cNvPr>
                <p:cNvSpPr txBox="1"/>
                <p:nvPr/>
              </p:nvSpPr>
              <p:spPr>
                <a:xfrm>
                  <a:off x="1197355" y="4772297"/>
                  <a:ext cx="104400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200"/>
                    </a:lnSpc>
                  </a:pPr>
                  <a:r>
                    <a:rPr lang="ru-RU" sz="12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ea typeface="Roboto Thin" panose="020F0502020204030204" pitchFamily="2" charset="0"/>
                      <a:cs typeface="Segoe UI Light" panose="020B0502040204020203" pitchFamily="34" charset="0"/>
                    </a:rPr>
                    <a:t>года срок</a:t>
                  </a:r>
                </a:p>
                <a:p>
                  <a:pPr>
                    <a:lnSpc>
                      <a:spcPts val="1200"/>
                    </a:lnSpc>
                  </a:pPr>
                  <a:r>
                    <a:rPr lang="ru-RU" sz="12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ea typeface="Roboto Thin" panose="020F0502020204030204" pitchFamily="2" charset="0"/>
                      <a:cs typeface="Segoe UI Light" panose="020B0502040204020203" pitchFamily="34" charset="0"/>
                    </a:rPr>
                    <a:t>окупаемости проекта</a:t>
                  </a:r>
                </a:p>
              </p:txBody>
            </p:sp>
          </p:grpSp>
          <p:grpSp>
            <p:nvGrpSpPr>
              <p:cNvPr id="73" name="Группа 72">
                <a:extLst>
                  <a:ext uri="{FF2B5EF4-FFF2-40B4-BE49-F238E27FC236}">
                    <a16:creationId xmlns:a16="http://schemas.microsoft.com/office/drawing/2014/main" id="{BB98A580-3BD9-044A-2CC8-F4101657E5D6}"/>
                  </a:ext>
                </a:extLst>
              </p:cNvPr>
              <p:cNvGrpSpPr/>
              <p:nvPr/>
            </p:nvGrpSpPr>
            <p:grpSpPr>
              <a:xfrm>
                <a:off x="473283" y="5299261"/>
                <a:ext cx="1768072" cy="707886"/>
                <a:chOff x="473283" y="5299261"/>
                <a:chExt cx="1768072" cy="707886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68221867-8B9A-5997-3755-4167B12FA05F}"/>
                    </a:ext>
                  </a:extLst>
                </p:cNvPr>
                <p:cNvSpPr txBox="1"/>
                <p:nvPr/>
              </p:nvSpPr>
              <p:spPr>
                <a:xfrm>
                  <a:off x="473283" y="5299261"/>
                  <a:ext cx="77457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4000" b="1" dirty="0">
                      <a:solidFill>
                        <a:srgbClr val="684BF1"/>
                      </a:solidFill>
                      <a:latin typeface="+mj-lt"/>
                      <a:cs typeface="Segoe UI Semibold" panose="020B0702040204020203" pitchFamily="34" charset="0"/>
                    </a:rPr>
                    <a:t>90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9EAF835B-B48D-F2FE-2638-370BBD37EAFB}"/>
                    </a:ext>
                  </a:extLst>
                </p:cNvPr>
                <p:cNvSpPr txBox="1"/>
                <p:nvPr/>
              </p:nvSpPr>
              <p:spPr>
                <a:xfrm>
                  <a:off x="1197355" y="5376205"/>
                  <a:ext cx="104400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200"/>
                    </a:lnSpc>
                  </a:pPr>
                  <a:r>
                    <a:rPr lang="ru-RU" sz="12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ea typeface="Roboto Thin" panose="020F0502020204030204" pitchFamily="2" charset="0"/>
                      <a:cs typeface="Segoe UI Light" panose="020B0502040204020203" pitchFamily="34" charset="0"/>
                    </a:rPr>
                    <a:t>млн. ₽ стоимость проекта</a:t>
                  </a:r>
                </a:p>
              </p:txBody>
            </p:sp>
          </p:grpSp>
        </p:grpSp>
        <p:graphicFrame>
          <p:nvGraphicFramePr>
            <p:cNvPr id="75" name="Диаграмма 74">
              <a:extLst>
                <a:ext uri="{FF2B5EF4-FFF2-40B4-BE49-F238E27FC236}">
                  <a16:creationId xmlns:a16="http://schemas.microsoft.com/office/drawing/2014/main" id="{632FCFE8-D80A-5E23-3789-F6F2A5AF094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73552388"/>
                </p:ext>
              </p:extLst>
            </p:nvPr>
          </p:nvGraphicFramePr>
          <p:xfrm>
            <a:off x="417824" y="4044978"/>
            <a:ext cx="4542719" cy="19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3AA2AD6-5F82-572C-96C3-3068482CE033}"/>
                </a:ext>
              </a:extLst>
            </p:cNvPr>
            <p:cNvSpPr txBox="1"/>
            <p:nvPr/>
          </p:nvSpPr>
          <p:spPr>
            <a:xfrm>
              <a:off x="489400" y="3679155"/>
              <a:ext cx="29979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 sz="1400" b="0" i="0" u="none" strike="noStrike" kern="1200" spc="0" baseline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pPr>
              <a:r>
                <a:rPr lang="ru-RU" sz="1400" dirty="0">
                  <a:latin typeface="+mj-lt"/>
                </a:rPr>
                <a:t>Сроки реализации и окупаемости</a:t>
              </a:r>
            </a:p>
          </p:txBody>
        </p: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22362AE-0266-C11A-B408-782BDD18FBA5}"/>
              </a:ext>
            </a:extLst>
          </p:cNvPr>
          <p:cNvSpPr/>
          <p:nvPr/>
        </p:nvSpPr>
        <p:spPr>
          <a:xfrm>
            <a:off x="8070498" y="980876"/>
            <a:ext cx="3780201" cy="5125987"/>
          </a:xfrm>
          <a:prstGeom prst="roundRect">
            <a:avLst>
              <a:gd name="adj" fmla="val 2284"/>
            </a:avLst>
          </a:prstGeom>
          <a:solidFill>
            <a:srgbClr val="1512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E32C3736-B6D2-DBF9-62D4-A33605DF0E74}"/>
              </a:ext>
            </a:extLst>
          </p:cNvPr>
          <p:cNvGrpSpPr/>
          <p:nvPr/>
        </p:nvGrpSpPr>
        <p:grpSpPr>
          <a:xfrm>
            <a:off x="8340598" y="1094036"/>
            <a:ext cx="3240000" cy="4899667"/>
            <a:chOff x="8340598" y="1032730"/>
            <a:chExt cx="3240000" cy="4899667"/>
          </a:xfrm>
        </p:grpSpPr>
        <p:graphicFrame>
          <p:nvGraphicFramePr>
            <p:cNvPr id="20" name="Диаграмма 19">
              <a:extLst>
                <a:ext uri="{FF2B5EF4-FFF2-40B4-BE49-F238E27FC236}">
                  <a16:creationId xmlns:a16="http://schemas.microsoft.com/office/drawing/2014/main" id="{AC74976F-993E-B393-0F35-A944C4A4B3A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93870355"/>
                </p:ext>
              </p:extLst>
            </p:nvPr>
          </p:nvGraphicFramePr>
          <p:xfrm>
            <a:off x="8340598" y="1032730"/>
            <a:ext cx="3240000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C0D161-77D2-2B30-AAC0-ADC99DAE6AE5}"/>
                </a:ext>
              </a:extLst>
            </p:cNvPr>
            <p:cNvSpPr txBox="1"/>
            <p:nvPr/>
          </p:nvSpPr>
          <p:spPr>
            <a:xfrm>
              <a:off x="8376946" y="4304754"/>
              <a:ext cx="30548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Доля травм </a:t>
              </a: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среди разных возрастных групп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1D801EA-1729-1818-B155-CDE9858AEE77}"/>
                </a:ext>
              </a:extLst>
            </p:cNvPr>
            <p:cNvGrpSpPr/>
            <p:nvPr/>
          </p:nvGrpSpPr>
          <p:grpSpPr>
            <a:xfrm>
              <a:off x="8466946" y="4914176"/>
              <a:ext cx="2393861" cy="1018221"/>
              <a:chOff x="8466946" y="5138451"/>
              <a:chExt cx="2393861" cy="1018221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EBA77E-3FC7-6DB4-096F-5133B68A841F}"/>
                  </a:ext>
                </a:extLst>
              </p:cNvPr>
              <p:cNvSpPr txBox="1"/>
              <p:nvPr/>
            </p:nvSpPr>
            <p:spPr>
              <a:xfrm>
                <a:off x="8709513" y="5493673"/>
                <a:ext cx="21512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Дети (15-17 лет)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45%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DCB004C-AF0C-3742-5B51-E3F529688E03}"/>
                  </a:ext>
                </a:extLst>
              </p:cNvPr>
              <p:cNvSpPr txBox="1"/>
              <p:nvPr/>
            </p:nvSpPr>
            <p:spPr>
              <a:xfrm>
                <a:off x="8709513" y="5848895"/>
                <a:ext cx="21512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Взрослые (18+)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30%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F8CA54-8008-BF6A-EE37-40A003CA3BB5}"/>
                  </a:ext>
                </a:extLst>
              </p:cNvPr>
              <p:cNvSpPr txBox="1"/>
              <p:nvPr/>
            </p:nvSpPr>
            <p:spPr>
              <a:xfrm>
                <a:off x="8709513" y="5138451"/>
                <a:ext cx="215129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Дети (0-14 лет)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25%</a:t>
                </a:r>
              </a:p>
            </p:txBody>
          </p:sp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00A6BC48-ED8E-FA47-D877-57520177E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220339"/>
                <a:ext cx="144000" cy="144000"/>
              </a:xfrm>
              <a:prstGeom prst="ellipse">
                <a:avLst/>
              </a:prstGeom>
              <a:solidFill>
                <a:srgbClr val="F9CD6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4D75E28A-F67C-AD93-1A15-FC354FCA70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575561"/>
                <a:ext cx="144000" cy="144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33" name="Овал 32">
                <a:extLst>
                  <a:ext uri="{FF2B5EF4-FFF2-40B4-BE49-F238E27FC236}">
                    <a16:creationId xmlns:a16="http://schemas.microsoft.com/office/drawing/2014/main" id="{22CC87CA-3917-6653-6AB0-05E349408C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930783"/>
                <a:ext cx="144000" cy="144000"/>
              </a:xfrm>
              <a:prstGeom prst="ellipse">
                <a:avLst/>
              </a:prstGeom>
              <a:solidFill>
                <a:srgbClr val="684B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08651622-6B88-9E6E-C0D9-15DF01BCDB9D}"/>
                </a:ext>
              </a:extLst>
            </p:cNvPr>
            <p:cNvGrpSpPr/>
            <p:nvPr/>
          </p:nvGrpSpPr>
          <p:grpSpPr>
            <a:xfrm>
              <a:off x="9515605" y="2330046"/>
              <a:ext cx="889987" cy="641914"/>
              <a:chOff x="9019108" y="2550045"/>
              <a:chExt cx="889987" cy="64191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0CD84D-5532-7B04-0A25-3147A15343B5}"/>
                  </a:ext>
                </a:extLst>
              </p:cNvPr>
              <p:cNvSpPr txBox="1"/>
              <p:nvPr/>
            </p:nvSpPr>
            <p:spPr>
              <a:xfrm>
                <a:off x="9019108" y="2550045"/>
                <a:ext cx="8899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2024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B36B90B-12B6-77DC-FE20-74A0673A4B56}"/>
                  </a:ext>
                </a:extLst>
              </p:cNvPr>
              <p:cNvSpPr txBox="1"/>
              <p:nvPr/>
            </p:nvSpPr>
            <p:spPr>
              <a:xfrm>
                <a:off x="9228299" y="2884182"/>
                <a:ext cx="4517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год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233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A3C8D-F786-3CDC-55D5-23310AFB5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9376419-53FE-6001-5FEE-43562C50A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Актуальность проблемы</a:t>
            </a:r>
          </a:p>
        </p:txBody>
      </p:sp>
      <p:sp>
        <p:nvSpPr>
          <p:cNvPr id="7" name="Прямоугольник: скругленные углы 17">
            <a:extLst>
              <a:ext uri="{FF2B5EF4-FFF2-40B4-BE49-F238E27FC236}">
                <a16:creationId xmlns:a16="http://schemas.microsoft.com/office/drawing/2014/main" id="{D9D9B97D-9F9F-1033-EA2D-087AAD21E24F}"/>
              </a:ext>
            </a:extLst>
          </p:cNvPr>
          <p:cNvSpPr/>
          <p:nvPr/>
        </p:nvSpPr>
        <p:spPr>
          <a:xfrm>
            <a:off x="348366" y="1191770"/>
            <a:ext cx="6124152" cy="4296498"/>
          </a:xfrm>
          <a:prstGeom prst="roundRect">
            <a:avLst>
              <a:gd name="adj" fmla="val 2670"/>
            </a:avLst>
          </a:prstGeom>
          <a:noFill/>
          <a:ln>
            <a:solidFill>
              <a:srgbClr val="F9CD62">
                <a:alpha val="30000"/>
              </a:srgb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35A6A7C1-CAFF-8B06-FAE5-EE0DC3F34EDB}"/>
              </a:ext>
            </a:extLst>
          </p:cNvPr>
          <p:cNvGrpSpPr/>
          <p:nvPr/>
        </p:nvGrpSpPr>
        <p:grpSpPr>
          <a:xfrm>
            <a:off x="494634" y="1401521"/>
            <a:ext cx="5831617" cy="3977408"/>
            <a:chOff x="473283" y="1390552"/>
            <a:chExt cx="5831617" cy="3977408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8215A42C-169D-3E32-1892-ADFC2769DB10}"/>
                </a:ext>
              </a:extLst>
            </p:cNvPr>
            <p:cNvSpPr txBox="1"/>
            <p:nvPr/>
          </p:nvSpPr>
          <p:spPr>
            <a:xfrm>
              <a:off x="547450" y="1390552"/>
              <a:ext cx="5292000" cy="30681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0480" marR="82550">
                <a:lnSpc>
                  <a:spcPct val="125400"/>
                </a:lnSpc>
              </a:pPr>
              <a:r>
                <a:rPr lang="ru-RU" sz="1700" b="1" dirty="0">
                  <a:solidFill>
                    <a:schemeClr val="bg1"/>
                  </a:solidFill>
                  <a:latin typeface="+mj-lt"/>
                  <a:ea typeface="Ebrima" panose="02000000000000000000" pitchFamily="2" charset="0"/>
                  <a:cs typeface="Ebrima" panose="02000000000000000000" pitchFamily="2" charset="0"/>
                </a:rPr>
                <a:t>Почему современные имплантаты неидеальны?</a:t>
              </a:r>
              <a:endParaRPr sz="1700" b="1" dirty="0">
                <a:solidFill>
                  <a:schemeClr val="bg1"/>
                </a:solidFill>
                <a:latin typeface="+mj-lt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27724E4D-0896-C808-A7DC-75F046EDA6DC}"/>
                </a:ext>
              </a:extLst>
            </p:cNvPr>
            <p:cNvGrpSpPr/>
            <p:nvPr/>
          </p:nvGrpSpPr>
          <p:grpSpPr>
            <a:xfrm>
              <a:off x="473283" y="1697367"/>
              <a:ext cx="1564667" cy="1418832"/>
              <a:chOff x="473283" y="1697367"/>
              <a:chExt cx="1564667" cy="14188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4E5883-E267-5F0A-561A-F05506B0F105}"/>
                  </a:ext>
                </a:extLst>
              </p:cNvPr>
              <p:cNvSpPr txBox="1"/>
              <p:nvPr/>
            </p:nvSpPr>
            <p:spPr>
              <a:xfrm>
                <a:off x="473283" y="1697367"/>
                <a:ext cx="12202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27</a:t>
                </a:r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%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84746E7-430F-21FD-138D-4257F94E63D4}"/>
                  </a:ext>
                </a:extLst>
              </p:cNvPr>
              <p:cNvSpPr txBox="1"/>
              <p:nvPr/>
            </p:nvSpPr>
            <p:spPr>
              <a:xfrm>
                <a:off x="489950" y="2305721"/>
                <a:ext cx="1548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шанс повторного перелома кости </a:t>
                </a:r>
                <a:b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</a:b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во время/после удаления</a:t>
                </a: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4EE43B60-36B9-9E82-8A43-CD1370D79026}"/>
                </a:ext>
              </a:extLst>
            </p:cNvPr>
            <p:cNvGrpSpPr/>
            <p:nvPr/>
          </p:nvGrpSpPr>
          <p:grpSpPr>
            <a:xfrm>
              <a:off x="2336758" y="1697367"/>
              <a:ext cx="1780667" cy="1418832"/>
              <a:chOff x="2040822" y="1697367"/>
              <a:chExt cx="1780667" cy="14188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1E03BBE-7C8A-AAE6-8D94-CEC1DA146E94}"/>
                  </a:ext>
                </a:extLst>
              </p:cNvPr>
              <p:cNvSpPr txBox="1"/>
              <p:nvPr/>
            </p:nvSpPr>
            <p:spPr>
              <a:xfrm>
                <a:off x="2040822" y="1697367"/>
                <a:ext cx="17219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5-20</a:t>
                </a:r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%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DFCA762-7034-1348-F3DD-EB5319C7F725}"/>
                  </a:ext>
                </a:extLst>
              </p:cNvPr>
              <p:cNvSpPr txBox="1"/>
              <p:nvPr/>
            </p:nvSpPr>
            <p:spPr>
              <a:xfrm>
                <a:off x="2057489" y="2305721"/>
                <a:ext cx="1764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вероятность повреждения нерва во время удаления имплантата </a:t>
                </a: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47637022-44B3-0659-6E39-DCBE94481C6D}"/>
                </a:ext>
              </a:extLst>
            </p:cNvPr>
            <p:cNvGrpSpPr/>
            <p:nvPr/>
          </p:nvGrpSpPr>
          <p:grpSpPr>
            <a:xfrm>
              <a:off x="4416233" y="1697367"/>
              <a:ext cx="1852667" cy="1418832"/>
              <a:chOff x="3975333" y="1697367"/>
              <a:chExt cx="1852667" cy="14188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2B4080A-C1D0-DD0A-0F2D-AA4D7B44C7C6}"/>
                  </a:ext>
                </a:extLst>
              </p:cNvPr>
              <p:cNvSpPr txBox="1"/>
              <p:nvPr/>
            </p:nvSpPr>
            <p:spPr>
              <a:xfrm>
                <a:off x="3975333" y="1697367"/>
                <a:ext cx="92525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9</a:t>
                </a:r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%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C30C99-7A86-EF18-1F1D-B03CDE6EFBA8}"/>
                  </a:ext>
                </a:extLst>
              </p:cNvPr>
              <p:cNvSpPr txBox="1"/>
              <p:nvPr/>
            </p:nvSpPr>
            <p:spPr>
              <a:xfrm>
                <a:off x="3992000" y="2305721"/>
                <a:ext cx="1836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удаление невозможно (после первой операции прошло &gt;8 месяцев)</a:t>
                </a:r>
              </a:p>
            </p:txBody>
          </p:sp>
        </p:grpSp>
        <p:sp>
          <p:nvSpPr>
            <p:cNvPr id="40" name="object 4">
              <a:extLst>
                <a:ext uri="{FF2B5EF4-FFF2-40B4-BE49-F238E27FC236}">
                  <a16:creationId xmlns:a16="http://schemas.microsoft.com/office/drawing/2014/main" id="{72FF70AC-35B3-293A-CD8C-E539EDB6D441}"/>
                </a:ext>
              </a:extLst>
            </p:cNvPr>
            <p:cNvSpPr txBox="1"/>
            <p:nvPr/>
          </p:nvSpPr>
          <p:spPr>
            <a:xfrm>
              <a:off x="547450" y="3656008"/>
              <a:ext cx="5292000" cy="30681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0480" marR="82550">
                <a:lnSpc>
                  <a:spcPct val="125400"/>
                </a:lnSpc>
              </a:pPr>
              <a:r>
                <a:rPr lang="ru-RU" sz="1700" b="1" dirty="0">
                  <a:solidFill>
                    <a:schemeClr val="bg1"/>
                  </a:solidFill>
                  <a:latin typeface="+mj-lt"/>
                  <a:ea typeface="Ebrima" panose="02000000000000000000" pitchFamily="2" charset="0"/>
                  <a:cs typeface="Ebrima" panose="02000000000000000000" pitchFamily="2" charset="0"/>
                </a:rPr>
                <a:t>Существующие решения и их недостатки</a:t>
              </a:r>
              <a:endParaRPr sz="1700" b="1" dirty="0">
                <a:solidFill>
                  <a:schemeClr val="bg1"/>
                </a:solidFill>
                <a:latin typeface="+mj-lt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90E4DA31-95FE-8BA7-1CBD-5A53873850DC}"/>
                </a:ext>
              </a:extLst>
            </p:cNvPr>
            <p:cNvGrpSpPr/>
            <p:nvPr/>
          </p:nvGrpSpPr>
          <p:grpSpPr>
            <a:xfrm>
              <a:off x="485358" y="3949128"/>
              <a:ext cx="2032666" cy="1418832"/>
              <a:chOff x="485358" y="3949128"/>
              <a:chExt cx="2032666" cy="1418832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93F5167-149C-68A5-9964-7440C9411407}"/>
                  </a:ext>
                </a:extLst>
              </p:cNvPr>
              <p:cNvSpPr txBox="1"/>
              <p:nvPr/>
            </p:nvSpPr>
            <p:spPr>
              <a:xfrm>
                <a:off x="485358" y="3949128"/>
                <a:ext cx="12202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93%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E9AA680-9385-579A-ACCE-53FE0D4A0E61}"/>
                  </a:ext>
                </a:extLst>
              </p:cNvPr>
              <p:cNvSpPr txBox="1"/>
              <p:nvPr/>
            </p:nvSpPr>
            <p:spPr>
              <a:xfrm>
                <a:off x="502024" y="4557482"/>
                <a:ext cx="2016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титановых изделий занимают лидирующую позицию на российском рынке</a:t>
                </a: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023C8B3F-79C4-70BB-0E51-7802B85E1E00}"/>
                </a:ext>
              </a:extLst>
            </p:cNvPr>
            <p:cNvGrpSpPr/>
            <p:nvPr/>
          </p:nvGrpSpPr>
          <p:grpSpPr>
            <a:xfrm>
              <a:off x="2540795" y="3949128"/>
              <a:ext cx="1852667" cy="1418832"/>
              <a:chOff x="2367920" y="3949128"/>
              <a:chExt cx="1852667" cy="141883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33C801E-887F-F52F-B947-0D24EF2013C8}"/>
                  </a:ext>
                </a:extLst>
              </p:cNvPr>
              <p:cNvSpPr txBox="1"/>
              <p:nvPr/>
            </p:nvSpPr>
            <p:spPr>
              <a:xfrm>
                <a:off x="2367920" y="3949128"/>
                <a:ext cx="92525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5</a:t>
                </a:r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%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56F397-145B-2A45-2B65-EAA82C5EA547}"/>
                  </a:ext>
                </a:extLst>
              </p:cNvPr>
              <p:cNvSpPr txBox="1"/>
              <p:nvPr/>
            </p:nvSpPr>
            <p:spPr>
              <a:xfrm>
                <a:off x="2384587" y="4557482"/>
                <a:ext cx="1836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стальных изделий </a:t>
                </a:r>
                <a:b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</a:b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на российском рынке, однако менее биосовместимы</a:t>
                </a: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31C13B8-9A0E-D942-B296-774ABCE8AD56}"/>
                </a:ext>
              </a:extLst>
            </p:cNvPr>
            <p:cNvGrpSpPr/>
            <p:nvPr/>
          </p:nvGrpSpPr>
          <p:grpSpPr>
            <a:xfrm>
              <a:off x="4416233" y="3949128"/>
              <a:ext cx="1888667" cy="1418832"/>
              <a:chOff x="3987408" y="3949128"/>
              <a:chExt cx="1888667" cy="1418832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77BE4F6-D6C7-8742-7E89-66A6556F746A}"/>
                  </a:ext>
                </a:extLst>
              </p:cNvPr>
              <p:cNvSpPr txBox="1"/>
              <p:nvPr/>
            </p:nvSpPr>
            <p:spPr>
              <a:xfrm>
                <a:off x="3987408" y="3949128"/>
                <a:ext cx="92525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2%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2FABED8-5ED0-9E13-2334-ADFD9ABA577D}"/>
                  </a:ext>
                </a:extLst>
              </p:cNvPr>
              <p:cNvSpPr txBox="1"/>
              <p:nvPr/>
            </p:nvSpPr>
            <p:spPr>
              <a:xfrm>
                <a:off x="4004075" y="4557482"/>
                <a:ext cx="1872000" cy="81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Roboto Thin" panose="020F0502020204030204" pitchFamily="2" charset="0"/>
                    <a:cs typeface="Segoe UI Light" panose="020B0502040204020203" pitchFamily="34" charset="0"/>
                  </a:rPr>
                  <a:t>полимерных изделий на российском рынке от общего числа имплантатов</a:t>
                </a:r>
              </a:p>
            </p:txBody>
          </p:sp>
        </p:grp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337A8DA-DF80-E12A-AB9C-3D7D01EA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4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EC4E3-2F0C-6748-F08F-AE51114E5556}"/>
              </a:ext>
            </a:extLst>
          </p:cNvPr>
          <p:cNvSpPr txBox="1"/>
          <p:nvPr/>
        </p:nvSpPr>
        <p:spPr>
          <a:xfrm>
            <a:off x="6894884" y="4568451"/>
            <a:ext cx="4962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+mj-lt"/>
              </a:rPr>
              <a:t>«Джамал </a:t>
            </a:r>
            <a:r>
              <a:rPr lang="ru-RU" i="1" dirty="0" err="1">
                <a:solidFill>
                  <a:schemeClr val="bg1"/>
                </a:solidFill>
                <a:latin typeface="+mj-lt"/>
              </a:rPr>
              <a:t>Мусиала</a:t>
            </a:r>
            <a:r>
              <a:rPr lang="ru-RU" i="1" dirty="0">
                <a:solidFill>
                  <a:schemeClr val="bg1"/>
                </a:solidFill>
                <a:latin typeface="+mj-lt"/>
              </a:rPr>
              <a:t> получил серьезную травму левой малоберцовой кости в матче </a:t>
            </a:r>
            <a:br>
              <a:rPr lang="ru-RU" i="1" dirty="0">
                <a:solidFill>
                  <a:schemeClr val="bg1"/>
                </a:solidFill>
                <a:latin typeface="+mj-lt"/>
              </a:rPr>
            </a:br>
            <a:r>
              <a:rPr lang="ru-RU" i="1" dirty="0">
                <a:solidFill>
                  <a:schemeClr val="bg1"/>
                </a:solidFill>
                <a:latin typeface="+mj-lt"/>
              </a:rPr>
              <a:t>с «ПСЖ» на клубном чемпионате мира 2025, срок реабилитации более 5 месяцев»</a:t>
            </a:r>
          </a:p>
        </p:txBody>
      </p:sp>
      <p:pic>
        <p:nvPicPr>
          <p:cNvPr id="1026" name="Picture 2" descr="Стал известен диагноз и сроки восстановления полузащитника &quot;Баварии&quot; Джамала  Мусиалы">
            <a:extLst>
              <a:ext uri="{FF2B5EF4-FFF2-40B4-BE49-F238E27FC236}">
                <a16:creationId xmlns:a16="http://schemas.microsoft.com/office/drawing/2014/main" id="{4CF266AB-C03D-D2F0-EFE8-6498F6234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471" y="1194528"/>
            <a:ext cx="4864567" cy="3243044"/>
          </a:xfrm>
          <a:prstGeom prst="roundRect">
            <a:avLst>
              <a:gd name="adj" fmla="val 341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1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64DE9-BCBD-3F7E-F02E-731C1DBEC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DE43A23-1747-CCEE-5166-26EF80F20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Имплантаты нового поколения</a:t>
            </a:r>
            <a:r>
              <a:rPr lang="en-US" dirty="0">
                <a:solidFill>
                  <a:schemeClr val="bg1"/>
                </a:solidFill>
              </a:rPr>
              <a:t>*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933AC5BD-32DA-6ACE-38B1-E1D63B479917}"/>
              </a:ext>
            </a:extLst>
          </p:cNvPr>
          <p:cNvGrpSpPr/>
          <p:nvPr/>
        </p:nvGrpSpPr>
        <p:grpSpPr>
          <a:xfrm>
            <a:off x="7956605" y="887505"/>
            <a:ext cx="3900433" cy="5565681"/>
            <a:chOff x="7956605" y="887505"/>
            <a:chExt cx="3900433" cy="5565681"/>
          </a:xfrm>
        </p:grpSpPr>
        <p:pic>
          <p:nvPicPr>
            <p:cNvPr id="82" name="Рисунок 81" descr="Изображение выглядит как скелет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0455955D-9957-382F-F000-9AD061BA8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5804" y="887505"/>
              <a:ext cx="2701234" cy="5565681"/>
            </a:xfrm>
            <a:prstGeom prst="rect">
              <a:avLst/>
            </a:prstGeom>
          </p:spPr>
        </p:pic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1A583012-801B-627B-D04A-58F07BB95A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32542" y="980654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5FA11583-0E5A-E9B2-A4E2-9322C03E04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61577" y="1877124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7F3D1F35-425A-EE77-98BD-6FC6A29693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74707" y="2719807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BDA61DCF-3790-6A04-ED35-2E3F353F6D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94707" y="3051501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2FD42C96-C042-4382-C790-65A55656B8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22542" y="3118814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B69F6C8-F2C0-100A-A8F4-1679DF5947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7038" y="3743812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6FF5C59F-A0BD-093D-03F0-A2DD500DF8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90957" y="47860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30B8EB71-B731-88D2-5032-251844E0C4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69184" y="5970495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9AE0BCE7-07C9-CD47-97A6-37E6E62CC6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56605" y="3580345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2" name="Соединитель: изогнутый 91">
              <a:extLst>
                <a:ext uri="{FF2B5EF4-FFF2-40B4-BE49-F238E27FC236}">
                  <a16:creationId xmlns:a16="http://schemas.microsoft.com/office/drawing/2014/main" id="{B82E06E8-5211-86F8-A78D-49BEE712875D}"/>
                </a:ext>
              </a:extLst>
            </p:cNvPr>
            <p:cNvCxnSpPr>
              <a:stCxn id="83" idx="2"/>
              <a:endCxn id="91" idx="0"/>
            </p:cNvCxnSpPr>
            <p:nvPr/>
          </p:nvCxnSpPr>
          <p:spPr>
            <a:xfrm rot="10800000" flipV="1">
              <a:off x="8046606" y="1070653"/>
              <a:ext cx="2585937" cy="2509691"/>
            </a:xfrm>
            <a:prstGeom prst="curvedConnector2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Соединитель: изогнутый 92">
              <a:extLst>
                <a:ext uri="{FF2B5EF4-FFF2-40B4-BE49-F238E27FC236}">
                  <a16:creationId xmlns:a16="http://schemas.microsoft.com/office/drawing/2014/main" id="{2D1B45E8-3087-C90F-EEE1-0B8651702F93}"/>
                </a:ext>
              </a:extLst>
            </p:cNvPr>
            <p:cNvCxnSpPr>
              <a:cxnSpLocks/>
              <a:stCxn id="84" idx="2"/>
              <a:endCxn id="91" idx="0"/>
            </p:cNvCxnSpPr>
            <p:nvPr/>
          </p:nvCxnSpPr>
          <p:spPr>
            <a:xfrm rot="10800000" flipV="1">
              <a:off x="8046605" y="1967123"/>
              <a:ext cx="1814972" cy="1613221"/>
            </a:xfrm>
            <a:prstGeom prst="curvedConnector2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Соединитель: изогнутый 93">
              <a:extLst>
                <a:ext uri="{FF2B5EF4-FFF2-40B4-BE49-F238E27FC236}">
                  <a16:creationId xmlns:a16="http://schemas.microsoft.com/office/drawing/2014/main" id="{FBF67117-A7CF-0293-33A3-F73C491A0A4F}"/>
                </a:ext>
              </a:extLst>
            </p:cNvPr>
            <p:cNvCxnSpPr>
              <a:cxnSpLocks/>
              <a:stCxn id="85" idx="2"/>
              <a:endCxn id="91" idx="0"/>
            </p:cNvCxnSpPr>
            <p:nvPr/>
          </p:nvCxnSpPr>
          <p:spPr>
            <a:xfrm rot="10800000" flipV="1">
              <a:off x="8046605" y="2809807"/>
              <a:ext cx="1528102" cy="770538"/>
            </a:xfrm>
            <a:prstGeom prst="curvedConnector2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Соединитель: изогнутый 94">
              <a:extLst>
                <a:ext uri="{FF2B5EF4-FFF2-40B4-BE49-F238E27FC236}">
                  <a16:creationId xmlns:a16="http://schemas.microsoft.com/office/drawing/2014/main" id="{A146B313-6113-1F52-0C2E-B98BA73A7FEA}"/>
                </a:ext>
              </a:extLst>
            </p:cNvPr>
            <p:cNvCxnSpPr>
              <a:cxnSpLocks/>
              <a:stCxn id="86" idx="2"/>
              <a:endCxn id="91" idx="7"/>
            </p:cNvCxnSpPr>
            <p:nvPr/>
          </p:nvCxnSpPr>
          <p:spPr>
            <a:xfrm rot="10800000" flipV="1">
              <a:off x="8110245" y="3141501"/>
              <a:ext cx="1284462" cy="465204"/>
            </a:xfrm>
            <a:prstGeom prst="curvedConnector2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: изогнутый 95">
              <a:extLst>
                <a:ext uri="{FF2B5EF4-FFF2-40B4-BE49-F238E27FC236}">
                  <a16:creationId xmlns:a16="http://schemas.microsoft.com/office/drawing/2014/main" id="{5D997F8D-10B4-F903-A7A2-952610BC9244}"/>
                </a:ext>
              </a:extLst>
            </p:cNvPr>
            <p:cNvCxnSpPr>
              <a:cxnSpLocks/>
              <a:stCxn id="87" idx="4"/>
              <a:endCxn id="91" idx="4"/>
            </p:cNvCxnSpPr>
            <p:nvPr/>
          </p:nvCxnSpPr>
          <p:spPr>
            <a:xfrm rot="5400000">
              <a:off x="9198809" y="2146611"/>
              <a:ext cx="461531" cy="2765937"/>
            </a:xfrm>
            <a:prstGeom prst="curvedConnector3">
              <a:avLst>
                <a:gd name="adj1" fmla="val 149531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Соединитель: изогнутый 96">
              <a:extLst>
                <a:ext uri="{FF2B5EF4-FFF2-40B4-BE49-F238E27FC236}">
                  <a16:creationId xmlns:a16="http://schemas.microsoft.com/office/drawing/2014/main" id="{6427E444-EA2C-CC13-CAF7-B3FB283744C8}"/>
                </a:ext>
              </a:extLst>
            </p:cNvPr>
            <p:cNvCxnSpPr>
              <a:cxnSpLocks/>
              <a:stCxn id="88" idx="3"/>
              <a:endCxn id="91" idx="4"/>
            </p:cNvCxnSpPr>
            <p:nvPr/>
          </p:nvCxnSpPr>
          <p:spPr>
            <a:xfrm rot="5400000" flipH="1">
              <a:off x="9806448" y="2000503"/>
              <a:ext cx="137107" cy="3656793"/>
            </a:xfrm>
            <a:prstGeom prst="curvedConnector3">
              <a:avLst>
                <a:gd name="adj1" fmla="val -185957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Соединитель: изогнутый 97">
              <a:extLst>
                <a:ext uri="{FF2B5EF4-FFF2-40B4-BE49-F238E27FC236}">
                  <a16:creationId xmlns:a16="http://schemas.microsoft.com/office/drawing/2014/main" id="{016A92D6-08F3-1755-0B2D-94172289D27E}"/>
                </a:ext>
              </a:extLst>
            </p:cNvPr>
            <p:cNvCxnSpPr>
              <a:cxnSpLocks/>
              <a:stCxn id="89" idx="1"/>
              <a:endCxn id="91" idx="4"/>
            </p:cNvCxnSpPr>
            <p:nvPr/>
          </p:nvCxnSpPr>
          <p:spPr>
            <a:xfrm rot="16200000" flipV="1">
              <a:off x="8905954" y="2900997"/>
              <a:ext cx="1052015" cy="2770712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Соединитель: изогнутый 98">
              <a:extLst>
                <a:ext uri="{FF2B5EF4-FFF2-40B4-BE49-F238E27FC236}">
                  <a16:creationId xmlns:a16="http://schemas.microsoft.com/office/drawing/2014/main" id="{69618656-FF30-0D20-3B06-68079CC99FCC}"/>
                </a:ext>
              </a:extLst>
            </p:cNvPr>
            <p:cNvCxnSpPr>
              <a:cxnSpLocks/>
              <a:stCxn id="90" idx="2"/>
              <a:endCxn id="91" idx="4"/>
            </p:cNvCxnSpPr>
            <p:nvPr/>
          </p:nvCxnSpPr>
          <p:spPr>
            <a:xfrm rot="10800000">
              <a:off x="8046606" y="3760345"/>
              <a:ext cx="2022579" cy="2300150"/>
            </a:xfrm>
            <a:prstGeom prst="curvedConnector2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3" name="Рисунок 112" descr="Изображение выглядит как Бытовая техника, крепление, ви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58032C-DCF9-9310-0B31-A70E008FE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" t="2353" r="2715" b="1519"/>
          <a:stretch>
            <a:fillRect/>
          </a:stretch>
        </p:blipFill>
        <p:spPr>
          <a:xfrm>
            <a:off x="5557581" y="2508250"/>
            <a:ext cx="1814973" cy="2216150"/>
          </a:xfrm>
          <a:prstGeom prst="rect">
            <a:avLst/>
          </a:prstGeom>
        </p:spPr>
      </p:pic>
      <p:grpSp>
        <p:nvGrpSpPr>
          <p:cNvPr id="124" name="Группа 123">
            <a:extLst>
              <a:ext uri="{FF2B5EF4-FFF2-40B4-BE49-F238E27FC236}">
                <a16:creationId xmlns:a16="http://schemas.microsoft.com/office/drawing/2014/main" id="{A60CF336-CA40-0735-79A5-13578BF064A7}"/>
              </a:ext>
            </a:extLst>
          </p:cNvPr>
          <p:cNvGrpSpPr/>
          <p:nvPr/>
        </p:nvGrpSpPr>
        <p:grpSpPr>
          <a:xfrm>
            <a:off x="346075" y="1071501"/>
            <a:ext cx="4536000" cy="1188000"/>
            <a:chOff x="346075" y="1070653"/>
            <a:chExt cx="4536000" cy="1188000"/>
          </a:xfrm>
          <a:solidFill>
            <a:srgbClr val="151217"/>
          </a:solidFill>
        </p:grpSpPr>
        <p:sp>
          <p:nvSpPr>
            <p:cNvPr id="125" name="Прямоугольник: скругленные углы 124">
              <a:extLst>
                <a:ext uri="{FF2B5EF4-FFF2-40B4-BE49-F238E27FC236}">
                  <a16:creationId xmlns:a16="http://schemas.microsoft.com/office/drawing/2014/main" id="{917E6D80-08B3-DC5F-FED3-375666E61E2C}"/>
                </a:ext>
              </a:extLst>
            </p:cNvPr>
            <p:cNvSpPr/>
            <p:nvPr/>
          </p:nvSpPr>
          <p:spPr>
            <a:xfrm>
              <a:off x="346075" y="1070653"/>
              <a:ext cx="4536000" cy="1188000"/>
            </a:xfrm>
            <a:prstGeom prst="roundRect">
              <a:avLst>
                <a:gd name="adj" fmla="val 114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6194F3A0-84E7-86D7-977B-08F969420024}"/>
                </a:ext>
              </a:extLst>
            </p:cNvPr>
            <p:cNvGrpSpPr/>
            <p:nvPr/>
          </p:nvGrpSpPr>
          <p:grpSpPr>
            <a:xfrm>
              <a:off x="468526" y="1102772"/>
              <a:ext cx="4291098" cy="1022163"/>
              <a:chOff x="468526" y="1140872"/>
              <a:chExt cx="4291098" cy="1022163"/>
            </a:xfrm>
            <a:grpFill/>
          </p:grpSpPr>
          <p:grpSp>
            <p:nvGrpSpPr>
              <p:cNvPr id="127" name="Группа 126">
                <a:extLst>
                  <a:ext uri="{FF2B5EF4-FFF2-40B4-BE49-F238E27FC236}">
                    <a16:creationId xmlns:a16="http://schemas.microsoft.com/office/drawing/2014/main" id="{5561479D-38F1-E1CA-B793-98AA2532C40B}"/>
                  </a:ext>
                </a:extLst>
              </p:cNvPr>
              <p:cNvGrpSpPr/>
              <p:nvPr/>
            </p:nvGrpSpPr>
            <p:grpSpPr>
              <a:xfrm>
                <a:off x="468526" y="1140872"/>
                <a:ext cx="4186772" cy="646331"/>
                <a:chOff x="468526" y="1140872"/>
                <a:chExt cx="4186772" cy="646331"/>
              </a:xfrm>
              <a:grpFill/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F2FBF81-3B86-7FAD-08CB-156A4B66472E}"/>
                    </a:ext>
                  </a:extLst>
                </p:cNvPr>
                <p:cNvSpPr txBox="1"/>
                <p:nvPr/>
              </p:nvSpPr>
              <p:spPr>
                <a:xfrm>
                  <a:off x="468526" y="1140872"/>
                  <a:ext cx="716863" cy="64633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600" b="1" dirty="0">
                      <a:solidFill>
                        <a:srgbClr val="F9CD62"/>
                      </a:solidFill>
                      <a:latin typeface="+mj-lt"/>
                    </a:rPr>
                    <a:t>01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F1EBB3EA-AC2E-2ED8-A655-BCA7C38FE114}"/>
                    </a:ext>
                  </a:extLst>
                </p:cNvPr>
                <p:cNvSpPr txBox="1"/>
                <p:nvPr/>
              </p:nvSpPr>
              <p:spPr>
                <a:xfrm>
                  <a:off x="1199298" y="1247459"/>
                  <a:ext cx="3456000" cy="50270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Инновационные биорезорбируемые имплантаты</a:t>
                  </a:r>
                </a:p>
              </p:txBody>
            </p:sp>
          </p:grp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E567A5C5-4AF7-9D98-A0C0-B53B29C3E646}"/>
                  </a:ext>
                </a:extLst>
              </p:cNvPr>
              <p:cNvSpPr txBox="1"/>
              <p:nvPr/>
            </p:nvSpPr>
            <p:spPr>
              <a:xfrm>
                <a:off x="472811" y="1762925"/>
                <a:ext cx="4286813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применяются в челюстно-лицевой хирургии и ортопедии, исключая необходимость повторных операций</a:t>
                </a:r>
              </a:p>
            </p:txBody>
          </p:sp>
        </p:grpSp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63227B63-8B1F-DFEC-0B55-5884F93A924C}"/>
              </a:ext>
            </a:extLst>
          </p:cNvPr>
          <p:cNvGrpSpPr/>
          <p:nvPr/>
        </p:nvGrpSpPr>
        <p:grpSpPr>
          <a:xfrm>
            <a:off x="346075" y="2394908"/>
            <a:ext cx="4536000" cy="1188000"/>
            <a:chOff x="5001504" y="1070653"/>
            <a:chExt cx="4536000" cy="1188000"/>
          </a:xfrm>
          <a:solidFill>
            <a:srgbClr val="151217"/>
          </a:solidFill>
        </p:grpSpPr>
        <p:sp>
          <p:nvSpPr>
            <p:cNvPr id="132" name="Прямоугольник: скругленные углы 131">
              <a:extLst>
                <a:ext uri="{FF2B5EF4-FFF2-40B4-BE49-F238E27FC236}">
                  <a16:creationId xmlns:a16="http://schemas.microsoft.com/office/drawing/2014/main" id="{44A41E66-120E-07E0-8191-5BBF5F4DF0E9}"/>
                </a:ext>
              </a:extLst>
            </p:cNvPr>
            <p:cNvSpPr/>
            <p:nvPr/>
          </p:nvSpPr>
          <p:spPr>
            <a:xfrm>
              <a:off x="5001504" y="1070653"/>
              <a:ext cx="4536000" cy="1188000"/>
            </a:xfrm>
            <a:prstGeom prst="roundRect">
              <a:avLst>
                <a:gd name="adj" fmla="val 114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757F7FA5-0C16-CBA4-609B-88877DCD88DF}"/>
                </a:ext>
              </a:extLst>
            </p:cNvPr>
            <p:cNvGrpSpPr/>
            <p:nvPr/>
          </p:nvGrpSpPr>
          <p:grpSpPr>
            <a:xfrm>
              <a:off x="5123955" y="1102772"/>
              <a:ext cx="4291098" cy="1022163"/>
              <a:chOff x="5123955" y="1140872"/>
              <a:chExt cx="4291098" cy="1022163"/>
            </a:xfrm>
            <a:grpFill/>
          </p:grpSpPr>
          <p:grpSp>
            <p:nvGrpSpPr>
              <p:cNvPr id="134" name="Группа 133">
                <a:extLst>
                  <a:ext uri="{FF2B5EF4-FFF2-40B4-BE49-F238E27FC236}">
                    <a16:creationId xmlns:a16="http://schemas.microsoft.com/office/drawing/2014/main" id="{70334E27-1827-3755-825D-AE6B02F8847F}"/>
                  </a:ext>
                </a:extLst>
              </p:cNvPr>
              <p:cNvGrpSpPr/>
              <p:nvPr/>
            </p:nvGrpSpPr>
            <p:grpSpPr>
              <a:xfrm>
                <a:off x="5123955" y="1140872"/>
                <a:ext cx="4186772" cy="646331"/>
                <a:chOff x="5123955" y="1140872"/>
                <a:chExt cx="4186772" cy="646331"/>
              </a:xfrm>
              <a:grpFill/>
            </p:grpSpPr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7B26E66-9B4C-E91D-7E15-ED7FB19433F2}"/>
                    </a:ext>
                  </a:extLst>
                </p:cNvPr>
                <p:cNvSpPr txBox="1"/>
                <p:nvPr/>
              </p:nvSpPr>
              <p:spPr>
                <a:xfrm>
                  <a:off x="5123955" y="1140872"/>
                  <a:ext cx="716863" cy="64633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600" b="1" dirty="0">
                      <a:solidFill>
                        <a:srgbClr val="F9CD62"/>
                      </a:solidFill>
                      <a:latin typeface="+mj-lt"/>
                    </a:rPr>
                    <a:t>0</a:t>
                  </a:r>
                  <a:r>
                    <a:rPr lang="en-US" sz="3600" b="1" dirty="0">
                      <a:solidFill>
                        <a:srgbClr val="F9CD62"/>
                      </a:solidFill>
                      <a:latin typeface="+mj-lt"/>
                    </a:rPr>
                    <a:t>2</a:t>
                  </a:r>
                  <a:endParaRPr lang="ru-RU" sz="3600" b="1" dirty="0">
                    <a:solidFill>
                      <a:srgbClr val="F9CD62"/>
                    </a:solidFill>
                    <a:latin typeface="+mj-lt"/>
                  </a:endParaRPr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D3FB1156-20FF-F5D0-79CE-8F0B4C89198F}"/>
                    </a:ext>
                  </a:extLst>
                </p:cNvPr>
                <p:cNvSpPr txBox="1"/>
                <p:nvPr/>
              </p:nvSpPr>
              <p:spPr>
                <a:xfrm>
                  <a:off x="5854727" y="1247459"/>
                  <a:ext cx="3456000" cy="50270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Безопасность и естественное замещение</a:t>
                  </a:r>
                </a:p>
              </p:txBody>
            </p:sp>
          </p:grp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39D023A5-52BF-75F9-9DF3-B8DB1D8F375E}"/>
                  </a:ext>
                </a:extLst>
              </p:cNvPr>
              <p:cNvSpPr txBox="1"/>
              <p:nvPr/>
            </p:nvSpPr>
            <p:spPr>
              <a:xfrm>
                <a:off x="5128240" y="1762925"/>
                <a:ext cx="4286813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материалы биосовместимы, постепенно рассасываются </a:t>
                </a:r>
                <a:r>
                  <a:rPr lang="en-US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/>
                </a:r>
                <a:br>
                  <a:rPr lang="en-US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</a:b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и замещаются костной тканью</a:t>
                </a:r>
              </a:p>
            </p:txBody>
          </p:sp>
        </p:grpSp>
      </p:grpSp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id="{0A501A09-A9B3-1C2E-638E-2F152BA3FAE0}"/>
              </a:ext>
            </a:extLst>
          </p:cNvPr>
          <p:cNvGrpSpPr/>
          <p:nvPr/>
        </p:nvGrpSpPr>
        <p:grpSpPr>
          <a:xfrm>
            <a:off x="346075" y="3718315"/>
            <a:ext cx="4536000" cy="1188000"/>
            <a:chOff x="9656934" y="1070653"/>
            <a:chExt cx="4536000" cy="1188000"/>
          </a:xfrm>
          <a:solidFill>
            <a:srgbClr val="151217"/>
          </a:solidFill>
        </p:grpSpPr>
        <p:sp>
          <p:nvSpPr>
            <p:cNvPr id="139" name="Прямоугольник: скругленные углы 138">
              <a:extLst>
                <a:ext uri="{FF2B5EF4-FFF2-40B4-BE49-F238E27FC236}">
                  <a16:creationId xmlns:a16="http://schemas.microsoft.com/office/drawing/2014/main" id="{97F1FDDE-CE93-2131-6101-D292E19E3856}"/>
                </a:ext>
              </a:extLst>
            </p:cNvPr>
            <p:cNvSpPr/>
            <p:nvPr/>
          </p:nvSpPr>
          <p:spPr>
            <a:xfrm>
              <a:off x="9656934" y="1070653"/>
              <a:ext cx="4536000" cy="1188000"/>
            </a:xfrm>
            <a:prstGeom prst="roundRect">
              <a:avLst>
                <a:gd name="adj" fmla="val 114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40" name="Группа 139">
              <a:extLst>
                <a:ext uri="{FF2B5EF4-FFF2-40B4-BE49-F238E27FC236}">
                  <a16:creationId xmlns:a16="http://schemas.microsoft.com/office/drawing/2014/main" id="{7379087A-EA1F-F4A4-E0E3-A2350553ECFA}"/>
                </a:ext>
              </a:extLst>
            </p:cNvPr>
            <p:cNvGrpSpPr/>
            <p:nvPr/>
          </p:nvGrpSpPr>
          <p:grpSpPr>
            <a:xfrm>
              <a:off x="9779385" y="1102772"/>
              <a:ext cx="4291098" cy="1022163"/>
              <a:chOff x="9779385" y="1140872"/>
              <a:chExt cx="4291098" cy="1022163"/>
            </a:xfrm>
            <a:grpFill/>
          </p:grpSpPr>
          <p:grpSp>
            <p:nvGrpSpPr>
              <p:cNvPr id="141" name="Группа 140">
                <a:extLst>
                  <a:ext uri="{FF2B5EF4-FFF2-40B4-BE49-F238E27FC236}">
                    <a16:creationId xmlns:a16="http://schemas.microsoft.com/office/drawing/2014/main" id="{BA181095-A885-DA48-5F24-602B1910A850}"/>
                  </a:ext>
                </a:extLst>
              </p:cNvPr>
              <p:cNvGrpSpPr/>
              <p:nvPr/>
            </p:nvGrpSpPr>
            <p:grpSpPr>
              <a:xfrm>
                <a:off x="9779385" y="1140872"/>
                <a:ext cx="4186772" cy="646331"/>
                <a:chOff x="9779385" y="1140872"/>
                <a:chExt cx="4186772" cy="646331"/>
              </a:xfrm>
              <a:grpFill/>
            </p:grpSpPr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55B8AA16-678A-D18F-8034-50F244AB0AB2}"/>
                    </a:ext>
                  </a:extLst>
                </p:cNvPr>
                <p:cNvSpPr txBox="1"/>
                <p:nvPr/>
              </p:nvSpPr>
              <p:spPr>
                <a:xfrm>
                  <a:off x="9779385" y="1140872"/>
                  <a:ext cx="716863" cy="64633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600" b="1" dirty="0">
                      <a:solidFill>
                        <a:srgbClr val="F9CD62"/>
                      </a:solidFill>
                      <a:latin typeface="+mj-lt"/>
                    </a:rPr>
                    <a:t>0</a:t>
                  </a:r>
                  <a:r>
                    <a:rPr lang="en-US" sz="3600" b="1" dirty="0">
                      <a:solidFill>
                        <a:srgbClr val="F9CD62"/>
                      </a:solidFill>
                      <a:latin typeface="+mj-lt"/>
                    </a:rPr>
                    <a:t>3</a:t>
                  </a:r>
                  <a:endParaRPr lang="ru-RU" sz="3600" b="1" dirty="0">
                    <a:solidFill>
                      <a:srgbClr val="F9CD62"/>
                    </a:solidFill>
                    <a:latin typeface="+mj-lt"/>
                  </a:endParaRP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CBC092AE-7D16-682D-DEE7-EAC8D37ACA91}"/>
                    </a:ext>
                  </a:extLst>
                </p:cNvPr>
                <p:cNvSpPr txBox="1"/>
                <p:nvPr/>
              </p:nvSpPr>
              <p:spPr>
                <a:xfrm>
                  <a:off x="10510157" y="1247459"/>
                  <a:ext cx="3456000" cy="50270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Оптимальные механические свойства</a:t>
                  </a:r>
                </a:p>
              </p:txBody>
            </p: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CE58E8CA-E199-E34C-B2CC-9BC0B60E2280}"/>
                  </a:ext>
                </a:extLst>
              </p:cNvPr>
              <p:cNvSpPr txBox="1"/>
              <p:nvPr/>
            </p:nvSpPr>
            <p:spPr>
              <a:xfrm>
                <a:off x="9783670" y="1762925"/>
                <a:ext cx="4286813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плотность и модуль Юнга близки к кости, предотвращая эффект «</a:t>
                </a:r>
                <a:r>
                  <a:rPr lang="ru-RU" sz="1200" dirty="0" err="1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Stress</a:t>
                </a: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 </a:t>
                </a:r>
                <a:r>
                  <a:rPr lang="ru-RU" sz="1200" dirty="0" err="1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shielding</a:t>
                </a: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»</a:t>
                </a:r>
              </a:p>
            </p:txBody>
          </p:sp>
        </p:grpSp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5DE8DE43-7BC8-4C2A-DD95-ADAE045057C7}"/>
              </a:ext>
            </a:extLst>
          </p:cNvPr>
          <p:cNvGrpSpPr/>
          <p:nvPr/>
        </p:nvGrpSpPr>
        <p:grpSpPr>
          <a:xfrm>
            <a:off x="346075" y="5041721"/>
            <a:ext cx="4536000" cy="1188000"/>
            <a:chOff x="14447074" y="1070653"/>
            <a:chExt cx="4536000" cy="1188000"/>
          </a:xfrm>
          <a:solidFill>
            <a:srgbClr val="151217"/>
          </a:solidFill>
        </p:grpSpPr>
        <p:sp>
          <p:nvSpPr>
            <p:cNvPr id="146" name="Прямоугольник: скругленные углы 145">
              <a:extLst>
                <a:ext uri="{FF2B5EF4-FFF2-40B4-BE49-F238E27FC236}">
                  <a16:creationId xmlns:a16="http://schemas.microsoft.com/office/drawing/2014/main" id="{AC9F03EC-12A0-9B58-0FE5-1B59C0742E3F}"/>
                </a:ext>
              </a:extLst>
            </p:cNvPr>
            <p:cNvSpPr/>
            <p:nvPr/>
          </p:nvSpPr>
          <p:spPr>
            <a:xfrm>
              <a:off x="14447074" y="1070653"/>
              <a:ext cx="4536000" cy="1188000"/>
            </a:xfrm>
            <a:prstGeom prst="roundRect">
              <a:avLst>
                <a:gd name="adj" fmla="val 114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47" name="Группа 146">
              <a:extLst>
                <a:ext uri="{FF2B5EF4-FFF2-40B4-BE49-F238E27FC236}">
                  <a16:creationId xmlns:a16="http://schemas.microsoft.com/office/drawing/2014/main" id="{44CFEA47-123B-0B37-A07B-EAEF024EAE0A}"/>
                </a:ext>
              </a:extLst>
            </p:cNvPr>
            <p:cNvGrpSpPr/>
            <p:nvPr/>
          </p:nvGrpSpPr>
          <p:grpSpPr>
            <a:xfrm>
              <a:off x="14569525" y="1102772"/>
              <a:ext cx="4291098" cy="1022163"/>
              <a:chOff x="14569525" y="1140872"/>
              <a:chExt cx="4291098" cy="1022163"/>
            </a:xfrm>
            <a:grpFill/>
          </p:grpSpPr>
          <p:grpSp>
            <p:nvGrpSpPr>
              <p:cNvPr id="148" name="Группа 147">
                <a:extLst>
                  <a:ext uri="{FF2B5EF4-FFF2-40B4-BE49-F238E27FC236}">
                    <a16:creationId xmlns:a16="http://schemas.microsoft.com/office/drawing/2014/main" id="{444C418D-9C02-49E7-846F-6ED06AE170C6}"/>
                  </a:ext>
                </a:extLst>
              </p:cNvPr>
              <p:cNvGrpSpPr/>
              <p:nvPr/>
            </p:nvGrpSpPr>
            <p:grpSpPr>
              <a:xfrm>
                <a:off x="14569525" y="1140872"/>
                <a:ext cx="4186772" cy="646331"/>
                <a:chOff x="14569525" y="1140872"/>
                <a:chExt cx="4186772" cy="646331"/>
              </a:xfrm>
              <a:grpFill/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E319D660-7F4F-5714-EE94-CD7022814D14}"/>
                    </a:ext>
                  </a:extLst>
                </p:cNvPr>
                <p:cNvSpPr txBox="1"/>
                <p:nvPr/>
              </p:nvSpPr>
              <p:spPr>
                <a:xfrm>
                  <a:off x="14569525" y="1140872"/>
                  <a:ext cx="716863" cy="64633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600" b="1" dirty="0">
                      <a:solidFill>
                        <a:srgbClr val="F9CD62"/>
                      </a:solidFill>
                      <a:latin typeface="+mj-lt"/>
                    </a:rPr>
                    <a:t>04</a:t>
                  </a: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32D7E747-E610-21EA-1390-440FBB9FFFA2}"/>
                    </a:ext>
                  </a:extLst>
                </p:cNvPr>
                <p:cNvSpPr txBox="1"/>
                <p:nvPr/>
              </p:nvSpPr>
              <p:spPr>
                <a:xfrm>
                  <a:off x="15300297" y="1247459"/>
                  <a:ext cx="3456000" cy="50270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Минимизация травм </a:t>
                  </a:r>
                  <a:b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</a:br>
                  <a:r>
                    <a:rPr lang="ru-RU" sz="1600" b="1" dirty="0">
                      <a:solidFill>
                        <a:srgbClr val="F9CD62"/>
                      </a:solidFill>
                      <a:latin typeface="+mj-lt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и осложнений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38361A18-71A2-D310-20D1-563763D5DD20}"/>
                  </a:ext>
                </a:extLst>
              </p:cNvPr>
              <p:cNvSpPr txBox="1"/>
              <p:nvPr/>
            </p:nvSpPr>
            <p:spPr>
              <a:xfrm>
                <a:off x="14573810" y="1762925"/>
                <a:ext cx="4286813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снижает травматичность, образование рубцов </a:t>
                </a:r>
                <a:r>
                  <a:rPr lang="en-US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/>
                </a:r>
                <a:br>
                  <a:rPr lang="en-US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</a:br>
                <a:r>
                  <a:rPr lang="ru-RU" sz="12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и дискомфорт для пациента.</a:t>
                </a:r>
              </a:p>
            </p:txBody>
          </p:sp>
        </p:grp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5ADCD6-8A23-2685-8DA1-A8A432787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5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7D2BF-3708-B218-CDA0-FDED283D3F6B}"/>
              </a:ext>
            </a:extLst>
          </p:cNvPr>
          <p:cNvSpPr txBox="1"/>
          <p:nvPr/>
        </p:nvSpPr>
        <p:spPr>
          <a:xfrm>
            <a:off x="248713" y="6344297"/>
            <a:ext cx="1033912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+mj-lt"/>
              </a:rPr>
              <a:t>* - </a:t>
            </a:r>
            <a:r>
              <a:rPr lang="ru-RU" sz="1300" dirty="0">
                <a:solidFill>
                  <a:schemeClr val="bg1"/>
                </a:solidFill>
                <a:latin typeface="+mj-lt"/>
              </a:rPr>
              <a:t>Направление технологического лидерства в соответствии с Указом Президента Российской Федерации от 7 мая 2024 года</a:t>
            </a:r>
            <a:endParaRPr lang="ru-RU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633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18FCD-D15D-47A7-732B-AA67FDED8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5810D1D-ADE4-CFA2-440C-D8A8719A3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Обоснование инновационности проекта</a:t>
            </a:r>
          </a:p>
        </p:txBody>
      </p:sp>
      <p:sp>
        <p:nvSpPr>
          <p:cNvPr id="80" name="Номер слайда 1">
            <a:extLst>
              <a:ext uri="{FF2B5EF4-FFF2-40B4-BE49-F238E27FC236}">
                <a16:creationId xmlns:a16="http://schemas.microsoft.com/office/drawing/2014/main" id="{81A631A5-322B-B863-BAB6-13722A39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6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9" name="Овал 108">
            <a:extLst>
              <a:ext uri="{FF2B5EF4-FFF2-40B4-BE49-F238E27FC236}">
                <a16:creationId xmlns:a16="http://schemas.microsoft.com/office/drawing/2014/main" id="{E69904A3-36EF-6C25-C09C-58802B457B56}"/>
              </a:ext>
            </a:extLst>
          </p:cNvPr>
          <p:cNvSpPr>
            <a:spLocks noChangeAspect="1"/>
          </p:cNvSpPr>
          <p:nvPr/>
        </p:nvSpPr>
        <p:spPr>
          <a:xfrm>
            <a:off x="10389380" y="1304447"/>
            <a:ext cx="4680000" cy="4680000"/>
          </a:xfrm>
          <a:prstGeom prst="ellipse">
            <a:avLst/>
          </a:prstGeom>
          <a:noFill/>
          <a:ln w="19050">
            <a:solidFill>
              <a:srgbClr val="F9CD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3" name="Группа 192">
            <a:extLst>
              <a:ext uri="{FF2B5EF4-FFF2-40B4-BE49-F238E27FC236}">
                <a16:creationId xmlns:a16="http://schemas.microsoft.com/office/drawing/2014/main" id="{C0131BA5-9EF0-F515-73F2-FFEAD92A35DB}"/>
              </a:ext>
            </a:extLst>
          </p:cNvPr>
          <p:cNvGrpSpPr/>
          <p:nvPr/>
        </p:nvGrpSpPr>
        <p:grpSpPr>
          <a:xfrm>
            <a:off x="10885038" y="1229354"/>
            <a:ext cx="972000" cy="972000"/>
            <a:chOff x="10608361" y="1051906"/>
            <a:chExt cx="972000" cy="972000"/>
          </a:xfrm>
        </p:grpSpPr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B4836C6A-A56E-142C-2EAE-BAAFCBA3ED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08361" y="1051906"/>
              <a:ext cx="972000" cy="972000"/>
            </a:xfrm>
            <a:prstGeom prst="ellipse">
              <a:avLst/>
            </a:prstGeom>
            <a:solidFill>
              <a:srgbClr val="201D22"/>
            </a:solidFill>
            <a:ln w="19050">
              <a:solidFill>
                <a:srgbClr val="F9CD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F3A3FA6-E492-CEBF-6955-336724D57CD5}"/>
                </a:ext>
              </a:extLst>
            </p:cNvPr>
            <p:cNvSpPr txBox="1"/>
            <p:nvPr/>
          </p:nvSpPr>
          <p:spPr>
            <a:xfrm>
              <a:off x="10735128" y="1276296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Mg</a:t>
              </a:r>
              <a:endParaRPr lang="ru-RU" sz="2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94" name="Группа 193">
            <a:extLst>
              <a:ext uri="{FF2B5EF4-FFF2-40B4-BE49-F238E27FC236}">
                <a16:creationId xmlns:a16="http://schemas.microsoft.com/office/drawing/2014/main" id="{8334170E-0B4B-0123-54A3-8DE13CB3F96B}"/>
              </a:ext>
            </a:extLst>
          </p:cNvPr>
          <p:cNvGrpSpPr/>
          <p:nvPr/>
        </p:nvGrpSpPr>
        <p:grpSpPr>
          <a:xfrm>
            <a:off x="9950640" y="2989070"/>
            <a:ext cx="972000" cy="972000"/>
            <a:chOff x="9266254" y="3127024"/>
            <a:chExt cx="972000" cy="972000"/>
          </a:xfrm>
        </p:grpSpPr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2D707B99-0950-2BFD-10D3-A5CCDF5ADF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66254" y="3127024"/>
              <a:ext cx="972000" cy="972000"/>
            </a:xfrm>
            <a:prstGeom prst="ellipse">
              <a:avLst/>
            </a:prstGeom>
            <a:solidFill>
              <a:srgbClr val="201D22"/>
            </a:solidFill>
            <a:ln w="19050">
              <a:solidFill>
                <a:srgbClr val="F9CD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4236F2E-CE29-A46E-057E-6E023DFF539E}"/>
                </a:ext>
              </a:extLst>
            </p:cNvPr>
            <p:cNvSpPr txBox="1"/>
            <p:nvPr/>
          </p:nvSpPr>
          <p:spPr>
            <a:xfrm>
              <a:off x="9455538" y="3351414"/>
              <a:ext cx="5934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Zn</a:t>
              </a:r>
              <a:endParaRPr lang="ru-RU" sz="2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95" name="Группа 194">
            <a:extLst>
              <a:ext uri="{FF2B5EF4-FFF2-40B4-BE49-F238E27FC236}">
                <a16:creationId xmlns:a16="http://schemas.microsoft.com/office/drawing/2014/main" id="{5AD36D70-30FE-7C8C-8620-08D9CA1DDE17}"/>
              </a:ext>
            </a:extLst>
          </p:cNvPr>
          <p:cNvGrpSpPr/>
          <p:nvPr/>
        </p:nvGrpSpPr>
        <p:grpSpPr>
          <a:xfrm>
            <a:off x="10885038" y="4984813"/>
            <a:ext cx="972000" cy="972000"/>
            <a:chOff x="10608361" y="5103264"/>
            <a:chExt cx="972000" cy="972000"/>
          </a:xfrm>
        </p:grpSpPr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6550936B-25E6-A30A-FC93-1767F48BE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08361" y="5103264"/>
              <a:ext cx="972000" cy="972000"/>
            </a:xfrm>
            <a:prstGeom prst="ellipse">
              <a:avLst/>
            </a:prstGeom>
            <a:solidFill>
              <a:srgbClr val="201D22"/>
            </a:solidFill>
            <a:ln w="19050">
              <a:solidFill>
                <a:srgbClr val="F9CD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DF5F438-6912-949E-734A-679043B27668}"/>
                </a:ext>
              </a:extLst>
            </p:cNvPr>
            <p:cNvSpPr txBox="1"/>
            <p:nvPr/>
          </p:nvSpPr>
          <p:spPr>
            <a:xfrm>
              <a:off x="10787226" y="5327654"/>
              <a:ext cx="6142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Ga</a:t>
              </a:r>
              <a:endParaRPr lang="ru-RU" sz="2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34" name="Группа 233">
            <a:extLst>
              <a:ext uri="{FF2B5EF4-FFF2-40B4-BE49-F238E27FC236}">
                <a16:creationId xmlns:a16="http://schemas.microsoft.com/office/drawing/2014/main" id="{19648686-F0AE-42F0-33E4-82AC05650DBC}"/>
              </a:ext>
            </a:extLst>
          </p:cNvPr>
          <p:cNvGrpSpPr/>
          <p:nvPr/>
        </p:nvGrpSpPr>
        <p:grpSpPr>
          <a:xfrm>
            <a:off x="7455198" y="4949319"/>
            <a:ext cx="3537617" cy="1496138"/>
            <a:chOff x="7455198" y="4949319"/>
            <a:chExt cx="3537617" cy="1496138"/>
          </a:xfrm>
        </p:grpSpPr>
        <p:sp>
          <p:nvSpPr>
            <p:cNvPr id="120" name="Google Shape;1782;p17">
              <a:extLst>
                <a:ext uri="{FF2B5EF4-FFF2-40B4-BE49-F238E27FC236}">
                  <a16:creationId xmlns:a16="http://schemas.microsoft.com/office/drawing/2014/main" id="{515DD765-3D58-8546-7361-77ABF794FF59}"/>
                </a:ext>
              </a:extLst>
            </p:cNvPr>
            <p:cNvSpPr txBox="1"/>
            <p:nvPr/>
          </p:nvSpPr>
          <p:spPr>
            <a:xfrm>
              <a:off x="7455198" y="4949319"/>
              <a:ext cx="2716587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Суточная дозировка 15 – 20 мг</a:t>
              </a:r>
              <a:endParaRPr sz="1400" kern="0" dirty="0">
                <a:solidFill>
                  <a:schemeClr val="bg1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121" name="Google Shape;1783;p17">
              <a:extLst>
                <a:ext uri="{FF2B5EF4-FFF2-40B4-BE49-F238E27FC236}">
                  <a16:creationId xmlns:a16="http://schemas.microsoft.com/office/drawing/2014/main" id="{DF8C35DE-4A94-58D9-54B1-9045418F04C5}"/>
                </a:ext>
              </a:extLst>
            </p:cNvPr>
            <p:cNvSpPr txBox="1"/>
            <p:nvPr/>
          </p:nvSpPr>
          <p:spPr>
            <a:xfrm>
              <a:off x="8080632" y="5645835"/>
              <a:ext cx="2581948" cy="451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lnSpc>
                  <a:spcPts val="14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Участвует в формировании костной ткани</a:t>
              </a:r>
              <a:endParaRPr sz="1400" kern="0" dirty="0">
                <a:solidFill>
                  <a:schemeClr val="bg1"/>
                </a:solidFill>
                <a:latin typeface="+mj-lt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" name="Google Shape;1784;p17">
              <a:extLst>
                <a:ext uri="{FF2B5EF4-FFF2-40B4-BE49-F238E27FC236}">
                  <a16:creationId xmlns:a16="http://schemas.microsoft.com/office/drawing/2014/main" id="{8281839B-B6A5-BB47-72D5-932A1326B723}"/>
                </a:ext>
              </a:extLst>
            </p:cNvPr>
            <p:cNvSpPr txBox="1"/>
            <p:nvPr/>
          </p:nvSpPr>
          <p:spPr>
            <a:xfrm>
              <a:off x="7694364" y="5297577"/>
              <a:ext cx="2767281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Регулирует кровяное давление</a:t>
              </a:r>
              <a:endParaRPr sz="1400" kern="0" dirty="0">
                <a:solidFill>
                  <a:schemeClr val="bg1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123" name="Google Shape;1785;p17">
              <a:extLst>
                <a:ext uri="{FF2B5EF4-FFF2-40B4-BE49-F238E27FC236}">
                  <a16:creationId xmlns:a16="http://schemas.microsoft.com/office/drawing/2014/main" id="{8BE70E3D-A9A9-08A1-555B-B84FA347A580}"/>
                </a:ext>
              </a:extLst>
            </p:cNvPr>
            <p:cNvSpPr txBox="1"/>
            <p:nvPr/>
          </p:nvSpPr>
          <p:spPr>
            <a:xfrm>
              <a:off x="8410867" y="6137721"/>
              <a:ext cx="2581948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Нетоксичный</a:t>
              </a:r>
              <a:r>
                <a:rPr lang="en-US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 </a:t>
              </a: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для организма</a:t>
              </a:r>
              <a:endParaRPr sz="1400" kern="0" dirty="0">
                <a:solidFill>
                  <a:schemeClr val="bg1"/>
                </a:solidFill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232" name="Группа 231">
            <a:extLst>
              <a:ext uri="{FF2B5EF4-FFF2-40B4-BE49-F238E27FC236}">
                <a16:creationId xmlns:a16="http://schemas.microsoft.com/office/drawing/2014/main" id="{B608FDCB-7C1D-36D7-D072-027226050519}"/>
              </a:ext>
            </a:extLst>
          </p:cNvPr>
          <p:cNvGrpSpPr/>
          <p:nvPr/>
        </p:nvGrpSpPr>
        <p:grpSpPr>
          <a:xfrm>
            <a:off x="7020418" y="2476182"/>
            <a:ext cx="3068588" cy="1997776"/>
            <a:chOff x="7020418" y="2476182"/>
            <a:chExt cx="3068588" cy="1997776"/>
          </a:xfrm>
        </p:grpSpPr>
        <p:sp>
          <p:nvSpPr>
            <p:cNvPr id="124" name="Google Shape;1795;p17">
              <a:extLst>
                <a:ext uri="{FF2B5EF4-FFF2-40B4-BE49-F238E27FC236}">
                  <a16:creationId xmlns:a16="http://schemas.microsoft.com/office/drawing/2014/main" id="{07F1BB53-8F6C-0C9F-DFC3-FB30E328CC96}"/>
                </a:ext>
              </a:extLst>
            </p:cNvPr>
            <p:cNvSpPr txBox="1"/>
            <p:nvPr/>
          </p:nvSpPr>
          <p:spPr>
            <a:xfrm>
              <a:off x="7183513" y="2476182"/>
              <a:ext cx="2824570" cy="6309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Tahoma"/>
                  <a:cs typeface="Tahoma"/>
                  <a:sym typeface="Tahoma"/>
                </a:rPr>
                <a:t>Применяется при остеопорозе и болезни </a:t>
              </a:r>
              <a:r>
                <a:rPr kumimoji="0" lang="ru-RU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Tahoma"/>
                  <a:cs typeface="Tahoma"/>
                  <a:sym typeface="Tahoma"/>
                </a:rPr>
                <a:t>Педжета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Tahoma"/>
                  <a:cs typeface="Tahoma"/>
                  <a:sym typeface="Tahoma"/>
                </a:rPr>
                <a:t> для укрепления костной ткани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5" name="Google Shape;1796;p17">
              <a:extLst>
                <a:ext uri="{FF2B5EF4-FFF2-40B4-BE49-F238E27FC236}">
                  <a16:creationId xmlns:a16="http://schemas.microsoft.com/office/drawing/2014/main" id="{7341DF6D-5234-BE42-B8B8-7EC517149215}"/>
                </a:ext>
              </a:extLst>
            </p:cNvPr>
            <p:cNvSpPr txBox="1"/>
            <p:nvPr/>
          </p:nvSpPr>
          <p:spPr>
            <a:xfrm>
              <a:off x="7020418" y="3249388"/>
              <a:ext cx="2611232" cy="451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lnSpc>
                  <a:spcPts val="14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Ускоряет скорость кровотока и предотвращает тромбоз</a:t>
              </a:r>
              <a:endParaRPr sz="1400" kern="0" dirty="0">
                <a:solidFill>
                  <a:schemeClr val="bg1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126" name="Google Shape;1797;p17">
              <a:extLst>
                <a:ext uri="{FF2B5EF4-FFF2-40B4-BE49-F238E27FC236}">
                  <a16:creationId xmlns:a16="http://schemas.microsoft.com/office/drawing/2014/main" id="{9FD377E3-A0FE-BD96-021A-5DCA886D1C44}"/>
                </a:ext>
              </a:extLst>
            </p:cNvPr>
            <p:cNvSpPr txBox="1"/>
            <p:nvPr/>
          </p:nvSpPr>
          <p:spPr>
            <a:xfrm>
              <a:off x="7183513" y="3843056"/>
              <a:ext cx="2905493" cy="6309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defTabSz="914400">
                <a:lnSpc>
                  <a:spcPts val="14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ru-RU" sz="1400" kern="0" dirty="0" err="1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Ga</a:t>
              </a: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-покрытие на имплантатах </a:t>
              </a:r>
              <a:r>
                <a:rPr lang="ru-RU" sz="1400" kern="0" dirty="0" err="1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Gription</a:t>
              </a: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™ удваивает скорость остеогенеза (</a:t>
              </a:r>
              <a:r>
                <a:rPr lang="ru-RU" sz="1400" kern="0" dirty="0" err="1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иссл</a:t>
              </a:r>
              <a:r>
                <a:rPr lang="ru-RU" sz="1400" kern="0" dirty="0">
                  <a:solidFill>
                    <a:schemeClr val="bg1"/>
                  </a:solidFill>
                  <a:latin typeface="+mj-lt"/>
                  <a:ea typeface="Tahoma"/>
                  <a:cs typeface="Tahoma"/>
                  <a:sym typeface="Tahoma"/>
                </a:rPr>
                <a:t>. на животных)</a:t>
              </a:r>
              <a:endParaRPr sz="1400" b="1" kern="0" baseline="30000" dirty="0">
                <a:solidFill>
                  <a:schemeClr val="bg1"/>
                </a:solidFill>
                <a:latin typeface="+mj-lt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7" name="Google Shape;1781;p17">
            <a:extLst>
              <a:ext uri="{FF2B5EF4-FFF2-40B4-BE49-F238E27FC236}">
                <a16:creationId xmlns:a16="http://schemas.microsoft.com/office/drawing/2014/main" id="{BFD7FA35-49D8-1FBE-2848-C3EFE67F82BC}"/>
              </a:ext>
            </a:extLst>
          </p:cNvPr>
          <p:cNvSpPr txBox="1"/>
          <p:nvPr/>
        </p:nvSpPr>
        <p:spPr>
          <a:xfrm>
            <a:off x="7802458" y="1489672"/>
            <a:ext cx="2945327" cy="45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lnSpc>
                <a:spcPts val="14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kern="0" dirty="0">
                <a:solidFill>
                  <a:schemeClr val="bg1"/>
                </a:solidFill>
                <a:latin typeface="+mj-lt"/>
                <a:ea typeface="Tahoma"/>
                <a:cs typeface="Tahoma"/>
                <a:sym typeface="Tahoma"/>
              </a:rPr>
              <a:t>Суточная дозировка 280 – 400 мг</a:t>
            </a:r>
            <a:endParaRPr lang="en-US" sz="1400" kern="0" dirty="0">
              <a:solidFill>
                <a:schemeClr val="bg1"/>
              </a:solidFill>
              <a:latin typeface="+mj-lt"/>
              <a:ea typeface="Tahoma"/>
              <a:cs typeface="Tahoma"/>
              <a:sym typeface="Tahoma"/>
            </a:endParaRPr>
          </a:p>
          <a:p>
            <a:pPr defTabSz="914400">
              <a:lnSpc>
                <a:spcPts val="14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kern="0" dirty="0">
                <a:solidFill>
                  <a:schemeClr val="bg1"/>
                </a:solidFill>
                <a:latin typeface="+mj-lt"/>
                <a:ea typeface="Tahoma"/>
                <a:cs typeface="Tahoma"/>
                <a:sym typeface="Tahoma"/>
              </a:rPr>
              <a:t>(≈ 4,5 мг на кг массы тела)</a:t>
            </a:r>
            <a:endParaRPr sz="1400" kern="0" dirty="0">
              <a:solidFill>
                <a:schemeClr val="bg1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28" name="Прямоугольник: скругленные углы 17">
            <a:extLst>
              <a:ext uri="{FF2B5EF4-FFF2-40B4-BE49-F238E27FC236}">
                <a16:creationId xmlns:a16="http://schemas.microsoft.com/office/drawing/2014/main" id="{2CE1A30B-49FD-A28B-BB9F-45650A6CD468}"/>
              </a:ext>
            </a:extLst>
          </p:cNvPr>
          <p:cNvSpPr/>
          <p:nvPr/>
        </p:nvSpPr>
        <p:spPr>
          <a:xfrm>
            <a:off x="826808" y="1304447"/>
            <a:ext cx="5832843" cy="2412000"/>
          </a:xfrm>
          <a:prstGeom prst="roundRect">
            <a:avLst>
              <a:gd name="adj" fmla="val 2670"/>
            </a:avLst>
          </a:prstGeom>
          <a:noFill/>
          <a:ln>
            <a:solidFill>
              <a:srgbClr val="F9CD62">
                <a:alpha val="30000"/>
              </a:srgb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84" name="Группа 183">
            <a:extLst>
              <a:ext uri="{FF2B5EF4-FFF2-40B4-BE49-F238E27FC236}">
                <a16:creationId xmlns:a16="http://schemas.microsoft.com/office/drawing/2014/main" id="{453A0975-D262-CB73-59BF-032FD4E40132}"/>
              </a:ext>
            </a:extLst>
          </p:cNvPr>
          <p:cNvGrpSpPr/>
          <p:nvPr/>
        </p:nvGrpSpPr>
        <p:grpSpPr>
          <a:xfrm>
            <a:off x="997218" y="1497835"/>
            <a:ext cx="5492023" cy="2025224"/>
            <a:chOff x="517631" y="1184626"/>
            <a:chExt cx="5492023" cy="2025224"/>
          </a:xfrm>
        </p:grpSpPr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42B7D01B-C72C-141E-5757-14E939AA2D3B}"/>
                </a:ext>
              </a:extLst>
            </p:cNvPr>
            <p:cNvGrpSpPr/>
            <p:nvPr/>
          </p:nvGrpSpPr>
          <p:grpSpPr>
            <a:xfrm>
              <a:off x="517844" y="1184626"/>
              <a:ext cx="2592000" cy="900000"/>
              <a:chOff x="3784593" y="3919416"/>
              <a:chExt cx="2592000" cy="900000"/>
            </a:xfrm>
          </p:grpSpPr>
          <p:sp>
            <p:nvSpPr>
              <p:cNvPr id="2" name="Прямоугольник: скругленные углы 1">
                <a:extLst>
                  <a:ext uri="{FF2B5EF4-FFF2-40B4-BE49-F238E27FC236}">
                    <a16:creationId xmlns:a16="http://schemas.microsoft.com/office/drawing/2014/main" id="{2741AF20-6292-CDA7-C1F1-DDCA3232CC6C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2A76B49F-ED70-A110-DBDC-D37E0D274630}"/>
                  </a:ext>
                </a:extLst>
              </p:cNvPr>
              <p:cNvGrpSpPr/>
              <p:nvPr/>
            </p:nvGrpSpPr>
            <p:grpSpPr>
              <a:xfrm>
                <a:off x="3922519" y="3983047"/>
                <a:ext cx="2317733" cy="772738"/>
                <a:chOff x="3932756" y="3952681"/>
                <a:chExt cx="2317733" cy="772738"/>
              </a:xfrm>
            </p:grpSpPr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97E4BA0A-AC70-940C-96EC-2FF8485863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2756" y="4044201"/>
                  <a:ext cx="392832" cy="396000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55FED6-D435-D610-FAB0-72A6D5C94CC6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843774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Выплавка сплава 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en-US" sz="1600" dirty="0">
                      <a:solidFill>
                        <a:schemeClr val="bg1"/>
                      </a:solidFill>
                      <a:latin typeface="+mj-lt"/>
                    </a:rPr>
                    <a:t>Mg-Zn-Ga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3DDC9D0-E417-D16C-1C37-AB7B082A7908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1</a:t>
                  </a:r>
                </a:p>
              </p:txBody>
            </p:sp>
          </p:grpSp>
        </p:grp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34AA2356-99DF-42BD-78BC-850444AC6996}"/>
                </a:ext>
              </a:extLst>
            </p:cNvPr>
            <p:cNvGrpSpPr/>
            <p:nvPr/>
          </p:nvGrpSpPr>
          <p:grpSpPr>
            <a:xfrm>
              <a:off x="3417654" y="1184626"/>
              <a:ext cx="2592000" cy="900000"/>
              <a:chOff x="3784593" y="3919416"/>
              <a:chExt cx="2592000" cy="900000"/>
            </a:xfrm>
          </p:grpSpPr>
          <p:sp>
            <p:nvSpPr>
              <p:cNvPr id="67" name="Прямоугольник: скругленные углы 66">
                <a:extLst>
                  <a:ext uri="{FF2B5EF4-FFF2-40B4-BE49-F238E27FC236}">
                    <a16:creationId xmlns:a16="http://schemas.microsoft.com/office/drawing/2014/main" id="{5D36DE03-B454-5F22-D7A3-0519F5E5FB3E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68" name="Группа 67">
                <a:extLst>
                  <a:ext uri="{FF2B5EF4-FFF2-40B4-BE49-F238E27FC236}">
                    <a16:creationId xmlns:a16="http://schemas.microsoft.com/office/drawing/2014/main" id="{3EDAE773-2B3D-1B17-0E7E-57C181C653CC}"/>
                  </a:ext>
                </a:extLst>
              </p:cNvPr>
              <p:cNvGrpSpPr/>
              <p:nvPr/>
            </p:nvGrpSpPr>
            <p:grpSpPr>
              <a:xfrm>
                <a:off x="3922519" y="3983047"/>
                <a:ext cx="1861968" cy="772738"/>
                <a:chOff x="3932756" y="3952681"/>
                <a:chExt cx="1861968" cy="772738"/>
              </a:xfrm>
            </p:grpSpPr>
            <p:pic>
              <p:nvPicPr>
                <p:cNvPr id="69" name="Рисунок 68">
                  <a:extLst>
                    <a:ext uri="{FF2B5EF4-FFF2-40B4-BE49-F238E27FC236}">
                      <a16:creationId xmlns:a16="http://schemas.microsoft.com/office/drawing/2014/main" id="{EC4D10D8-0967-A6A3-2823-E68161A3F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2756" y="4044201"/>
                  <a:ext cx="392832" cy="396000"/>
                </a:xfrm>
                <a:prstGeom prst="rect">
                  <a:avLst/>
                </a:prstGeom>
              </p:spPr>
            </p:pic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9A33535A-475E-B95C-0321-72E721C4DE8E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388009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Термическая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обработка</a:t>
                  </a:r>
                  <a:endParaRPr lang="en-US" sz="16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393FE9F2-DEDF-4779-ED00-6BC4CBB2BC15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2</a:t>
                  </a:r>
                </a:p>
              </p:txBody>
            </p:sp>
          </p:grp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4041639C-0BB3-8CE8-BF0E-409DDFA283DE}"/>
                </a:ext>
              </a:extLst>
            </p:cNvPr>
            <p:cNvGrpSpPr/>
            <p:nvPr/>
          </p:nvGrpSpPr>
          <p:grpSpPr>
            <a:xfrm>
              <a:off x="3416714" y="2309850"/>
              <a:ext cx="2592000" cy="900000"/>
              <a:chOff x="3784593" y="3919416"/>
              <a:chExt cx="2592000" cy="900000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3151A0F9-C580-AD99-06BC-7951FD4725B2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74" name="Группа 73">
                <a:extLst>
                  <a:ext uri="{FF2B5EF4-FFF2-40B4-BE49-F238E27FC236}">
                    <a16:creationId xmlns:a16="http://schemas.microsoft.com/office/drawing/2014/main" id="{14979950-6F85-E41B-EDD2-91001911DA3B}"/>
                  </a:ext>
                </a:extLst>
              </p:cNvPr>
              <p:cNvGrpSpPr/>
              <p:nvPr/>
            </p:nvGrpSpPr>
            <p:grpSpPr>
              <a:xfrm>
                <a:off x="3920935" y="3983047"/>
                <a:ext cx="1692543" cy="772738"/>
                <a:chOff x="3931172" y="3952681"/>
                <a:chExt cx="1692543" cy="772738"/>
              </a:xfrm>
            </p:grpSpPr>
            <p:pic>
              <p:nvPicPr>
                <p:cNvPr id="75" name="Рисунок 74">
                  <a:extLst>
                    <a:ext uri="{FF2B5EF4-FFF2-40B4-BE49-F238E27FC236}">
                      <a16:creationId xmlns:a16="http://schemas.microsoft.com/office/drawing/2014/main" id="{3ABC61AF-6C84-5415-5A4D-54F6838EFD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172" y="4044201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1B7671B9-7D98-DADB-0D36-CD03BD561065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217000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Волочение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прутков</a:t>
                  </a:r>
                  <a:endParaRPr lang="en-US" sz="16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1E211565-65D9-1D2B-3E51-A10A8D9BBFE9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3</a:t>
                  </a:r>
                </a:p>
              </p:txBody>
            </p:sp>
          </p:grpSp>
        </p:grp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ABA9562B-0D1C-5030-E091-B75B0A009F1C}"/>
                </a:ext>
              </a:extLst>
            </p:cNvPr>
            <p:cNvGrpSpPr/>
            <p:nvPr/>
          </p:nvGrpSpPr>
          <p:grpSpPr>
            <a:xfrm>
              <a:off x="517631" y="2309850"/>
              <a:ext cx="2592427" cy="900000"/>
              <a:chOff x="3784593" y="3919416"/>
              <a:chExt cx="2592427" cy="900000"/>
            </a:xfrm>
          </p:grpSpPr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4CA6CFCA-3220-8C28-53D0-44A2AC11794A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81" name="Группа 80">
                <a:extLst>
                  <a:ext uri="{FF2B5EF4-FFF2-40B4-BE49-F238E27FC236}">
                    <a16:creationId xmlns:a16="http://schemas.microsoft.com/office/drawing/2014/main" id="{ACCAB26E-00C8-1243-AF26-A4EF86AB5D14}"/>
                  </a:ext>
                </a:extLst>
              </p:cNvPr>
              <p:cNvGrpSpPr/>
              <p:nvPr/>
            </p:nvGrpSpPr>
            <p:grpSpPr>
              <a:xfrm>
                <a:off x="3920935" y="3983047"/>
                <a:ext cx="2456085" cy="772738"/>
                <a:chOff x="3931172" y="3952681"/>
                <a:chExt cx="2456085" cy="772738"/>
              </a:xfrm>
            </p:grpSpPr>
            <p:pic>
              <p:nvPicPr>
                <p:cNvPr id="82" name="Рисунок 81">
                  <a:extLst>
                    <a:ext uri="{FF2B5EF4-FFF2-40B4-BE49-F238E27FC236}">
                      <a16:creationId xmlns:a16="http://schemas.microsoft.com/office/drawing/2014/main" id="{A301096B-B835-FDD3-0AB6-FCBD808202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172" y="4044201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FFBA8E2-15E0-F082-E57D-BB07880B4AB6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980542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Правка</a:t>
                  </a:r>
                  <a:r>
                    <a:rPr lang="en-US" sz="1600" dirty="0">
                      <a:solidFill>
                        <a:schemeClr val="bg1"/>
                      </a:solidFill>
                      <a:latin typeface="+mj-lt"/>
                    </a:rPr>
                    <a:t>, </a:t>
                  </a: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шлифовка</a:t>
                  </a:r>
                  <a:r>
                    <a:rPr lang="en-US" sz="1600" dirty="0">
                      <a:solidFill>
                        <a:schemeClr val="bg1"/>
                      </a:solidFill>
                      <a:latin typeface="+mj-lt"/>
                    </a:rPr>
                    <a:t>,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калибровка</a:t>
                  </a:r>
                  <a:endParaRPr lang="en-US" sz="16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5634D220-928C-37C5-1C39-4B811659D63B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4</a:t>
                  </a:r>
                </a:p>
              </p:txBody>
            </p:sp>
          </p:grpSp>
        </p:grpSp>
        <p:cxnSp>
          <p:nvCxnSpPr>
            <p:cNvPr id="132" name="Прямая со стрелкой 131">
              <a:extLst>
                <a:ext uri="{FF2B5EF4-FFF2-40B4-BE49-F238E27FC236}">
                  <a16:creationId xmlns:a16="http://schemas.microsoft.com/office/drawing/2014/main" id="{DBD70994-EDAC-C1E6-BA07-C15EE8413D77}"/>
                </a:ext>
              </a:extLst>
            </p:cNvPr>
            <p:cNvCxnSpPr>
              <a:stCxn id="2" idx="3"/>
              <a:endCxn id="67" idx="1"/>
            </p:cNvCxnSpPr>
            <p:nvPr/>
          </p:nvCxnSpPr>
          <p:spPr>
            <a:xfrm>
              <a:off x="3109844" y="1634626"/>
              <a:ext cx="307810" cy="0"/>
            </a:xfrm>
            <a:prstGeom prst="straightConnector1">
              <a:avLst/>
            </a:prstGeom>
            <a:ln>
              <a:solidFill>
                <a:srgbClr val="F9CD62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 стрелкой 132">
              <a:extLst>
                <a:ext uri="{FF2B5EF4-FFF2-40B4-BE49-F238E27FC236}">
                  <a16:creationId xmlns:a16="http://schemas.microsoft.com/office/drawing/2014/main" id="{3F1D9724-B64D-07AD-49DE-159FBC6A1B1D}"/>
                </a:ext>
              </a:extLst>
            </p:cNvPr>
            <p:cNvCxnSpPr>
              <a:cxnSpLocks/>
              <a:stCxn id="67" idx="2"/>
              <a:endCxn id="73" idx="0"/>
            </p:cNvCxnSpPr>
            <p:nvPr/>
          </p:nvCxnSpPr>
          <p:spPr>
            <a:xfrm flipH="1">
              <a:off x="4712714" y="2084626"/>
              <a:ext cx="940" cy="225224"/>
            </a:xfrm>
            <a:prstGeom prst="straightConnector1">
              <a:avLst/>
            </a:prstGeom>
            <a:ln>
              <a:solidFill>
                <a:srgbClr val="F9CD62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 стрелкой 145">
              <a:extLst>
                <a:ext uri="{FF2B5EF4-FFF2-40B4-BE49-F238E27FC236}">
                  <a16:creationId xmlns:a16="http://schemas.microsoft.com/office/drawing/2014/main" id="{58F4AB25-573F-2645-3565-990C5A19F7A6}"/>
                </a:ext>
              </a:extLst>
            </p:cNvPr>
            <p:cNvCxnSpPr>
              <a:cxnSpLocks/>
              <a:stCxn id="73" idx="1"/>
            </p:cNvCxnSpPr>
            <p:nvPr/>
          </p:nvCxnSpPr>
          <p:spPr>
            <a:xfrm flipH="1">
              <a:off x="3109631" y="2759850"/>
              <a:ext cx="307083" cy="0"/>
            </a:xfrm>
            <a:prstGeom prst="straightConnector1">
              <a:avLst/>
            </a:prstGeom>
            <a:ln>
              <a:solidFill>
                <a:srgbClr val="F9CD62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Прямоугольник: скругленные углы 17">
            <a:extLst>
              <a:ext uri="{FF2B5EF4-FFF2-40B4-BE49-F238E27FC236}">
                <a16:creationId xmlns:a16="http://schemas.microsoft.com/office/drawing/2014/main" id="{190B375D-1F5B-C250-F8ED-99A74A43E461}"/>
              </a:ext>
            </a:extLst>
          </p:cNvPr>
          <p:cNvSpPr/>
          <p:nvPr/>
        </p:nvSpPr>
        <p:spPr>
          <a:xfrm>
            <a:off x="829333" y="4049426"/>
            <a:ext cx="5830316" cy="2376000"/>
          </a:xfrm>
          <a:prstGeom prst="roundRect">
            <a:avLst>
              <a:gd name="adj" fmla="val 2670"/>
            </a:avLst>
          </a:prstGeom>
          <a:noFill/>
          <a:ln>
            <a:solidFill>
              <a:srgbClr val="684BF1">
                <a:alpha val="30000"/>
              </a:srgb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86" name="Группа 185">
            <a:extLst>
              <a:ext uri="{FF2B5EF4-FFF2-40B4-BE49-F238E27FC236}">
                <a16:creationId xmlns:a16="http://schemas.microsoft.com/office/drawing/2014/main" id="{7F51551E-80CA-39BB-9851-254C96BAB2A5}"/>
              </a:ext>
            </a:extLst>
          </p:cNvPr>
          <p:cNvGrpSpPr/>
          <p:nvPr/>
        </p:nvGrpSpPr>
        <p:grpSpPr>
          <a:xfrm>
            <a:off x="999520" y="4224905"/>
            <a:ext cx="5489942" cy="2025042"/>
            <a:chOff x="-5467984" y="1197823"/>
            <a:chExt cx="5489942" cy="2025042"/>
          </a:xfrm>
        </p:grpSpPr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AEFDD1AE-7408-5580-6513-9F03E39DE088}"/>
                </a:ext>
              </a:extLst>
            </p:cNvPr>
            <p:cNvGrpSpPr/>
            <p:nvPr/>
          </p:nvGrpSpPr>
          <p:grpSpPr>
            <a:xfrm>
              <a:off x="-5467984" y="1197823"/>
              <a:ext cx="2592000" cy="900000"/>
              <a:chOff x="3784593" y="3919416"/>
              <a:chExt cx="2592000" cy="900000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AF093321-B610-D717-91D6-56CDE597C197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87" name="Группа 86">
                <a:extLst>
                  <a:ext uri="{FF2B5EF4-FFF2-40B4-BE49-F238E27FC236}">
                    <a16:creationId xmlns:a16="http://schemas.microsoft.com/office/drawing/2014/main" id="{E7E5B197-9809-821C-DEEA-0397C0B687B3}"/>
                  </a:ext>
                </a:extLst>
              </p:cNvPr>
              <p:cNvGrpSpPr/>
              <p:nvPr/>
            </p:nvGrpSpPr>
            <p:grpSpPr>
              <a:xfrm>
                <a:off x="3920935" y="3983047"/>
                <a:ext cx="2001025" cy="772738"/>
                <a:chOff x="3931172" y="3952681"/>
                <a:chExt cx="2001025" cy="772738"/>
              </a:xfrm>
            </p:grpSpPr>
            <p:pic>
              <p:nvPicPr>
                <p:cNvPr id="88" name="Рисунок 87">
                  <a:extLst>
                    <a:ext uri="{FF2B5EF4-FFF2-40B4-BE49-F238E27FC236}">
                      <a16:creationId xmlns:a16="http://schemas.microsoft.com/office/drawing/2014/main" id="{9ECBB7DB-CF75-CEE4-8633-6D30E05372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172" y="4045785"/>
                  <a:ext cx="396000" cy="392832"/>
                </a:xfrm>
                <a:prstGeom prst="rect">
                  <a:avLst/>
                </a:prstGeom>
              </p:spPr>
            </p:pic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5CC621C1-41AE-7361-3B65-4A62F5D4CCB9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525482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Изготовление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имплантатов</a:t>
                  </a:r>
                  <a:endParaRPr lang="en-US" sz="16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62BEE1E4-1C0E-1C91-E41F-77F20B9A8A6A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5</a:t>
                  </a:r>
                </a:p>
              </p:txBody>
            </p:sp>
          </p:grp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000F1852-470E-5083-9AC0-0A6A84EDE381}"/>
                </a:ext>
              </a:extLst>
            </p:cNvPr>
            <p:cNvGrpSpPr/>
            <p:nvPr/>
          </p:nvGrpSpPr>
          <p:grpSpPr>
            <a:xfrm>
              <a:off x="-2570042" y="1197823"/>
              <a:ext cx="2592000" cy="900000"/>
              <a:chOff x="3784593" y="3919416"/>
              <a:chExt cx="2592000" cy="900000"/>
            </a:xfrm>
          </p:grpSpPr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94A8E81E-2097-CE02-CF77-404358E4FB1B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93" name="Группа 92">
                <a:extLst>
                  <a:ext uri="{FF2B5EF4-FFF2-40B4-BE49-F238E27FC236}">
                    <a16:creationId xmlns:a16="http://schemas.microsoft.com/office/drawing/2014/main" id="{6DB79435-ACBF-BBD9-7AF8-2A47B4AA79E7}"/>
                  </a:ext>
                </a:extLst>
              </p:cNvPr>
              <p:cNvGrpSpPr/>
              <p:nvPr/>
            </p:nvGrpSpPr>
            <p:grpSpPr>
              <a:xfrm>
                <a:off x="3920935" y="3983047"/>
                <a:ext cx="2408252" cy="772738"/>
                <a:chOff x="3931172" y="3952681"/>
                <a:chExt cx="2408252" cy="772738"/>
              </a:xfrm>
            </p:grpSpPr>
            <p:pic>
              <p:nvPicPr>
                <p:cNvPr id="94" name="Рисунок 93">
                  <a:extLst>
                    <a:ext uri="{FF2B5EF4-FFF2-40B4-BE49-F238E27FC236}">
                      <a16:creationId xmlns:a16="http://schemas.microsoft.com/office/drawing/2014/main" id="{66D37E71-80CD-BCC0-DDCE-6F1A40FBCC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172" y="4044201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1626BF83-579D-B6C2-74A9-50A156EB27C7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932709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Стерилизация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ГОСТ Р ИСО 17664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EFBCB45-6194-C48F-D66E-09B5A57E8DC9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6</a:t>
                  </a:r>
                </a:p>
              </p:txBody>
            </p:sp>
          </p:grp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14EBA916-D2EB-62D9-C53A-05A4CA152E74}"/>
                </a:ext>
              </a:extLst>
            </p:cNvPr>
            <p:cNvGrpSpPr/>
            <p:nvPr/>
          </p:nvGrpSpPr>
          <p:grpSpPr>
            <a:xfrm>
              <a:off x="-2570042" y="2322865"/>
              <a:ext cx="2592000" cy="900000"/>
              <a:chOff x="3784593" y="3919416"/>
              <a:chExt cx="2592000" cy="900000"/>
            </a:xfrm>
          </p:grpSpPr>
          <p:sp>
            <p:nvSpPr>
              <p:cNvPr id="98" name="Прямоугольник: скругленные углы 97">
                <a:extLst>
                  <a:ext uri="{FF2B5EF4-FFF2-40B4-BE49-F238E27FC236}">
                    <a16:creationId xmlns:a16="http://schemas.microsoft.com/office/drawing/2014/main" id="{CAC82D6F-F60A-DF79-C185-F8675885B029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7BD8BA6B-7938-941D-AC3A-AB20AA095E53}"/>
                  </a:ext>
                </a:extLst>
              </p:cNvPr>
              <p:cNvGrpSpPr/>
              <p:nvPr/>
            </p:nvGrpSpPr>
            <p:grpSpPr>
              <a:xfrm>
                <a:off x="3920935" y="3983047"/>
                <a:ext cx="2325473" cy="772738"/>
                <a:chOff x="3931172" y="3952681"/>
                <a:chExt cx="2325473" cy="772738"/>
              </a:xfrm>
            </p:grpSpPr>
            <p:pic>
              <p:nvPicPr>
                <p:cNvPr id="100" name="Рисунок 99">
                  <a:extLst>
                    <a:ext uri="{FF2B5EF4-FFF2-40B4-BE49-F238E27FC236}">
                      <a16:creationId xmlns:a16="http://schemas.microsoft.com/office/drawing/2014/main" id="{A8BCA34B-8300-DF39-AEA0-682566AC1E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172" y="4045785"/>
                  <a:ext cx="396000" cy="392832"/>
                </a:xfrm>
                <a:prstGeom prst="rect">
                  <a:avLst/>
                </a:prstGeom>
              </p:spPr>
            </p:pic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B4DB86F4-5393-C34C-120D-995C4E966BAA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849930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Упаковка готовых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изделий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67BCB35-27EF-610D-BB0E-D984AB4E1857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7</a:t>
                  </a:r>
                </a:p>
              </p:txBody>
            </p:sp>
          </p:grpSp>
        </p:grpSp>
        <p:grpSp>
          <p:nvGrpSpPr>
            <p:cNvPr id="103" name="Группа 102">
              <a:extLst>
                <a:ext uri="{FF2B5EF4-FFF2-40B4-BE49-F238E27FC236}">
                  <a16:creationId xmlns:a16="http://schemas.microsoft.com/office/drawing/2014/main" id="{DAD287A7-FF60-B519-7BC1-2E337274C5A2}"/>
                </a:ext>
              </a:extLst>
            </p:cNvPr>
            <p:cNvGrpSpPr/>
            <p:nvPr/>
          </p:nvGrpSpPr>
          <p:grpSpPr>
            <a:xfrm>
              <a:off x="-5467984" y="2322865"/>
              <a:ext cx="2592000" cy="900000"/>
              <a:chOff x="3784593" y="3919416"/>
              <a:chExt cx="2592000" cy="900000"/>
            </a:xfrm>
          </p:grpSpPr>
          <p:sp>
            <p:nvSpPr>
              <p:cNvPr id="104" name="Прямоугольник: скругленные углы 103">
                <a:extLst>
                  <a:ext uri="{FF2B5EF4-FFF2-40B4-BE49-F238E27FC236}">
                    <a16:creationId xmlns:a16="http://schemas.microsoft.com/office/drawing/2014/main" id="{7E44D5A1-C2B8-C4B4-7D2E-3BBD33453694}"/>
                  </a:ext>
                </a:extLst>
              </p:cNvPr>
              <p:cNvSpPr/>
              <p:nvPr/>
            </p:nvSpPr>
            <p:spPr>
              <a:xfrm>
                <a:off x="3784593" y="3919416"/>
                <a:ext cx="2592000" cy="900000"/>
              </a:xfrm>
              <a:prstGeom prst="roundRect">
                <a:avLst>
                  <a:gd name="adj" fmla="val 8512"/>
                </a:avLst>
              </a:prstGeom>
              <a:solidFill>
                <a:srgbClr val="1512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05" name="Группа 104">
                <a:extLst>
                  <a:ext uri="{FF2B5EF4-FFF2-40B4-BE49-F238E27FC236}">
                    <a16:creationId xmlns:a16="http://schemas.microsoft.com/office/drawing/2014/main" id="{8DCDD841-D143-ACD6-87AB-3BF6DDBE6C86}"/>
                  </a:ext>
                </a:extLst>
              </p:cNvPr>
              <p:cNvGrpSpPr/>
              <p:nvPr/>
            </p:nvGrpSpPr>
            <p:grpSpPr>
              <a:xfrm>
                <a:off x="3921321" y="3983047"/>
                <a:ext cx="1665611" cy="772738"/>
                <a:chOff x="3931558" y="3952681"/>
                <a:chExt cx="1665611" cy="772738"/>
              </a:xfrm>
            </p:grpSpPr>
            <p:pic>
              <p:nvPicPr>
                <p:cNvPr id="106" name="Рисунок 105">
                  <a:extLst>
                    <a:ext uri="{FF2B5EF4-FFF2-40B4-BE49-F238E27FC236}">
                      <a16:creationId xmlns:a16="http://schemas.microsoft.com/office/drawing/2014/main" id="{14AB8536-E6D3-D5A5-F4BC-61D499C732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1558" y="4044201"/>
                  <a:ext cx="395228" cy="396000"/>
                </a:xfrm>
                <a:prstGeom prst="rect">
                  <a:avLst/>
                </a:prstGeom>
              </p:spPr>
            </p:pic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8F7897DD-95AB-A411-67A1-F11D0AC7ACD4}"/>
                    </a:ext>
                  </a:extLst>
                </p:cNvPr>
                <p:cNvSpPr txBox="1"/>
                <p:nvPr/>
              </p:nvSpPr>
              <p:spPr>
                <a:xfrm>
                  <a:off x="4406715" y="4222717"/>
                  <a:ext cx="1190454" cy="5027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Хранение</a:t>
                  </a:r>
                  <a:b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</a:br>
                  <a:r>
                    <a:rPr lang="ru-RU" sz="1600" dirty="0">
                      <a:solidFill>
                        <a:schemeClr val="bg1"/>
                      </a:solidFill>
                      <a:latin typeface="+mj-lt"/>
                    </a:rPr>
                    <a:t>и продажа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12A3E6E7-7868-C65D-5BB2-68E7690D6F36}"/>
                    </a:ext>
                  </a:extLst>
                </p:cNvPr>
                <p:cNvSpPr txBox="1"/>
                <p:nvPr/>
              </p:nvSpPr>
              <p:spPr>
                <a:xfrm>
                  <a:off x="4406715" y="3952681"/>
                  <a:ext cx="6880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400" b="1" dirty="0">
                      <a:solidFill>
                        <a:schemeClr val="bg1">
                          <a:lumMod val="65000"/>
                          <a:alpha val="60000"/>
                        </a:schemeClr>
                      </a:solidFill>
                      <a:latin typeface="+mj-lt"/>
                    </a:rPr>
                    <a:t>Шаг 8</a:t>
                  </a:r>
                </a:p>
              </p:txBody>
            </p:sp>
          </p:grpSp>
        </p:grpSp>
        <p:cxnSp>
          <p:nvCxnSpPr>
            <p:cNvPr id="153" name="Прямая со стрелкой 152">
              <a:extLst>
                <a:ext uri="{FF2B5EF4-FFF2-40B4-BE49-F238E27FC236}">
                  <a16:creationId xmlns:a16="http://schemas.microsoft.com/office/drawing/2014/main" id="{7A9F5668-5CDE-DF5C-4861-694666B6E0D3}"/>
                </a:ext>
              </a:extLst>
            </p:cNvPr>
            <p:cNvCxnSpPr>
              <a:cxnSpLocks/>
              <a:stCxn id="86" idx="3"/>
              <a:endCxn id="92" idx="1"/>
            </p:cNvCxnSpPr>
            <p:nvPr/>
          </p:nvCxnSpPr>
          <p:spPr>
            <a:xfrm>
              <a:off x="-2875984" y="1647823"/>
              <a:ext cx="305942" cy="0"/>
            </a:xfrm>
            <a:prstGeom prst="straightConnector1">
              <a:avLst/>
            </a:prstGeom>
            <a:ln>
              <a:solidFill>
                <a:srgbClr val="684BF1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 стрелкой 155">
              <a:extLst>
                <a:ext uri="{FF2B5EF4-FFF2-40B4-BE49-F238E27FC236}">
                  <a16:creationId xmlns:a16="http://schemas.microsoft.com/office/drawing/2014/main" id="{1416CADD-B02D-9456-7245-55557E0A18C3}"/>
                </a:ext>
              </a:extLst>
            </p:cNvPr>
            <p:cNvCxnSpPr>
              <a:cxnSpLocks/>
              <a:stCxn id="92" idx="2"/>
              <a:endCxn id="98" idx="0"/>
            </p:cNvCxnSpPr>
            <p:nvPr/>
          </p:nvCxnSpPr>
          <p:spPr>
            <a:xfrm>
              <a:off x="-1274042" y="2097823"/>
              <a:ext cx="0" cy="225042"/>
            </a:xfrm>
            <a:prstGeom prst="straightConnector1">
              <a:avLst/>
            </a:prstGeom>
            <a:ln>
              <a:solidFill>
                <a:srgbClr val="684BF1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 стрелкой 170">
              <a:extLst>
                <a:ext uri="{FF2B5EF4-FFF2-40B4-BE49-F238E27FC236}">
                  <a16:creationId xmlns:a16="http://schemas.microsoft.com/office/drawing/2014/main" id="{BA210D74-38C2-34E6-27E9-F83A33843870}"/>
                </a:ext>
              </a:extLst>
            </p:cNvPr>
            <p:cNvCxnSpPr>
              <a:cxnSpLocks/>
              <a:endCxn id="104" idx="3"/>
            </p:cNvCxnSpPr>
            <p:nvPr/>
          </p:nvCxnSpPr>
          <p:spPr>
            <a:xfrm flipH="1">
              <a:off x="-2875984" y="2772865"/>
              <a:ext cx="305942" cy="0"/>
            </a:xfrm>
            <a:prstGeom prst="straightConnector1">
              <a:avLst/>
            </a:prstGeom>
            <a:ln>
              <a:solidFill>
                <a:srgbClr val="684BF1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2" name="Прямая со стрелкой 171">
            <a:extLst>
              <a:ext uri="{FF2B5EF4-FFF2-40B4-BE49-F238E27FC236}">
                <a16:creationId xmlns:a16="http://schemas.microsoft.com/office/drawing/2014/main" id="{C7358297-AECC-7B70-77DE-6D16B27A5C63}"/>
              </a:ext>
            </a:extLst>
          </p:cNvPr>
          <p:cNvCxnSpPr>
            <a:cxnSpLocks/>
            <a:stCxn id="79" idx="2"/>
            <a:endCxn id="86" idx="0"/>
          </p:cNvCxnSpPr>
          <p:nvPr/>
        </p:nvCxnSpPr>
        <p:spPr>
          <a:xfrm>
            <a:off x="2293218" y="3523059"/>
            <a:ext cx="2302" cy="701846"/>
          </a:xfrm>
          <a:prstGeom prst="straightConnector1">
            <a:avLst/>
          </a:prstGeom>
          <a:ln>
            <a:gradFill>
              <a:gsLst>
                <a:gs pos="0">
                  <a:srgbClr val="F9CD62"/>
                </a:gs>
                <a:gs pos="100000">
                  <a:srgbClr val="684BF1">
                    <a:lumMod val="97000"/>
                    <a:alpha val="50000"/>
                  </a:srgbClr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0" name="Рисунок 189">
            <a:extLst>
              <a:ext uri="{FF2B5EF4-FFF2-40B4-BE49-F238E27FC236}">
                <a16:creationId xmlns:a16="http://schemas.microsoft.com/office/drawing/2014/main" id="{B9672BBD-8112-C2C2-9F6C-49A0CD0A40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" r="390"/>
          <a:stretch/>
        </p:blipFill>
        <p:spPr>
          <a:xfrm rot="16200000">
            <a:off x="43019" y="2313783"/>
            <a:ext cx="999444" cy="393329"/>
          </a:xfrm>
          <a:prstGeom prst="rect">
            <a:avLst/>
          </a:prstGeom>
        </p:spPr>
      </p:pic>
      <p:pic>
        <p:nvPicPr>
          <p:cNvPr id="192" name="Рисунок 191">
            <a:extLst>
              <a:ext uri="{FF2B5EF4-FFF2-40B4-BE49-F238E27FC236}">
                <a16:creationId xmlns:a16="http://schemas.microsoft.com/office/drawing/2014/main" id="{32FD0A4C-8BFA-354C-8E03-AC8EF4873D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57396" y="5146939"/>
            <a:ext cx="2200275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9AFAA-EDE3-5790-B807-0F0C33B98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BEC715E-D39B-CBA6-FF59-0E034D8925AD}"/>
              </a:ext>
            </a:extLst>
          </p:cNvPr>
          <p:cNvSpPr/>
          <p:nvPr/>
        </p:nvSpPr>
        <p:spPr>
          <a:xfrm>
            <a:off x="2698376" y="985974"/>
            <a:ext cx="1631578" cy="4832496"/>
          </a:xfrm>
          <a:prstGeom prst="roundRect">
            <a:avLst>
              <a:gd name="adj" fmla="val 4992"/>
            </a:avLst>
          </a:prstGeom>
          <a:solidFill>
            <a:srgbClr val="F6B661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C71AB41-AA30-5F1D-74DD-629943E6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Конкурентный анализ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73680BF-7C83-9101-2B11-5504EAC1C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092820"/>
              </p:ext>
            </p:extLst>
          </p:nvPr>
        </p:nvGraphicFramePr>
        <p:xfrm>
          <a:off x="346074" y="985973"/>
          <a:ext cx="11510964" cy="483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373">
                  <a:extLst>
                    <a:ext uri="{9D8B030D-6E8A-4147-A177-3AD203B41FA5}">
                      <a16:colId xmlns:a16="http://schemas.microsoft.com/office/drawing/2014/main" val="2047385391"/>
                    </a:ext>
                  </a:extLst>
                </a:gridCol>
                <a:gridCol w="1674118">
                  <a:extLst>
                    <a:ext uri="{9D8B030D-6E8A-4147-A177-3AD203B41FA5}">
                      <a16:colId xmlns:a16="http://schemas.microsoft.com/office/drawing/2014/main" val="495915916"/>
                    </a:ext>
                  </a:extLst>
                </a:gridCol>
                <a:gridCol w="1798908">
                  <a:extLst>
                    <a:ext uri="{9D8B030D-6E8A-4147-A177-3AD203B41FA5}">
                      <a16:colId xmlns:a16="http://schemas.microsoft.com/office/drawing/2014/main" val="3006614333"/>
                    </a:ext>
                  </a:extLst>
                </a:gridCol>
                <a:gridCol w="1977515">
                  <a:extLst>
                    <a:ext uri="{9D8B030D-6E8A-4147-A177-3AD203B41FA5}">
                      <a16:colId xmlns:a16="http://schemas.microsoft.com/office/drawing/2014/main" val="4117931259"/>
                    </a:ext>
                  </a:extLst>
                </a:gridCol>
                <a:gridCol w="1825639">
                  <a:extLst>
                    <a:ext uri="{9D8B030D-6E8A-4147-A177-3AD203B41FA5}">
                      <a16:colId xmlns:a16="http://schemas.microsoft.com/office/drawing/2014/main" val="730645376"/>
                    </a:ext>
                  </a:extLst>
                </a:gridCol>
                <a:gridCol w="1900411">
                  <a:extLst>
                    <a:ext uri="{9D8B030D-6E8A-4147-A177-3AD203B41FA5}">
                      <a16:colId xmlns:a16="http://schemas.microsoft.com/office/drawing/2014/main" val="3927939270"/>
                    </a:ext>
                  </a:extLst>
                </a:gridCol>
              </a:tblGrid>
              <a:tr h="42316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Параметр анализа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НИТУ МИСИС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Syntellix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Smith &amp; Nephew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AGOMED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Medizin-Technik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ОСТЕОМЕД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0225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Страна 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производитель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Германия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Великобритания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Германия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857367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Материал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err="1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Mg+Zn+Ga</a:t>
                      </a:r>
                      <a:endParaRPr lang="ru-RU" sz="1400" dirty="0">
                        <a:solidFill>
                          <a:srgbClr val="F9CD6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Mg +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токсичные легирующие элементы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Полиэфирэфиркетон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полимолочная кислота 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Титан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Титан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97620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Резорбция в организме человека</a:t>
                      </a:r>
                      <a:endParaRPr lang="en-US" sz="14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5-10 </a:t>
                      </a:r>
                      <a:r>
                        <a:rPr lang="ru-RU" sz="1400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месяцев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4-12 месяцев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1-5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месяцев</a:t>
                      </a:r>
                      <a:endParaRPr lang="ru-RU" sz="1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Отсутствует</a:t>
                      </a:r>
                      <a:endParaRPr lang="en-US" sz="1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Отсутствует</a:t>
                      </a:r>
                      <a:endParaRPr lang="en-US" sz="1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445951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Механические свойства изделия</a:t>
                      </a:r>
                      <a:endParaRPr lang="ru-RU" sz="14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Костная ткань: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модуль упругости </a:t>
                      </a:r>
                      <a:r>
                        <a:rPr lang="en-US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5-25 ГПа </a:t>
                      </a:r>
                      <a:endParaRPr lang="ru-RU" sz="11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предел прочности </a:t>
                      </a:r>
                      <a:r>
                        <a:rPr lang="el-GR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100" b="0" i="1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100" b="0" i="1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i="1" kern="12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100" b="0" i="1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35-283 МПа</a:t>
                      </a:r>
                      <a:r>
                        <a:rPr lang="en-US" sz="1100" b="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35-45</a:t>
                      </a:r>
                      <a:r>
                        <a:rPr lang="ru-RU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ГПа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400" b="0" i="0" baseline="-250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400" b="0" i="0" kern="1200" baseline="-250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baseline="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baseline="-250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260-360</a:t>
                      </a:r>
                      <a:r>
                        <a:rPr lang="ru-RU" sz="1400" b="0" i="0" kern="1200" dirty="0">
                          <a:solidFill>
                            <a:srgbClr val="F9CD62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МПа</a:t>
                      </a:r>
                      <a:endParaRPr lang="en-US" sz="1400" b="0" i="0" kern="1200" dirty="0">
                        <a:solidFill>
                          <a:srgbClr val="F9CD62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kern="1200" dirty="0">
                        <a:solidFill>
                          <a:srgbClr val="F9CD62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i="0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цельная система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i="0" dirty="0">
                          <a:solidFill>
                            <a:srgbClr val="F9CD62"/>
                          </a:solidFill>
                          <a:latin typeface="+mj-lt"/>
                          <a:cs typeface="Arial" panose="020B0604020202020204" pitchFamily="34" charset="0"/>
                        </a:rPr>
                        <a:t>для остеосинтеза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40-50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ГПа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253-340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МПа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ограниченная линейка видов изделий (5 шт.)</a:t>
                      </a: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2-5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ГПа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20-70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МПа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малых фрагментов для остеосинтеза</a:t>
                      </a:r>
                      <a:endParaRPr lang="ru-RU" sz="1200" b="0" i="0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110-117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ГПа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480-600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МПа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синдром</a:t>
                      </a:r>
                    </a:p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200" i="1" kern="12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Stress</a:t>
                      </a: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shielding</a:t>
                      </a: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lang="en-US" sz="1200" i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 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110-119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ГПа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ru-RU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b="0" i="0" kern="1200" baseline="-25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480-620</a:t>
                      </a: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МПа</a:t>
                      </a:r>
                    </a:p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dirty="0">
                        <a:solidFill>
                          <a:schemeClr val="bg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синдром</a:t>
                      </a:r>
                    </a:p>
                    <a:p>
                      <a:pPr marL="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200" i="1" kern="12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Stress</a:t>
                      </a: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shielding</a:t>
                      </a:r>
                      <a:r>
                        <a:rPr lang="ru-RU" sz="1200" i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lang="en-US" sz="1200" i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2848" marR="82848" marT="41424" marB="414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9635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Проведение повторной операции по удалению</a:t>
                      </a:r>
                      <a:endParaRPr lang="en-US" sz="14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9CD6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Не требуется</a:t>
                      </a:r>
                      <a:endParaRPr lang="en-US" sz="1400" i="0" dirty="0">
                        <a:solidFill>
                          <a:srgbClr val="F9CD62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Не требуется</a:t>
                      </a:r>
                      <a:endParaRPr lang="en-US" sz="140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Не требуется</a:t>
                      </a:r>
                      <a:endParaRPr lang="en-US" sz="140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Требуется </a:t>
                      </a:r>
                      <a:endParaRPr lang="en-US" sz="140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Требуется</a:t>
                      </a:r>
                      <a:endParaRPr lang="en-US" sz="1400" i="0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42027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Рыночная</a:t>
                      </a:r>
                      <a:r>
                        <a:rPr lang="ru-RU" sz="1400" b="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цена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изделия</a:t>
                      </a:r>
                      <a:endParaRPr lang="en-US" sz="1400" b="0" i="1" dirty="0">
                        <a:solidFill>
                          <a:schemeClr val="bg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9CD6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10 000 ₽</a:t>
                      </a:r>
                      <a:endParaRPr lang="en-US" sz="1400" i="0" dirty="0">
                        <a:solidFill>
                          <a:srgbClr val="F9CD62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42 000 ₽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*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578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15 000 ₽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*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000 ₽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**</a:t>
                      </a: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2 000 ₽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**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24352" marR="24352" marT="24352" marB="243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120722"/>
                  </a:ext>
                </a:extLst>
              </a:tr>
            </a:tbl>
          </a:graphicData>
        </a:graphic>
      </p:graphicFrame>
      <p:sp>
        <p:nvSpPr>
          <p:cNvPr id="80" name="Номер слайда 1">
            <a:extLst>
              <a:ext uri="{FF2B5EF4-FFF2-40B4-BE49-F238E27FC236}">
                <a16:creationId xmlns:a16="http://schemas.microsoft.com/office/drawing/2014/main" id="{A7DBB53F-B673-9578-9F39-0ACE4212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7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8E063-AE1F-529D-4508-854A9F46E58F}"/>
              </a:ext>
            </a:extLst>
          </p:cNvPr>
          <p:cNvSpPr txBox="1"/>
          <p:nvPr/>
        </p:nvSpPr>
        <p:spPr>
          <a:xfrm>
            <a:off x="277288" y="6079363"/>
            <a:ext cx="2099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* </a:t>
            </a:r>
            <a:r>
              <a:rPr lang="ru-RU" sz="1200" dirty="0">
                <a:solidFill>
                  <a:schemeClr val="bg1"/>
                </a:solidFill>
                <a:latin typeface="+mj-lt"/>
              </a:rPr>
              <a:t>Сложность поставки в РФ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600F7D-3352-4FEE-5911-6F1FECD711C9}"/>
              </a:ext>
            </a:extLst>
          </p:cNvPr>
          <p:cNvSpPr txBox="1"/>
          <p:nvPr/>
        </p:nvSpPr>
        <p:spPr>
          <a:xfrm>
            <a:off x="277288" y="6331117"/>
            <a:ext cx="3790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** </a:t>
            </a:r>
            <a:r>
              <a:rPr lang="ru-RU" sz="1200" dirty="0">
                <a:solidFill>
                  <a:schemeClr val="bg1"/>
                </a:solidFill>
                <a:latin typeface="+mj-lt"/>
              </a:rPr>
              <a:t>Повторная операция по извлечению </a:t>
            </a:r>
            <a:r>
              <a:rPr lang="ru-RU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≈ 50 000 ₽</a:t>
            </a:r>
            <a:r>
              <a:rPr lang="ru-RU" sz="120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0525C9A-49EA-103B-F657-D68019A78E58}"/>
              </a:ext>
            </a:extLst>
          </p:cNvPr>
          <p:cNvCxnSpPr>
            <a:cxnSpLocks/>
          </p:cNvCxnSpPr>
          <p:nvPr/>
        </p:nvCxnSpPr>
        <p:spPr>
          <a:xfrm>
            <a:off x="346075" y="1501215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1B9E93D-3B58-1304-BE73-DCD063F77DF5}"/>
              </a:ext>
            </a:extLst>
          </p:cNvPr>
          <p:cNvCxnSpPr>
            <a:cxnSpLocks/>
          </p:cNvCxnSpPr>
          <p:nvPr/>
        </p:nvCxnSpPr>
        <p:spPr>
          <a:xfrm>
            <a:off x="346075" y="2074957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AF68B0A-FDD5-5785-9ED8-185F23138980}"/>
              </a:ext>
            </a:extLst>
          </p:cNvPr>
          <p:cNvCxnSpPr>
            <a:cxnSpLocks/>
          </p:cNvCxnSpPr>
          <p:nvPr/>
        </p:nvCxnSpPr>
        <p:spPr>
          <a:xfrm>
            <a:off x="346075" y="2801098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B6A8DAE-6F71-FE8D-2DEE-3E7C85858170}"/>
              </a:ext>
            </a:extLst>
          </p:cNvPr>
          <p:cNvCxnSpPr>
            <a:cxnSpLocks/>
          </p:cNvCxnSpPr>
          <p:nvPr/>
        </p:nvCxnSpPr>
        <p:spPr>
          <a:xfrm>
            <a:off x="346075" y="3374840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2B2EEB1-EFD5-85FA-D30E-63EE6A482D33}"/>
              </a:ext>
            </a:extLst>
          </p:cNvPr>
          <p:cNvCxnSpPr>
            <a:cxnSpLocks/>
          </p:cNvCxnSpPr>
          <p:nvPr/>
        </p:nvCxnSpPr>
        <p:spPr>
          <a:xfrm>
            <a:off x="346075" y="4746439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B080C5C-F525-57D7-479D-A0C3ED534C44}"/>
              </a:ext>
            </a:extLst>
          </p:cNvPr>
          <p:cNvCxnSpPr>
            <a:cxnSpLocks/>
          </p:cNvCxnSpPr>
          <p:nvPr/>
        </p:nvCxnSpPr>
        <p:spPr>
          <a:xfrm>
            <a:off x="346075" y="5320179"/>
            <a:ext cx="11510963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43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A04B-DAFA-E56F-0047-7E98A27F9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CB5CDB4-70C6-916E-9177-BF7446DD7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Экономическая оценка проекта</a:t>
            </a:r>
          </a:p>
        </p:txBody>
      </p:sp>
      <p:sp>
        <p:nvSpPr>
          <p:cNvPr id="80" name="Номер слайда 1">
            <a:extLst>
              <a:ext uri="{FF2B5EF4-FFF2-40B4-BE49-F238E27FC236}">
                <a16:creationId xmlns:a16="http://schemas.microsoft.com/office/drawing/2014/main" id="{E288DE14-77E2-E6F8-1114-41229DB4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8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Прямоугольник: один скругленный угол 7">
            <a:extLst>
              <a:ext uri="{FF2B5EF4-FFF2-40B4-BE49-F238E27FC236}">
                <a16:creationId xmlns:a16="http://schemas.microsoft.com/office/drawing/2014/main" id="{E9599904-D8B0-2548-17A8-C6636E74C4F9}"/>
              </a:ext>
            </a:extLst>
          </p:cNvPr>
          <p:cNvSpPr/>
          <p:nvPr/>
        </p:nvSpPr>
        <p:spPr>
          <a:xfrm rot="10800000">
            <a:off x="346075" y="950911"/>
            <a:ext cx="4032000" cy="3640139"/>
          </a:xfrm>
          <a:prstGeom prst="round1Rect">
            <a:avLst>
              <a:gd name="adj" fmla="val 3706"/>
            </a:avLst>
          </a:prstGeom>
          <a:solidFill>
            <a:srgbClr val="E4E4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CEE718BF-9D96-109F-A6B8-08450B081D92}"/>
              </a:ext>
            </a:extLst>
          </p:cNvPr>
          <p:cNvGrpSpPr/>
          <p:nvPr/>
        </p:nvGrpSpPr>
        <p:grpSpPr>
          <a:xfrm>
            <a:off x="543837" y="1811928"/>
            <a:ext cx="2878671" cy="2575331"/>
            <a:chOff x="558200" y="1811928"/>
            <a:chExt cx="2878671" cy="25753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DA0F5F-643B-A79E-61CC-B5E2458E42C1}"/>
                </a:ext>
              </a:extLst>
            </p:cNvPr>
            <p:cNvSpPr txBox="1"/>
            <p:nvPr/>
          </p:nvSpPr>
          <p:spPr>
            <a:xfrm>
              <a:off x="558201" y="3155374"/>
              <a:ext cx="27017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latin typeface="+mj-lt"/>
                  <a:cs typeface="Arial" panose="020B0604020202020204" pitchFamily="34" charset="0"/>
                </a:rPr>
                <a:t>₽50 млрд</a:t>
              </a:r>
              <a:r>
                <a:rPr lang="ru-RU" sz="4000" b="1" dirty="0">
                  <a:latin typeface="+mj-lt"/>
                </a:rPr>
                <a:t> 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E8AC566F-EBC4-FFF5-FEC9-A8BE46EF26E5}"/>
                </a:ext>
              </a:extLst>
            </p:cNvPr>
            <p:cNvGrpSpPr/>
            <p:nvPr/>
          </p:nvGrpSpPr>
          <p:grpSpPr>
            <a:xfrm>
              <a:off x="642890" y="1811928"/>
              <a:ext cx="1152000" cy="1152000"/>
              <a:chOff x="1732074" y="2480404"/>
              <a:chExt cx="1152000" cy="1152000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66309F55-6A4A-05BE-EE34-064D5B9EB8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2074" y="2480404"/>
                <a:ext cx="1152000" cy="1152000"/>
              </a:xfrm>
              <a:prstGeom prst="ellipse">
                <a:avLst/>
              </a:prstGeom>
              <a:solidFill>
                <a:srgbClr val="201D2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latin typeface="+mj-lt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A3F325-1555-44CA-D260-7F55DA4637E4}"/>
                  </a:ext>
                </a:extLst>
              </p:cNvPr>
              <p:cNvSpPr txBox="1"/>
              <p:nvPr/>
            </p:nvSpPr>
            <p:spPr>
              <a:xfrm>
                <a:off x="1825122" y="2794794"/>
                <a:ext cx="9659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+mj-lt"/>
                  </a:rPr>
                  <a:t>TAM</a:t>
                </a:r>
                <a:endParaRPr lang="ru-RU" sz="28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3BCEBC-8AE7-5F2F-5D75-A437B26144B4}"/>
                </a:ext>
              </a:extLst>
            </p:cNvPr>
            <p:cNvSpPr txBox="1"/>
            <p:nvPr/>
          </p:nvSpPr>
          <p:spPr>
            <a:xfrm>
              <a:off x="558200" y="3802484"/>
              <a:ext cx="28786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latin typeface="+mj-lt"/>
                </a:rPr>
                <a:t>Оценивается рынок изделий РФ для остеосинтеза</a:t>
              </a:r>
            </a:p>
          </p:txBody>
        </p:sp>
      </p:grpSp>
      <p:sp>
        <p:nvSpPr>
          <p:cNvPr id="5" name="Прямоугольник: один скругленный угол 4">
            <a:extLst>
              <a:ext uri="{FF2B5EF4-FFF2-40B4-BE49-F238E27FC236}">
                <a16:creationId xmlns:a16="http://schemas.microsoft.com/office/drawing/2014/main" id="{E892D932-AB94-9223-A893-CDF393FF57F8}"/>
              </a:ext>
            </a:extLst>
          </p:cNvPr>
          <p:cNvSpPr/>
          <p:nvPr/>
        </p:nvSpPr>
        <p:spPr>
          <a:xfrm rot="10800000">
            <a:off x="4085557" y="950911"/>
            <a:ext cx="4032000" cy="3640139"/>
          </a:xfrm>
          <a:prstGeom prst="round1Rect">
            <a:avLst>
              <a:gd name="adj" fmla="val 3706"/>
            </a:avLst>
          </a:prstGeom>
          <a:solidFill>
            <a:srgbClr val="F9CD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6C6EEFD-A909-5AC3-63D0-AA1553CC9C12}"/>
              </a:ext>
            </a:extLst>
          </p:cNvPr>
          <p:cNvGrpSpPr/>
          <p:nvPr/>
        </p:nvGrpSpPr>
        <p:grpSpPr>
          <a:xfrm>
            <a:off x="4303236" y="1811928"/>
            <a:ext cx="3131783" cy="2575331"/>
            <a:chOff x="4237548" y="2480404"/>
            <a:chExt cx="3131783" cy="25753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F38BFA-B5BB-132D-D245-89E5BE1A0F68}"/>
                </a:ext>
              </a:extLst>
            </p:cNvPr>
            <p:cNvSpPr txBox="1"/>
            <p:nvPr/>
          </p:nvSpPr>
          <p:spPr>
            <a:xfrm>
              <a:off x="4237548" y="3823850"/>
              <a:ext cx="27017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latin typeface="+mj-lt"/>
                  <a:cs typeface="Arial" panose="020B0604020202020204" pitchFamily="34" charset="0"/>
                </a:rPr>
                <a:t>₽22 млрд</a:t>
              </a:r>
              <a:r>
                <a:rPr lang="ru-RU" sz="4000" b="1" dirty="0">
                  <a:latin typeface="+mj-lt"/>
                </a:rPr>
                <a:t> </a:t>
              </a: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A7FAFEAD-E880-06F7-60AD-221085E235CE}"/>
                </a:ext>
              </a:extLst>
            </p:cNvPr>
            <p:cNvGrpSpPr/>
            <p:nvPr/>
          </p:nvGrpSpPr>
          <p:grpSpPr>
            <a:xfrm>
              <a:off x="4337560" y="2480404"/>
              <a:ext cx="1152000" cy="1152000"/>
              <a:chOff x="5579556" y="2480404"/>
              <a:chExt cx="1152000" cy="1152000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BA4AB29E-A1B7-DFDD-5CEC-248F28F5E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79556" y="2480404"/>
                <a:ext cx="1152000" cy="1152000"/>
              </a:xfrm>
              <a:prstGeom prst="ellipse">
                <a:avLst/>
              </a:prstGeom>
              <a:solidFill>
                <a:srgbClr val="201D2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FCB1AC-1620-641C-056A-B4C02E90177F}"/>
                  </a:ext>
                </a:extLst>
              </p:cNvPr>
              <p:cNvSpPr txBox="1"/>
              <p:nvPr/>
            </p:nvSpPr>
            <p:spPr>
              <a:xfrm>
                <a:off x="5664076" y="2794794"/>
                <a:ext cx="9829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+mj-lt"/>
                  </a:rPr>
                  <a:t>SAM</a:t>
                </a:r>
                <a:endParaRPr lang="ru-RU" sz="28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1CE3CF-BB72-EDC2-48A5-FB0810638ED3}"/>
                </a:ext>
              </a:extLst>
            </p:cNvPr>
            <p:cNvSpPr txBox="1"/>
            <p:nvPr/>
          </p:nvSpPr>
          <p:spPr>
            <a:xfrm>
              <a:off x="4240333" y="4470960"/>
              <a:ext cx="31289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latin typeface="+mj-lt"/>
                </a:rPr>
                <a:t>Доля малых и средних изделий для остеосинтеза</a:t>
              </a:r>
            </a:p>
          </p:txBody>
        </p:sp>
      </p:grpSp>
      <p:sp>
        <p:nvSpPr>
          <p:cNvPr id="6" name="Прямоугольник: один скругленный угол 5">
            <a:extLst>
              <a:ext uri="{FF2B5EF4-FFF2-40B4-BE49-F238E27FC236}">
                <a16:creationId xmlns:a16="http://schemas.microsoft.com/office/drawing/2014/main" id="{C94B9A89-F6B1-FC94-B9AD-3F0813BBFA22}"/>
              </a:ext>
            </a:extLst>
          </p:cNvPr>
          <p:cNvSpPr/>
          <p:nvPr/>
        </p:nvSpPr>
        <p:spPr>
          <a:xfrm rot="10800000">
            <a:off x="7825038" y="950911"/>
            <a:ext cx="4032000" cy="3640139"/>
          </a:xfrm>
          <a:prstGeom prst="round1Rect">
            <a:avLst>
              <a:gd name="adj" fmla="val 3706"/>
            </a:avLst>
          </a:prstGeom>
          <a:solidFill>
            <a:srgbClr val="684B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217B4D87-0646-5E48-D72F-9F6C1DD3164F}"/>
              </a:ext>
            </a:extLst>
          </p:cNvPr>
          <p:cNvGrpSpPr/>
          <p:nvPr/>
        </p:nvGrpSpPr>
        <p:grpSpPr>
          <a:xfrm>
            <a:off x="8045554" y="1811928"/>
            <a:ext cx="3800371" cy="2575331"/>
            <a:chOff x="8031879" y="2480404"/>
            <a:chExt cx="3800371" cy="25753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99B2EC-410E-611F-4873-8361B80E6165}"/>
                </a:ext>
              </a:extLst>
            </p:cNvPr>
            <p:cNvSpPr txBox="1"/>
            <p:nvPr/>
          </p:nvSpPr>
          <p:spPr>
            <a:xfrm>
              <a:off x="8031879" y="3823850"/>
              <a:ext cx="25394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₽800 млн</a:t>
              </a:r>
              <a:endParaRPr lang="ru-RU" sz="40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D00BE36-9A17-2760-B579-B829757CFA2B}"/>
                </a:ext>
              </a:extLst>
            </p:cNvPr>
            <p:cNvGrpSpPr/>
            <p:nvPr/>
          </p:nvGrpSpPr>
          <p:grpSpPr>
            <a:xfrm>
              <a:off x="8125617" y="2480404"/>
              <a:ext cx="1152000" cy="1152000"/>
              <a:chOff x="9409038" y="2480404"/>
              <a:chExt cx="1152000" cy="1152000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14C12B6A-C97D-66AD-9419-43D2E3AEA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09038" y="2480404"/>
                <a:ext cx="1152000" cy="115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dirty="0">
                  <a:solidFill>
                    <a:srgbClr val="684BF1"/>
                  </a:solidFill>
                  <a:latin typeface="+mj-lt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440FF9-7141-EFDA-9301-90457F1CF4DF}"/>
                  </a:ext>
                </a:extLst>
              </p:cNvPr>
              <p:cNvSpPr txBox="1"/>
              <p:nvPr/>
            </p:nvSpPr>
            <p:spPr>
              <a:xfrm>
                <a:off x="9483940" y="2794794"/>
                <a:ext cx="1002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684BF1"/>
                    </a:solidFill>
                    <a:latin typeface="+mj-lt"/>
                  </a:rPr>
                  <a:t>SOM</a:t>
                </a:r>
                <a:endParaRPr lang="ru-RU" sz="2800" b="1" dirty="0">
                  <a:solidFill>
                    <a:srgbClr val="684BF1"/>
                  </a:solidFill>
                  <a:latin typeface="+mj-lt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764E78-026E-516D-3554-F4B88DB37BBA}"/>
                </a:ext>
              </a:extLst>
            </p:cNvPr>
            <p:cNvSpPr txBox="1"/>
            <p:nvPr/>
          </p:nvSpPr>
          <p:spPr>
            <a:xfrm>
              <a:off x="8031880" y="4470960"/>
              <a:ext cx="38003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+mj-lt"/>
                </a:rPr>
                <a:t>Доля применения биорезорбируемых изделий для остеосинтеза</a:t>
              </a:r>
            </a:p>
          </p:txBody>
        </p: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9F7215D-7BE7-2ADE-FBE0-3407C2DE316B}"/>
              </a:ext>
            </a:extLst>
          </p:cNvPr>
          <p:cNvSpPr/>
          <p:nvPr/>
        </p:nvSpPr>
        <p:spPr>
          <a:xfrm>
            <a:off x="346074" y="4782495"/>
            <a:ext cx="11510963" cy="1548000"/>
          </a:xfrm>
          <a:prstGeom prst="roundRect">
            <a:avLst>
              <a:gd name="adj" fmla="val 8512"/>
            </a:avLst>
          </a:prstGeom>
          <a:solidFill>
            <a:srgbClr val="1512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B9FF15E-163C-ED0B-E58C-A29D03B6C773}"/>
              </a:ext>
            </a:extLst>
          </p:cNvPr>
          <p:cNvGrpSpPr/>
          <p:nvPr/>
        </p:nvGrpSpPr>
        <p:grpSpPr>
          <a:xfrm>
            <a:off x="543837" y="4871616"/>
            <a:ext cx="10782759" cy="1282687"/>
            <a:chOff x="543837" y="4814615"/>
            <a:chExt cx="10782759" cy="1282687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349F25D4-7E4E-DF43-DE51-CB6C4DD5EA47}"/>
                </a:ext>
              </a:extLst>
            </p:cNvPr>
            <p:cNvGrpSpPr/>
            <p:nvPr/>
          </p:nvGrpSpPr>
          <p:grpSpPr>
            <a:xfrm>
              <a:off x="543837" y="4814615"/>
              <a:ext cx="3281042" cy="1282687"/>
              <a:chOff x="558200" y="4814615"/>
              <a:chExt cx="3281042" cy="128268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73E8D21-1288-78F5-5FC0-64945C4F52DD}"/>
                  </a:ext>
                </a:extLst>
              </p:cNvPr>
              <p:cNvSpPr txBox="1"/>
              <p:nvPr/>
            </p:nvSpPr>
            <p:spPr>
              <a:xfrm>
                <a:off x="558200" y="4814615"/>
                <a:ext cx="1836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>
                    <a:solidFill>
                      <a:srgbClr val="F9CD62"/>
                    </a:solidFill>
                    <a:latin typeface="+mj-lt"/>
                  </a:rPr>
                  <a:t>10-15%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627207-2669-A504-E4C3-A0069913AB03}"/>
                  </a:ext>
                </a:extLst>
              </p:cNvPr>
              <p:cNvSpPr txBox="1"/>
              <p:nvPr/>
            </p:nvSpPr>
            <p:spPr>
              <a:xfrm>
                <a:off x="558200" y="5358638"/>
                <a:ext cx="328104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доля российского производителя </a:t>
                </a:r>
                <a:br>
                  <a:rPr lang="ru-RU" sz="14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</a:b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по данным Комитет Госдумы РФ </a:t>
                </a:r>
                <a:br>
                  <a:rPr lang="ru-RU" sz="14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</a:b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 Medium" panose="02000000000000000000" pitchFamily="2" charset="0"/>
                    <a:cs typeface="Roboto Medium" panose="02000000000000000000" pitchFamily="2" charset="0"/>
                  </a:rPr>
                  <a:t>по охране здоровья</a:t>
                </a:r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42DC1F89-3A5F-EDEC-8843-4C3AA0E9318A}"/>
                </a:ext>
              </a:extLst>
            </p:cNvPr>
            <p:cNvGrpSpPr/>
            <p:nvPr/>
          </p:nvGrpSpPr>
          <p:grpSpPr>
            <a:xfrm>
              <a:off x="4303236" y="4814615"/>
              <a:ext cx="3281042" cy="1282687"/>
              <a:chOff x="4297682" y="4814615"/>
              <a:chExt cx="3281042" cy="128268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42060D1-296B-B2F3-54BD-5B04D8671EDA}"/>
                  </a:ext>
                </a:extLst>
              </p:cNvPr>
              <p:cNvSpPr txBox="1"/>
              <p:nvPr/>
            </p:nvSpPr>
            <p:spPr>
              <a:xfrm>
                <a:off x="4297682" y="4814615"/>
                <a:ext cx="1836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9CD62"/>
                    </a:solidFill>
                    <a:latin typeface="+mj-lt"/>
                  </a:rPr>
                  <a:t>8 </a:t>
                </a:r>
                <a:r>
                  <a:rPr lang="ru-RU" sz="3600" b="1" dirty="0">
                    <a:solidFill>
                      <a:srgbClr val="F9CD62"/>
                    </a:solidFill>
                    <a:latin typeface="+mj-lt"/>
                  </a:rPr>
                  <a:t>млн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E05E4C9-CBF4-F83F-2264-D2ED837F2808}"/>
                  </a:ext>
                </a:extLst>
              </p:cNvPr>
              <p:cNvSpPr txBox="1"/>
              <p:nvPr/>
            </p:nvSpPr>
            <p:spPr>
              <a:xfrm>
                <a:off x="4297682" y="5358638"/>
                <a:ext cx="328104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</a:rPr>
                  <a:t>фиксирующих конструкций в год используют более 500 клиник </a:t>
                </a:r>
              </a:p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</a:rPr>
                  <a:t>и отделений хирургии в России</a:t>
                </a:r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9AD0B75F-C381-3254-6F3D-80EC653B77CE}"/>
                </a:ext>
              </a:extLst>
            </p:cNvPr>
            <p:cNvGrpSpPr/>
            <p:nvPr/>
          </p:nvGrpSpPr>
          <p:grpSpPr>
            <a:xfrm>
              <a:off x="8045554" y="4814615"/>
              <a:ext cx="3281042" cy="1282687"/>
              <a:chOff x="8037163" y="4814615"/>
              <a:chExt cx="3281042" cy="128268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750CE50-31D9-BFC1-539A-4A256466DEFF}"/>
                  </a:ext>
                </a:extLst>
              </p:cNvPr>
              <p:cNvSpPr txBox="1"/>
              <p:nvPr/>
            </p:nvSpPr>
            <p:spPr>
              <a:xfrm>
                <a:off x="8037163" y="4814615"/>
                <a:ext cx="1836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9CD62"/>
                    </a:solidFill>
                    <a:latin typeface="+mj-lt"/>
                  </a:rPr>
                  <a:t>1 </a:t>
                </a:r>
                <a:r>
                  <a:rPr lang="ru-RU" sz="3600" b="1" dirty="0">
                    <a:solidFill>
                      <a:srgbClr val="F9CD62"/>
                    </a:solidFill>
                    <a:latin typeface="+mj-lt"/>
                  </a:rPr>
                  <a:t>млн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DB55C9B-F629-61B3-9F49-2484C6004D69}"/>
                  </a:ext>
                </a:extLst>
              </p:cNvPr>
              <p:cNvSpPr txBox="1"/>
              <p:nvPr/>
            </p:nvSpPr>
            <p:spPr>
              <a:xfrm>
                <a:off x="8037163" y="5358638"/>
                <a:ext cx="328104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</a:rPr>
                  <a:t>фиксирующих конструкций в год</a:t>
                </a:r>
              </a:p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</a:rPr>
                  <a:t>используют более 200 клиник </a:t>
                </a:r>
              </a:p>
              <a:p>
                <a:r>
                  <a:rPr lang="ru-RU" sz="1400" dirty="0">
                    <a:solidFill>
                      <a:schemeClr val="bg1"/>
                    </a:solidFill>
                    <a:latin typeface="+mj-lt"/>
                  </a:rPr>
                  <a:t>и отделений хирургии в Москве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005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DB58C-1912-0691-B2AA-7C840BB21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0C1CEE7-BAAF-77C0-ED89-B410C29B3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Дорожная карта проекта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8561875-8B2D-B49A-1437-023856100B52}"/>
              </a:ext>
            </a:extLst>
          </p:cNvPr>
          <p:cNvGrpSpPr/>
          <p:nvPr/>
        </p:nvGrpSpPr>
        <p:grpSpPr>
          <a:xfrm>
            <a:off x="8685331" y="3776663"/>
            <a:ext cx="2545250" cy="2800276"/>
            <a:chOff x="8685331" y="3776663"/>
            <a:chExt cx="2545250" cy="2800276"/>
          </a:xfrm>
        </p:grpSpPr>
        <p:pic>
          <p:nvPicPr>
            <p:cNvPr id="16" name="Picture 2" descr="Главная — Городская больница № 9">
              <a:extLst>
                <a:ext uri="{FF2B5EF4-FFF2-40B4-BE49-F238E27FC236}">
                  <a16:creationId xmlns:a16="http://schemas.microsoft.com/office/drawing/2014/main" id="{E7C0E7C9-9147-2AB2-AF4C-8D97FA7A4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2847" y="4199476"/>
              <a:ext cx="1044124" cy="104400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37D490-B1D3-5600-CBB7-54774E2A62F5}"/>
                </a:ext>
              </a:extLst>
            </p:cNvPr>
            <p:cNvSpPr txBox="1"/>
            <p:nvPr/>
          </p:nvSpPr>
          <p:spPr>
            <a:xfrm>
              <a:off x="8905243" y="5869053"/>
              <a:ext cx="13644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>
                      <a:alpha val="70000"/>
                    </a:schemeClr>
                  </a:solidFill>
                  <a:latin typeface="+mj-lt"/>
                  <a:cs typeface="Segoe UI Semibold" panose="020B0702040204020203" pitchFamily="34" charset="0"/>
                </a:rPr>
                <a:t>202</a:t>
              </a:r>
              <a:r>
                <a:rPr lang="en-US" sz="4000" b="1" dirty="0">
                  <a:solidFill>
                    <a:schemeClr val="bg1">
                      <a:alpha val="70000"/>
                    </a:schemeClr>
                  </a:solidFill>
                  <a:latin typeface="+mj-lt"/>
                  <a:cs typeface="Segoe UI Semibold" panose="020B0702040204020203" pitchFamily="34" charset="0"/>
                </a:rPr>
                <a:t>6</a:t>
              </a:r>
              <a:endParaRPr lang="ru-RU" sz="4000" b="1" dirty="0">
                <a:solidFill>
                  <a:schemeClr val="bg1">
                    <a:alpha val="70000"/>
                  </a:schemeClr>
                </a:solidFill>
                <a:latin typeface="+mj-lt"/>
                <a:cs typeface="Segoe UI Semibold" panose="020B0702040204020203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B3AE0E-3F45-DDB9-FBA4-BE9B208E5477}"/>
                </a:ext>
              </a:extLst>
            </p:cNvPr>
            <p:cNvSpPr txBox="1"/>
            <p:nvPr/>
          </p:nvSpPr>
          <p:spPr>
            <a:xfrm>
              <a:off x="8922538" y="5432100"/>
              <a:ext cx="2308043" cy="556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400" dirty="0">
                  <a:solidFill>
                    <a:schemeClr val="bg1">
                      <a:alpha val="7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Продажа через коммерческие отделения государственных больниц</a:t>
              </a:r>
            </a:p>
          </p:txBody>
        </p: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750629B6-7086-CA0D-587A-30B04D1368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9306" y="3776663"/>
              <a:ext cx="0" cy="2356937"/>
            </a:xfrm>
            <a:prstGeom prst="line">
              <a:avLst/>
            </a:prstGeom>
            <a:ln w="12700">
              <a:solidFill>
                <a:srgbClr val="F9CD62">
                  <a:alpha val="6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E8EF5BED-1DB5-1D27-54CD-A422A2281D9C}"/>
                </a:ext>
              </a:extLst>
            </p:cNvPr>
            <p:cNvSpPr/>
            <p:nvPr/>
          </p:nvSpPr>
          <p:spPr>
            <a:xfrm>
              <a:off x="8685331" y="6169021"/>
              <a:ext cx="107950" cy="107950"/>
            </a:xfrm>
            <a:prstGeom prst="ellipse">
              <a:avLst/>
            </a:prstGeom>
            <a:solidFill>
              <a:srgbClr val="201D22"/>
            </a:solidFill>
            <a:ln>
              <a:solidFill>
                <a:srgbClr val="F9CD62">
                  <a:alpha val="6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D0FF5842-1E9F-1C82-5600-C494CC4F3399}"/>
              </a:ext>
            </a:extLst>
          </p:cNvPr>
          <p:cNvGrpSpPr/>
          <p:nvPr/>
        </p:nvGrpSpPr>
        <p:grpSpPr>
          <a:xfrm>
            <a:off x="373156" y="941992"/>
            <a:ext cx="2258423" cy="2804275"/>
            <a:chOff x="373156" y="941992"/>
            <a:chExt cx="2258423" cy="2804275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870C7CB5-AC66-45DC-1DE5-ED62EF3085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5325" y="2264656"/>
              <a:ext cx="1044000" cy="1044000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AC0CD7F-C3AA-292B-154B-7D3BB971C990}"/>
                </a:ext>
              </a:extLst>
            </p:cNvPr>
            <p:cNvSpPr txBox="1"/>
            <p:nvPr/>
          </p:nvSpPr>
          <p:spPr>
            <a:xfrm>
              <a:off x="587613" y="941992"/>
              <a:ext cx="13644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/>
                  </a:solidFill>
                  <a:latin typeface="+mj-lt"/>
                  <a:cs typeface="Segoe UI Semibold" panose="020B0702040204020203" pitchFamily="34" charset="0"/>
                </a:rPr>
                <a:t>2022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C375607-BEDC-E5AF-8C87-5AAEFDBFBEF3}"/>
                </a:ext>
              </a:extLst>
            </p:cNvPr>
            <p:cNvSpPr txBox="1"/>
            <p:nvPr/>
          </p:nvSpPr>
          <p:spPr>
            <a:xfrm>
              <a:off x="604908" y="1532833"/>
              <a:ext cx="2026671" cy="556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4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Разработка магниевого сплава и технологии прутковых заготовок</a:t>
              </a:r>
            </a:p>
          </p:txBody>
        </p: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3E11F543-6CC1-14C7-EEFF-F5EDF5C749BC}"/>
                </a:ext>
              </a:extLst>
            </p:cNvPr>
            <p:cNvCxnSpPr>
              <a:cxnSpLocks/>
              <a:stCxn id="102" idx="4"/>
            </p:cNvCxnSpPr>
            <p:nvPr/>
          </p:nvCxnSpPr>
          <p:spPr>
            <a:xfrm>
              <a:off x="436127" y="1358935"/>
              <a:ext cx="0" cy="2387332"/>
            </a:xfrm>
            <a:prstGeom prst="line">
              <a:avLst/>
            </a:prstGeom>
            <a:ln w="12700">
              <a:solidFill>
                <a:srgbClr val="F9CD6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AA1F7F7B-5F22-26E4-5E0F-B77243F056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156" y="1232935"/>
              <a:ext cx="125942" cy="126000"/>
            </a:xfrm>
            <a:prstGeom prst="ellipse">
              <a:avLst/>
            </a:prstGeom>
            <a:solidFill>
              <a:srgbClr val="F9CD6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AAE247EB-BE51-DECA-2792-542EAD6C18BE}"/>
              </a:ext>
            </a:extLst>
          </p:cNvPr>
          <p:cNvGrpSpPr/>
          <p:nvPr/>
        </p:nvGrpSpPr>
        <p:grpSpPr>
          <a:xfrm>
            <a:off x="1460657" y="3746267"/>
            <a:ext cx="2386195" cy="2830672"/>
            <a:chOff x="1460657" y="3746267"/>
            <a:chExt cx="2386195" cy="2830672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E1216D44-CCDC-BB47-7CF5-98C8BF379C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77268" y="4199476"/>
              <a:ext cx="1044000" cy="1044000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E0DD1F2-0858-2E2B-B9B8-E96914F9D644}"/>
                </a:ext>
              </a:extLst>
            </p:cNvPr>
            <p:cNvSpPr txBox="1"/>
            <p:nvPr/>
          </p:nvSpPr>
          <p:spPr>
            <a:xfrm>
              <a:off x="1669556" y="5869053"/>
              <a:ext cx="13644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/>
                  </a:solidFill>
                  <a:latin typeface="+mj-lt"/>
                  <a:cs typeface="Segoe UI Semibold" panose="020B0702040204020203" pitchFamily="34" charset="0"/>
                </a:rPr>
                <a:t>2023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CADBC6E-3B9D-AED6-C93C-7BABFC36151A}"/>
                </a:ext>
              </a:extLst>
            </p:cNvPr>
            <p:cNvSpPr txBox="1"/>
            <p:nvPr/>
          </p:nvSpPr>
          <p:spPr>
            <a:xfrm>
              <a:off x="1686852" y="5432100"/>
              <a:ext cx="2160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4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Патент → модернизация → испытания → финальный дизайн</a:t>
              </a:r>
            </a:p>
          </p:txBody>
        </p: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827BD2F5-963C-1508-B427-FB97555C6EA3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1523628" y="3746267"/>
              <a:ext cx="0" cy="2413729"/>
            </a:xfrm>
            <a:prstGeom prst="line">
              <a:avLst/>
            </a:prstGeom>
            <a:ln w="12700">
              <a:solidFill>
                <a:srgbClr val="F9CD6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DA932D5-0223-17B5-6F33-947AFED423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0657" y="6159996"/>
              <a:ext cx="125942" cy="126000"/>
            </a:xfrm>
            <a:prstGeom prst="ellipse">
              <a:avLst/>
            </a:prstGeom>
            <a:solidFill>
              <a:srgbClr val="F9CD6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D417C92F-F471-B0A6-513E-5553A20C2222}"/>
              </a:ext>
            </a:extLst>
          </p:cNvPr>
          <p:cNvGrpSpPr/>
          <p:nvPr/>
        </p:nvGrpSpPr>
        <p:grpSpPr>
          <a:xfrm>
            <a:off x="9327872" y="941992"/>
            <a:ext cx="2636925" cy="2784664"/>
            <a:chOff x="9617825" y="941992"/>
            <a:chExt cx="2636925" cy="2784664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B04E1B1-B2C8-A953-5343-7934AF37489C}"/>
                </a:ext>
              </a:extLst>
            </p:cNvPr>
            <p:cNvGrpSpPr/>
            <p:nvPr/>
          </p:nvGrpSpPr>
          <p:grpSpPr>
            <a:xfrm>
              <a:off x="9837737" y="941992"/>
              <a:ext cx="2417013" cy="2366664"/>
              <a:chOff x="9837737" y="941992"/>
              <a:chExt cx="2417013" cy="2366664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30D8B6F3-6F06-D256-32D5-1F71EC9296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70000"/>
              </a:blip>
              <a:stretch>
                <a:fillRect/>
              </a:stretch>
            </p:blipFill>
            <p:spPr>
              <a:xfrm>
                <a:off x="9945449" y="2264656"/>
                <a:ext cx="1044000" cy="1044000"/>
              </a:xfrm>
              <a:prstGeom prst="ellipse">
                <a:avLst/>
              </a:prstGeom>
              <a:ln>
                <a:noFill/>
              </a:ln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99AE8F0-1946-ACC7-445B-B1910D1408D8}"/>
                  </a:ext>
                </a:extLst>
              </p:cNvPr>
              <p:cNvSpPr txBox="1"/>
              <p:nvPr/>
            </p:nvSpPr>
            <p:spPr>
              <a:xfrm>
                <a:off x="9837737" y="941992"/>
                <a:ext cx="136447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chemeClr val="bg1">
                        <a:alpha val="70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202</a:t>
                </a:r>
                <a:r>
                  <a:rPr lang="en-US" sz="4000" b="1" dirty="0">
                    <a:solidFill>
                      <a:schemeClr val="bg1">
                        <a:alpha val="70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7</a:t>
                </a:r>
                <a:endParaRPr lang="ru-RU" sz="4000" b="1" dirty="0">
                  <a:solidFill>
                    <a:schemeClr val="bg1">
                      <a:alpha val="70000"/>
                    </a:schemeClr>
                  </a:solidFill>
                  <a:latin typeface="+mj-lt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C783704-AFB2-EB3F-8EAA-407308FC266B}"/>
                  </a:ext>
                </a:extLst>
              </p:cNvPr>
              <p:cNvSpPr txBox="1"/>
              <p:nvPr/>
            </p:nvSpPr>
            <p:spPr>
              <a:xfrm>
                <a:off x="9855031" y="1532833"/>
                <a:ext cx="2399719" cy="556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400" dirty="0">
                    <a:solidFill>
                      <a:schemeClr val="bg1">
                        <a:alpha val="70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Включение в ОМС: </a:t>
                </a:r>
                <a:br>
                  <a:rPr lang="ru-RU" sz="1400" dirty="0">
                    <a:solidFill>
                      <a:schemeClr val="bg1">
                        <a:alpha val="70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</a:br>
                <a:r>
                  <a:rPr lang="ru-RU" sz="1400" dirty="0">
                    <a:solidFill>
                      <a:schemeClr val="bg1">
                        <a:alpha val="70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работа с госбольницами </a:t>
                </a:r>
                <a:br>
                  <a:rPr lang="ru-RU" sz="1400" dirty="0">
                    <a:solidFill>
                      <a:schemeClr val="bg1">
                        <a:alpha val="70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</a:br>
                <a:r>
                  <a:rPr lang="ru-RU" sz="1400" dirty="0">
                    <a:solidFill>
                      <a:schemeClr val="bg1">
                        <a:alpha val="70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и корректировка стандартов</a:t>
                </a: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888470B7-70B2-4D9A-2696-D53F2C943A7E}"/>
                </a:ext>
              </a:extLst>
            </p:cNvPr>
            <p:cNvGrpSpPr/>
            <p:nvPr/>
          </p:nvGrpSpPr>
          <p:grpSpPr>
            <a:xfrm>
              <a:off x="9617825" y="1241960"/>
              <a:ext cx="107950" cy="2484696"/>
              <a:chOff x="9617825" y="1241960"/>
              <a:chExt cx="107950" cy="2484696"/>
            </a:xfrm>
          </p:grpSpPr>
          <p:cxnSp>
            <p:nvCxnSpPr>
              <p:cNvPr id="89" name="Прямая соединительная линия 88">
                <a:extLst>
                  <a:ext uri="{FF2B5EF4-FFF2-40B4-BE49-F238E27FC236}">
                    <a16:creationId xmlns:a16="http://schemas.microsoft.com/office/drawing/2014/main" id="{6121E034-31C1-EDEE-CC08-7EF45AD1F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71800" y="1370592"/>
                <a:ext cx="0" cy="2356064"/>
              </a:xfrm>
              <a:prstGeom prst="line">
                <a:avLst/>
              </a:prstGeom>
              <a:ln w="12700">
                <a:solidFill>
                  <a:srgbClr val="F9CD62">
                    <a:alpha val="60000"/>
                  </a:srgb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5095D62F-4901-CF3B-0331-909320D83EC8}"/>
                  </a:ext>
                </a:extLst>
              </p:cNvPr>
              <p:cNvSpPr/>
              <p:nvPr/>
            </p:nvSpPr>
            <p:spPr>
              <a:xfrm>
                <a:off x="9617825" y="1241960"/>
                <a:ext cx="107950" cy="107950"/>
              </a:xfrm>
              <a:prstGeom prst="ellipse">
                <a:avLst/>
              </a:prstGeom>
              <a:solidFill>
                <a:srgbClr val="201D22"/>
              </a:solidFill>
              <a:ln>
                <a:solidFill>
                  <a:srgbClr val="F9CD62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679926B7-B96F-2145-E300-50473CB57497}"/>
              </a:ext>
            </a:extLst>
          </p:cNvPr>
          <p:cNvCxnSpPr>
            <a:cxnSpLocks/>
          </p:cNvCxnSpPr>
          <p:nvPr/>
        </p:nvCxnSpPr>
        <p:spPr>
          <a:xfrm>
            <a:off x="436127" y="3746267"/>
            <a:ext cx="7336273" cy="0"/>
          </a:xfrm>
          <a:prstGeom prst="line">
            <a:avLst/>
          </a:prstGeom>
          <a:ln w="12700">
            <a:solidFill>
              <a:srgbClr val="F9CD6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C50021A-2E75-6BBC-6525-1748E0188206}"/>
              </a:ext>
            </a:extLst>
          </p:cNvPr>
          <p:cNvCxnSpPr>
            <a:cxnSpLocks/>
          </p:cNvCxnSpPr>
          <p:nvPr/>
        </p:nvCxnSpPr>
        <p:spPr>
          <a:xfrm>
            <a:off x="7772400" y="3746267"/>
            <a:ext cx="4084638" cy="0"/>
          </a:xfrm>
          <a:prstGeom prst="line">
            <a:avLst/>
          </a:prstGeom>
          <a:ln w="12700">
            <a:solidFill>
              <a:srgbClr val="F9CD62">
                <a:alpha val="6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91E428C-FFC7-2541-9A25-BA007B095C2D}"/>
              </a:ext>
            </a:extLst>
          </p:cNvPr>
          <p:cNvSpPr txBox="1"/>
          <p:nvPr/>
        </p:nvSpPr>
        <p:spPr>
          <a:xfrm>
            <a:off x="3428684" y="147603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400" b="1" dirty="0">
              <a:solidFill>
                <a:schemeClr val="bg1"/>
              </a:solidFill>
              <a:latin typeface="+mj-lt"/>
              <a:cs typeface="Segoe UI Semibold" panose="020B0702040204020203" pitchFamily="34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DC917C9-83AA-C1C6-BC3F-0BA6EA14AAB1}"/>
              </a:ext>
            </a:extLst>
          </p:cNvPr>
          <p:cNvGrpSpPr/>
          <p:nvPr/>
        </p:nvGrpSpPr>
        <p:grpSpPr>
          <a:xfrm>
            <a:off x="3051886" y="941992"/>
            <a:ext cx="2597422" cy="2804275"/>
            <a:chOff x="3202743" y="941992"/>
            <a:chExt cx="2597422" cy="28042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D5B8EF-CC7B-2C81-2446-BA10D4AF768E}"/>
                </a:ext>
              </a:extLst>
            </p:cNvPr>
            <p:cNvSpPr txBox="1"/>
            <p:nvPr/>
          </p:nvSpPr>
          <p:spPr>
            <a:xfrm>
              <a:off x="3416247" y="941992"/>
              <a:ext cx="13644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chemeClr val="bg1"/>
                  </a:solidFill>
                  <a:latin typeface="+mj-lt"/>
                  <a:cs typeface="Segoe UI Semibold" panose="020B0702040204020203" pitchFamily="34" charset="0"/>
                </a:rPr>
                <a:t>2024</a:t>
              </a:r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E1526F5E-9265-C0C1-BB62-380274DD4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3959" y="2264656"/>
              <a:ext cx="1044000" cy="1044000"/>
            </a:xfrm>
            <a:prstGeom prst="ellipse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98DCB8-DE9F-227E-FCA3-0DEAA9D31896}"/>
                </a:ext>
              </a:extLst>
            </p:cNvPr>
            <p:cNvSpPr txBox="1"/>
            <p:nvPr/>
          </p:nvSpPr>
          <p:spPr>
            <a:xfrm>
              <a:off x="3433543" y="1532833"/>
              <a:ext cx="2366622" cy="556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4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Проведены доклинических исследований и подготовка </a:t>
              </a:r>
              <a:br>
                <a:rPr lang="ru-RU" sz="14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4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к регистрации имплантатов</a:t>
              </a:r>
            </a:p>
          </p:txBody>
        </p: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id="{BB3AB366-FA1A-C47F-B563-E8B88E73F4C8}"/>
                </a:ext>
              </a:extLst>
            </p:cNvPr>
            <p:cNvCxnSpPr>
              <a:cxnSpLocks/>
              <a:stCxn id="30" idx="4"/>
            </p:cNvCxnSpPr>
            <p:nvPr/>
          </p:nvCxnSpPr>
          <p:spPr>
            <a:xfrm>
              <a:off x="3265714" y="1358935"/>
              <a:ext cx="0" cy="2387332"/>
            </a:xfrm>
            <a:prstGeom prst="line">
              <a:avLst/>
            </a:prstGeom>
            <a:ln w="12700">
              <a:solidFill>
                <a:srgbClr val="F9CD6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20F55B0-D206-449B-88C5-9D3BB02807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02743" y="1232935"/>
              <a:ext cx="125942" cy="126000"/>
            </a:xfrm>
            <a:prstGeom prst="ellipse">
              <a:avLst/>
            </a:prstGeom>
            <a:solidFill>
              <a:srgbClr val="F9CD6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23BD91-6B2E-BAFC-90A9-88DD69030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341" y="2304971"/>
            <a:ext cx="1044000" cy="1044000"/>
          </a:xfrm>
          <a:prstGeom prst="ellipse">
            <a:avLst/>
          </a:prstGeom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BD0034E-A390-00A2-D164-C7B41316C59E}"/>
              </a:ext>
            </a:extLst>
          </p:cNvPr>
          <p:cNvSpPr txBox="1"/>
          <p:nvPr/>
        </p:nvSpPr>
        <p:spPr>
          <a:xfrm>
            <a:off x="5289881" y="5620101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9CD62"/>
                </a:solidFill>
                <a:latin typeface="+mj-lt"/>
                <a:cs typeface="Segoe UI Semibold" panose="020B0702040204020203" pitchFamily="34" charset="0"/>
              </a:rPr>
              <a:t>2025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7FBF73-1DF5-A9AF-A26F-B50B39B0F3F7}"/>
              </a:ext>
            </a:extLst>
          </p:cNvPr>
          <p:cNvSpPr txBox="1"/>
          <p:nvPr/>
        </p:nvSpPr>
        <p:spPr>
          <a:xfrm>
            <a:off x="5302318" y="6154141"/>
            <a:ext cx="1208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F9CD62"/>
                </a:solidFill>
                <a:latin typeface="+mj-lt"/>
                <a:cs typeface="Segoe UI Semibold" panose="020B0702040204020203" pitchFamily="34" charset="0"/>
              </a:rPr>
              <a:t>1-3 квартал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2B1C99-D50A-1C8A-7591-13360DFB9F51}"/>
              </a:ext>
            </a:extLst>
          </p:cNvPr>
          <p:cNvSpPr txBox="1"/>
          <p:nvPr/>
        </p:nvSpPr>
        <p:spPr>
          <a:xfrm>
            <a:off x="5302318" y="5149617"/>
            <a:ext cx="2156870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Клинические испытания, сертификация ISO 13485 </a:t>
            </a:r>
          </a:p>
          <a:p>
            <a:pPr>
              <a:lnSpc>
                <a:spcPts val="1200"/>
              </a:lnSpc>
            </a:pPr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регистрация изделия</a:t>
            </a: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E8547E0B-15E1-5E10-7F62-425C5D5D714A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5135965" y="3746267"/>
            <a:ext cx="0" cy="2063333"/>
          </a:xfrm>
          <a:prstGeom prst="line">
            <a:avLst/>
          </a:prstGeom>
          <a:ln w="12700">
            <a:solidFill>
              <a:srgbClr val="F9CD6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971DAB0F-90C2-A23D-E70C-8BB0FEF434CE}"/>
              </a:ext>
            </a:extLst>
          </p:cNvPr>
          <p:cNvSpPr>
            <a:spLocks noChangeAspect="1"/>
          </p:cNvSpPr>
          <p:nvPr/>
        </p:nvSpPr>
        <p:spPr>
          <a:xfrm>
            <a:off x="4974038" y="5809600"/>
            <a:ext cx="323854" cy="324000"/>
          </a:xfrm>
          <a:prstGeom prst="ellipse">
            <a:avLst/>
          </a:prstGeom>
          <a:solidFill>
            <a:srgbClr val="F9CD6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1C60B8BE-F956-01C6-6172-1A78F783B568}"/>
              </a:ext>
            </a:extLst>
          </p:cNvPr>
          <p:cNvSpPr>
            <a:spLocks noChangeAspect="1"/>
          </p:cNvSpPr>
          <p:nvPr/>
        </p:nvSpPr>
        <p:spPr>
          <a:xfrm>
            <a:off x="5072994" y="5908600"/>
            <a:ext cx="125942" cy="126000"/>
          </a:xfrm>
          <a:prstGeom prst="ellipse">
            <a:avLst/>
          </a:prstGeom>
          <a:solidFill>
            <a:srgbClr val="F9CD6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6135A304-1AFB-BA92-0FB3-7EF21CD51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9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FFCF2E-084A-2EEB-73CC-938FA80371B2}"/>
              </a:ext>
            </a:extLst>
          </p:cNvPr>
          <p:cNvSpPr txBox="1"/>
          <p:nvPr/>
        </p:nvSpPr>
        <p:spPr>
          <a:xfrm>
            <a:off x="6334694" y="941992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202</a:t>
            </a:r>
            <a:r>
              <a:rPr lang="en-US" sz="40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5</a:t>
            </a:r>
            <a:endParaRPr lang="ru-RU" sz="4000" b="1" dirty="0">
              <a:solidFill>
                <a:schemeClr val="bg1"/>
              </a:solidFill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CA4F19A-224C-F240-FD6D-B645946811EF}"/>
              </a:ext>
            </a:extLst>
          </p:cNvPr>
          <p:cNvSpPr txBox="1"/>
          <p:nvPr/>
        </p:nvSpPr>
        <p:spPr>
          <a:xfrm>
            <a:off x="6334694" y="1709428"/>
            <a:ext cx="2572871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Начало продаж партнёрам, частным клиникам </a:t>
            </a:r>
            <a:b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индустриальным партнёрам</a:t>
            </a:r>
          </a:p>
        </p:txBody>
      </p: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AEFFB602-3560-2D38-299B-3A9B66AF921E}"/>
              </a:ext>
            </a:extLst>
          </p:cNvPr>
          <p:cNvCxnSpPr>
            <a:cxnSpLocks/>
            <a:stCxn id="34" idx="4"/>
          </p:cNvCxnSpPr>
          <p:nvPr/>
        </p:nvCxnSpPr>
        <p:spPr>
          <a:xfrm flipH="1">
            <a:off x="6195558" y="1370592"/>
            <a:ext cx="2437" cy="2375675"/>
          </a:xfrm>
          <a:prstGeom prst="line">
            <a:avLst/>
          </a:prstGeom>
          <a:ln w="12700">
            <a:solidFill>
              <a:srgbClr val="F9CD6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>
            <a:extLst>
              <a:ext uri="{FF2B5EF4-FFF2-40B4-BE49-F238E27FC236}">
                <a16:creationId xmlns:a16="http://schemas.microsoft.com/office/drawing/2014/main" id="{4F51761E-E927-E255-CA3C-3D1A7DFAF437}"/>
              </a:ext>
            </a:extLst>
          </p:cNvPr>
          <p:cNvSpPr>
            <a:spLocks noChangeAspect="1"/>
          </p:cNvSpPr>
          <p:nvPr/>
        </p:nvSpPr>
        <p:spPr>
          <a:xfrm>
            <a:off x="6135024" y="1244592"/>
            <a:ext cx="125942" cy="126000"/>
          </a:xfrm>
          <a:prstGeom prst="ellipse">
            <a:avLst/>
          </a:prstGeom>
          <a:solidFill>
            <a:srgbClr val="F9CD6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7FBF73-1DF5-A9AF-A26F-B50B39B0F3F7}"/>
              </a:ext>
            </a:extLst>
          </p:cNvPr>
          <p:cNvSpPr txBox="1"/>
          <p:nvPr/>
        </p:nvSpPr>
        <p:spPr>
          <a:xfrm>
            <a:off x="6334694" y="1469593"/>
            <a:ext cx="1033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4 квартал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BDD015F-28DD-B0F7-402F-7C8CD4DE4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4" r="9438"/>
          <a:stretch/>
        </p:blipFill>
        <p:spPr bwMode="auto">
          <a:xfrm>
            <a:off x="5466967" y="3961360"/>
            <a:ext cx="1170740" cy="11321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8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06E63-490A-3EE2-4387-CD495CE8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9C1E27-DD63-625C-6A5F-ACBCE791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Текущие результаты проекта и планы</a:t>
            </a:r>
          </a:p>
        </p:txBody>
      </p:sp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736B4D02-98FA-2644-46DC-6CF328DC7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10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C9166AE4-BCC8-B566-EF32-09C9F4504E00}"/>
              </a:ext>
            </a:extLst>
          </p:cNvPr>
          <p:cNvGrpSpPr/>
          <p:nvPr/>
        </p:nvGrpSpPr>
        <p:grpSpPr>
          <a:xfrm>
            <a:off x="306228" y="989266"/>
            <a:ext cx="6558556" cy="1188000"/>
            <a:chOff x="279698" y="897608"/>
            <a:chExt cx="6558556" cy="1188000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AEC51E6E-3EA8-4533-EC47-B2A7BBEF33DF}"/>
                </a:ext>
              </a:extLst>
            </p:cNvPr>
            <p:cNvSpPr/>
            <p:nvPr/>
          </p:nvSpPr>
          <p:spPr>
            <a:xfrm>
              <a:off x="279698" y="897608"/>
              <a:ext cx="6446787" cy="1188000"/>
            </a:xfrm>
            <a:prstGeom prst="roundRect">
              <a:avLst>
                <a:gd name="adj" fmla="val 11489"/>
              </a:avLst>
            </a:prstGeom>
            <a:solidFill>
              <a:srgbClr val="1512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A53E9A67-0E36-3A43-CF0E-29AFC56B6FC9}"/>
                </a:ext>
              </a:extLst>
            </p:cNvPr>
            <p:cNvGrpSpPr/>
            <p:nvPr/>
          </p:nvGrpSpPr>
          <p:grpSpPr>
            <a:xfrm>
              <a:off x="354988" y="1084258"/>
              <a:ext cx="6483266" cy="830997"/>
              <a:chOff x="866277" y="616036"/>
              <a:chExt cx="6483266" cy="83099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831686-127A-2065-E443-EC18C4686051}"/>
                  </a:ext>
                </a:extLst>
              </p:cNvPr>
              <p:cNvSpPr txBox="1"/>
              <p:nvPr/>
            </p:nvSpPr>
            <p:spPr>
              <a:xfrm>
                <a:off x="866277" y="631463"/>
                <a:ext cx="12202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85%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E27C36-842C-96C4-69A0-A7D1A1BF1233}"/>
                  </a:ext>
                </a:extLst>
              </p:cNvPr>
              <p:cNvSpPr txBox="1"/>
              <p:nvPr/>
            </p:nvSpPr>
            <p:spPr>
              <a:xfrm>
                <a:off x="2049998" y="616036"/>
                <a:ext cx="529954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i="0" dirty="0">
                    <a:solidFill>
                      <a:schemeClr val="bg1"/>
                    </a:solidFill>
                    <a:effectLst/>
                    <a:latin typeface="+mj-lt"/>
                  </a:rPr>
                  <a:t>жизнеспособность клеток линии MG63 </a:t>
                </a:r>
                <a:r>
                  <a:rPr lang="ru-RU" sz="1600" i="1" dirty="0" err="1">
                    <a:solidFill>
                      <a:schemeClr val="bg1"/>
                    </a:solidFill>
                    <a:effectLst/>
                    <a:latin typeface="+mj-lt"/>
                  </a:rPr>
                  <a:t>in</a:t>
                </a:r>
                <a:r>
                  <a:rPr lang="ru-RU" sz="1600" i="1" dirty="0">
                    <a:solidFill>
                      <a:schemeClr val="bg1"/>
                    </a:solidFill>
                    <a:effectLst/>
                    <a:latin typeface="+mj-lt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effectLst/>
                    <a:latin typeface="+mj-lt"/>
                  </a:rPr>
                  <a:t>vitro</a:t>
                </a:r>
                <a:r>
                  <a:rPr lang="ru-RU" sz="1600" i="1" dirty="0">
                    <a:solidFill>
                      <a:schemeClr val="bg1"/>
                    </a:solidFill>
                    <a:effectLst/>
                    <a:latin typeface="+mj-lt"/>
                  </a:rPr>
                  <a:t> </a:t>
                </a:r>
                <a:endParaRPr lang="en-US" sz="1600" i="1" dirty="0">
                  <a:solidFill>
                    <a:schemeClr val="bg1"/>
                  </a:solidFill>
                  <a:effectLst/>
                  <a:latin typeface="+mj-lt"/>
                </a:endParaRPr>
              </a:p>
              <a:p>
                <a:r>
                  <a:rPr lang="ru-RU" sz="1600" i="0" dirty="0">
                    <a:solidFill>
                      <a:schemeClr val="bg1"/>
                    </a:solidFill>
                    <a:effectLst/>
                    <a:latin typeface="+mj-lt"/>
                  </a:rPr>
                  <a:t>(ИСО 10993.5-99), что свидетельствует</a:t>
                </a:r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ru-RU" sz="1600" i="0" dirty="0">
                    <a:solidFill>
                      <a:schemeClr val="bg1"/>
                    </a:solidFill>
                    <a:effectLst/>
                    <a:latin typeface="+mj-lt"/>
                  </a:rPr>
                  <a:t>о высокой биосовместимости разработанного сплава </a:t>
                </a:r>
                <a:r>
                  <a:rPr lang="en-US" sz="1600" i="0" dirty="0">
                    <a:solidFill>
                      <a:schemeClr val="bg1"/>
                    </a:solidFill>
                    <a:effectLst/>
                    <a:latin typeface="+mj-lt"/>
                  </a:rPr>
                  <a:t>Mg-Zn-Ga</a:t>
                </a:r>
                <a:r>
                  <a:rPr lang="ru-RU" sz="1600" i="0" dirty="0">
                    <a:solidFill>
                      <a:schemeClr val="bg1"/>
                    </a:solidFill>
                    <a:effectLst/>
                    <a:latin typeface="+mj-lt"/>
                  </a:rPr>
                  <a:t>.</a:t>
                </a:r>
                <a:endParaRPr lang="ru-RU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DD99D0A-1334-5162-AB0F-3A77F92613C3}"/>
              </a:ext>
            </a:extLst>
          </p:cNvPr>
          <p:cNvGrpSpPr/>
          <p:nvPr/>
        </p:nvGrpSpPr>
        <p:grpSpPr>
          <a:xfrm>
            <a:off x="306228" y="2258229"/>
            <a:ext cx="6522076" cy="1188000"/>
            <a:chOff x="279698" y="897608"/>
            <a:chExt cx="6522076" cy="1188000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77ABD70D-2A76-9B29-4594-DB3EF0866131}"/>
                </a:ext>
              </a:extLst>
            </p:cNvPr>
            <p:cNvSpPr/>
            <p:nvPr/>
          </p:nvSpPr>
          <p:spPr>
            <a:xfrm>
              <a:off x="279698" y="897608"/>
              <a:ext cx="6446787" cy="1188000"/>
            </a:xfrm>
            <a:prstGeom prst="roundRect">
              <a:avLst>
                <a:gd name="adj" fmla="val 11489"/>
              </a:avLst>
            </a:prstGeom>
            <a:solidFill>
              <a:srgbClr val="1512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6399BA2-C85D-5C17-8B0E-0A9100AB8165}"/>
                </a:ext>
              </a:extLst>
            </p:cNvPr>
            <p:cNvGrpSpPr/>
            <p:nvPr/>
          </p:nvGrpSpPr>
          <p:grpSpPr>
            <a:xfrm>
              <a:off x="354988" y="1000535"/>
              <a:ext cx="6446786" cy="954107"/>
              <a:chOff x="866277" y="532313"/>
              <a:chExt cx="6446786" cy="95410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13121C9-DBF6-7961-6202-BD76A9762EB1}"/>
                  </a:ext>
                </a:extLst>
              </p:cNvPr>
              <p:cNvSpPr txBox="1"/>
              <p:nvPr/>
            </p:nvSpPr>
            <p:spPr>
              <a:xfrm>
                <a:off x="866277" y="532313"/>
                <a:ext cx="1031051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  </a:t>
                </a:r>
                <a:r>
                  <a:rPr lang="en-US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6</a:t>
                </a:r>
              </a:p>
              <a:p>
                <a:r>
                  <a:rPr lang="ru-RU" sz="16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месяцев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258617-CCEE-B3A8-8212-921F53288979}"/>
                  </a:ext>
                </a:extLst>
              </p:cNvPr>
              <p:cNvSpPr txBox="1"/>
              <p:nvPr/>
            </p:nvSpPr>
            <p:spPr>
              <a:xfrm>
                <a:off x="2086482" y="591398"/>
                <a:ext cx="522658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срок резорбции магниевых сплавов, согласно результатам предварительной оценки токсичности </a:t>
                </a:r>
              </a:p>
              <a:p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</a:rPr>
                  <a:t>in</a:t>
                </a:r>
                <a:r>
                  <a:rPr lang="ru-RU" sz="1600" i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+mj-lt"/>
                  </a:rPr>
                  <a:t>vivo</a:t>
                </a:r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 (ИСО 10993-1-2021) на крысах </a:t>
                </a:r>
                <a:r>
                  <a:rPr lang="ru-RU" sz="1600" dirty="0" err="1">
                    <a:solidFill>
                      <a:schemeClr val="bg1"/>
                    </a:solidFill>
                    <a:latin typeface="+mj-lt"/>
                  </a:rPr>
                  <a:t>Wistar</a:t>
                </a:r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.</a:t>
                </a: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7DFCD35-224A-1946-54D4-E89EC537FA49}"/>
              </a:ext>
            </a:extLst>
          </p:cNvPr>
          <p:cNvGrpSpPr/>
          <p:nvPr/>
        </p:nvGrpSpPr>
        <p:grpSpPr>
          <a:xfrm>
            <a:off x="275243" y="3558238"/>
            <a:ext cx="6517081" cy="1188000"/>
            <a:chOff x="279698" y="897608"/>
            <a:chExt cx="6517081" cy="118800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806E6ACD-E6F5-0320-FF26-6DA028332D78}"/>
                </a:ext>
              </a:extLst>
            </p:cNvPr>
            <p:cNvSpPr/>
            <p:nvPr/>
          </p:nvSpPr>
          <p:spPr>
            <a:xfrm>
              <a:off x="279698" y="897608"/>
              <a:ext cx="6446787" cy="1188000"/>
            </a:xfrm>
            <a:prstGeom prst="roundRect">
              <a:avLst>
                <a:gd name="adj" fmla="val 11489"/>
              </a:avLst>
            </a:prstGeom>
            <a:solidFill>
              <a:srgbClr val="1512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9CEBC77-B4AF-5AA6-E554-C8E903272108}"/>
                </a:ext>
              </a:extLst>
            </p:cNvPr>
            <p:cNvGrpSpPr/>
            <p:nvPr/>
          </p:nvGrpSpPr>
          <p:grpSpPr>
            <a:xfrm>
              <a:off x="443680" y="1066483"/>
              <a:ext cx="6353099" cy="830997"/>
              <a:chOff x="954969" y="598261"/>
              <a:chExt cx="6353099" cy="83099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CDFBC6C-2431-D75F-43F3-94AA07DCA8B9}"/>
                  </a:ext>
                </a:extLst>
              </p:cNvPr>
              <p:cNvSpPr txBox="1"/>
              <p:nvPr/>
            </p:nvSpPr>
            <p:spPr>
              <a:xfrm>
                <a:off x="954969" y="658652"/>
                <a:ext cx="91563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 16</a:t>
                </a:r>
                <a:endParaRPr lang="en-US" sz="4000" b="1" dirty="0">
                  <a:solidFill>
                    <a:srgbClr val="F9CD62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9AAB82-8C9F-CC01-45CE-3EE45C92AC5E}"/>
                  </a:ext>
                </a:extLst>
              </p:cNvPr>
              <p:cNvSpPr txBox="1"/>
              <p:nvPr/>
            </p:nvSpPr>
            <p:spPr>
              <a:xfrm>
                <a:off x="2081487" y="598261"/>
                <a:ext cx="522658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инициативных клинические апробаций на пациентах проведено в области челюстно-лицевой хирургии на базе ФГБОУ ВО «РУМ» Минздрава РФ </a:t>
                </a:r>
              </a:p>
            </p:txBody>
          </p:sp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46447D6-7A6B-0325-897E-8653CE737A6A}"/>
              </a:ext>
            </a:extLst>
          </p:cNvPr>
          <p:cNvGrpSpPr/>
          <p:nvPr/>
        </p:nvGrpSpPr>
        <p:grpSpPr>
          <a:xfrm>
            <a:off x="275244" y="4864050"/>
            <a:ext cx="6553060" cy="1188000"/>
            <a:chOff x="279698" y="897608"/>
            <a:chExt cx="6553060" cy="1188000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E7D17CFA-BB6F-0CE0-3EF9-C67A8BE55B82}"/>
                </a:ext>
              </a:extLst>
            </p:cNvPr>
            <p:cNvSpPr/>
            <p:nvPr/>
          </p:nvSpPr>
          <p:spPr>
            <a:xfrm>
              <a:off x="279698" y="897608"/>
              <a:ext cx="6446787" cy="1188000"/>
            </a:xfrm>
            <a:prstGeom prst="roundRect">
              <a:avLst>
                <a:gd name="adj" fmla="val 11489"/>
              </a:avLst>
            </a:prstGeom>
            <a:solidFill>
              <a:srgbClr val="1512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03EDCA9-8FA9-94FA-9E2F-3029F1B926FE}"/>
                </a:ext>
              </a:extLst>
            </p:cNvPr>
            <p:cNvGrpSpPr/>
            <p:nvPr/>
          </p:nvGrpSpPr>
          <p:grpSpPr>
            <a:xfrm>
              <a:off x="443680" y="959095"/>
              <a:ext cx="6389078" cy="1077218"/>
              <a:chOff x="954969" y="490873"/>
              <a:chExt cx="6389078" cy="107721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6434AA-2171-F641-0000-EBEF7DB74413}"/>
                  </a:ext>
                </a:extLst>
              </p:cNvPr>
              <p:cNvSpPr txBox="1"/>
              <p:nvPr/>
            </p:nvSpPr>
            <p:spPr>
              <a:xfrm>
                <a:off x="954969" y="658652"/>
                <a:ext cx="91563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solidFill>
                      <a:srgbClr val="F9CD6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 24</a:t>
                </a:r>
                <a:endParaRPr lang="en-US" sz="4000" b="1" dirty="0">
                  <a:solidFill>
                    <a:srgbClr val="F9CD62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0EAB23-678F-EB64-C42D-4D29300C0DF8}"/>
                  </a:ext>
                </a:extLst>
              </p:cNvPr>
              <p:cNvSpPr txBox="1"/>
              <p:nvPr/>
            </p:nvSpPr>
            <p:spPr>
              <a:xfrm>
                <a:off x="2117466" y="490873"/>
                <a:ext cx="522658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вида изделий для травматологии и челюстно-лицевой хирургии. Данное количество полностью закрывает потребность в малых конструкциях для остеосинтеза для замены титановых изделий.</a:t>
                </a:r>
              </a:p>
            </p:txBody>
          </p:sp>
        </p:grpSp>
      </p:grp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3C0089FD-E779-DFDF-E0DA-FA59DF16BCC5}"/>
              </a:ext>
            </a:extLst>
          </p:cNvPr>
          <p:cNvSpPr/>
          <p:nvPr/>
        </p:nvSpPr>
        <p:spPr>
          <a:xfrm>
            <a:off x="7651620" y="834405"/>
            <a:ext cx="3780201" cy="5125987"/>
          </a:xfrm>
          <a:prstGeom prst="roundRect">
            <a:avLst>
              <a:gd name="adj" fmla="val 2284"/>
            </a:avLst>
          </a:prstGeom>
          <a:solidFill>
            <a:srgbClr val="1512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D3CC42B-8F55-9268-BCDD-07BFBE570B83}"/>
              </a:ext>
            </a:extLst>
          </p:cNvPr>
          <p:cNvGrpSpPr/>
          <p:nvPr/>
        </p:nvGrpSpPr>
        <p:grpSpPr>
          <a:xfrm>
            <a:off x="7873743" y="834405"/>
            <a:ext cx="3558078" cy="4931779"/>
            <a:chOff x="8340598" y="1032730"/>
            <a:chExt cx="3558078" cy="4931779"/>
          </a:xfrm>
        </p:grpSpPr>
        <p:graphicFrame>
          <p:nvGraphicFramePr>
            <p:cNvPr id="30" name="Диаграмма 29">
              <a:extLst>
                <a:ext uri="{FF2B5EF4-FFF2-40B4-BE49-F238E27FC236}">
                  <a16:creationId xmlns:a16="http://schemas.microsoft.com/office/drawing/2014/main" id="{FAE181F8-81F1-28C1-5A83-5A034B0F2C2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86505592"/>
                </p:ext>
              </p:extLst>
            </p:nvPr>
          </p:nvGraphicFramePr>
          <p:xfrm>
            <a:off x="8340598" y="1032730"/>
            <a:ext cx="3240000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EA66C4B-92CA-EE7E-3F6B-B1B1A2CAEEEC}"/>
                </a:ext>
              </a:extLst>
            </p:cNvPr>
            <p:cNvSpPr txBox="1"/>
            <p:nvPr/>
          </p:nvSpPr>
          <p:spPr>
            <a:xfrm>
              <a:off x="8376946" y="4304754"/>
              <a:ext cx="34737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Источники выручки </a:t>
              </a: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после начала продаж </a:t>
              </a: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3E587106-38C3-8BD9-8012-9DD51C117BC3}"/>
                </a:ext>
              </a:extLst>
            </p:cNvPr>
            <p:cNvGrpSpPr/>
            <p:nvPr/>
          </p:nvGrpSpPr>
          <p:grpSpPr>
            <a:xfrm>
              <a:off x="8466946" y="4827974"/>
              <a:ext cx="3431730" cy="1136535"/>
              <a:chOff x="8466946" y="5052249"/>
              <a:chExt cx="3431730" cy="113653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EC20E35-790E-2A99-EE3C-14A13C11EF1E}"/>
                  </a:ext>
                </a:extLst>
              </p:cNvPr>
              <p:cNvSpPr txBox="1"/>
              <p:nvPr/>
            </p:nvSpPr>
            <p:spPr>
              <a:xfrm>
                <a:off x="8658923" y="5881007"/>
                <a:ext cx="32397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Частные клинические центры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20%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4E95D95-DB05-6F04-0BC5-C54D523EA5E3}"/>
                  </a:ext>
                </a:extLst>
              </p:cNvPr>
              <p:cNvSpPr txBox="1"/>
              <p:nvPr/>
            </p:nvSpPr>
            <p:spPr>
              <a:xfrm>
                <a:off x="8693375" y="5541117"/>
                <a:ext cx="30060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Государственные больницы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50%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7C51DC3-900F-FE78-2748-4E3017187CC1}"/>
                  </a:ext>
                </a:extLst>
              </p:cNvPr>
              <p:cNvSpPr txBox="1"/>
              <p:nvPr/>
            </p:nvSpPr>
            <p:spPr>
              <a:xfrm>
                <a:off x="8693375" y="5052249"/>
                <a:ext cx="31573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 Light" panose="02000000000000000000" pitchFamily="2" charset="0"/>
                    <a:cs typeface="Roboto Light" panose="02000000000000000000" pitchFamily="2" charset="0"/>
                  </a:rPr>
                  <a:t>Партнерские медицинские организации </a:t>
                </a:r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– </a:t>
                </a:r>
                <a:r>
                  <a:rPr lang="ru-RU" sz="1400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30 %</a:t>
                </a: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01020EB1-7002-5A3F-6B48-39733A80CB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220339"/>
                <a:ext cx="144000" cy="144000"/>
              </a:xfrm>
              <a:prstGeom prst="ellipse">
                <a:avLst/>
              </a:prstGeom>
              <a:solidFill>
                <a:srgbClr val="F9CD6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11D85491-9C8F-DA1D-A3D1-A0029DB670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575561"/>
                <a:ext cx="144000" cy="144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5C9FAF9D-3458-25B2-5190-4F9A5B4DFF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66946" y="5930783"/>
                <a:ext cx="144000" cy="144000"/>
              </a:xfrm>
              <a:prstGeom prst="ellipse">
                <a:avLst/>
              </a:prstGeom>
              <a:solidFill>
                <a:srgbClr val="684B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+mj-lt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50F204AC-5971-1C96-5DFF-826BA1C51F8C}"/>
                </a:ext>
              </a:extLst>
            </p:cNvPr>
            <p:cNvGrpSpPr/>
            <p:nvPr/>
          </p:nvGrpSpPr>
          <p:grpSpPr>
            <a:xfrm>
              <a:off x="9515605" y="2330046"/>
              <a:ext cx="889987" cy="641914"/>
              <a:chOff x="9019108" y="2550045"/>
              <a:chExt cx="889987" cy="64191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940959-CE3C-7936-4234-FF893FF2F520}"/>
                  </a:ext>
                </a:extLst>
              </p:cNvPr>
              <p:cNvSpPr txBox="1"/>
              <p:nvPr/>
            </p:nvSpPr>
            <p:spPr>
              <a:xfrm>
                <a:off x="9019108" y="2550045"/>
                <a:ext cx="8899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2026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22E7F71-8C6F-D3D0-72D6-699AB7C27608}"/>
                  </a:ext>
                </a:extLst>
              </p:cNvPr>
              <p:cNvSpPr txBox="1"/>
              <p:nvPr/>
            </p:nvSpPr>
            <p:spPr>
              <a:xfrm>
                <a:off x="9228299" y="2884182"/>
                <a:ext cx="4517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solidFill>
                      <a:srgbClr val="8E8B92"/>
                    </a:solidFill>
                    <a:latin typeface="+mj-lt"/>
                    <a:ea typeface="Roboto" panose="02000000000000000000" pitchFamily="2" charset="0"/>
                    <a:cs typeface="Roboto" panose="02000000000000000000" pitchFamily="2" charset="0"/>
                  </a:rPr>
                  <a:t>год</a:t>
                </a: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F50051E-B2C6-AB07-E208-7FD716440BBB}"/>
              </a:ext>
            </a:extLst>
          </p:cNvPr>
          <p:cNvSpPr txBox="1"/>
          <p:nvPr/>
        </p:nvSpPr>
        <p:spPr>
          <a:xfrm>
            <a:off x="7572375" y="6038739"/>
            <a:ext cx="49320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В 2025 году продажи будут осуществляться только в партнерские медицинские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3065748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E3D6-7F9F-3F58-1ABB-42EF6A4E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5D434E5-2BA1-99B9-734D-BA14D6F8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3" y="320299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Информационный задел о проекте</a:t>
            </a:r>
          </a:p>
        </p:txBody>
      </p:sp>
      <p:sp>
        <p:nvSpPr>
          <p:cNvPr id="80" name="Номер слайда 1">
            <a:extLst>
              <a:ext uri="{FF2B5EF4-FFF2-40B4-BE49-F238E27FC236}">
                <a16:creationId xmlns:a16="http://schemas.microsoft.com/office/drawing/2014/main" id="{9DF5DC69-4CEB-9BF5-0BC2-2E5FB85C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1821" y="6356362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b="0" smtClean="0">
                <a:solidFill>
                  <a:schemeClr val="bg1"/>
                </a:solidFill>
                <a:latin typeface="+mj-lt"/>
              </a:rPr>
              <a:t>11</a:t>
            </a:fld>
            <a:endParaRPr lang="ru-RU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8" name="Прямоугольник: скругленные углы 17">
            <a:extLst>
              <a:ext uri="{FF2B5EF4-FFF2-40B4-BE49-F238E27FC236}">
                <a16:creationId xmlns:a16="http://schemas.microsoft.com/office/drawing/2014/main" id="{9ECAA513-CC08-F2C0-14D4-4BF152C25912}"/>
              </a:ext>
            </a:extLst>
          </p:cNvPr>
          <p:cNvSpPr/>
          <p:nvPr/>
        </p:nvSpPr>
        <p:spPr>
          <a:xfrm>
            <a:off x="358909" y="1017000"/>
            <a:ext cx="5832843" cy="2052000"/>
          </a:xfrm>
          <a:prstGeom prst="roundRect">
            <a:avLst>
              <a:gd name="adj" fmla="val 2670"/>
            </a:avLst>
          </a:prstGeom>
          <a:noFill/>
          <a:ln>
            <a:solidFill>
              <a:srgbClr val="F9CD62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0" name="Прямоугольник: скругленные углы 17">
            <a:extLst>
              <a:ext uri="{FF2B5EF4-FFF2-40B4-BE49-F238E27FC236}">
                <a16:creationId xmlns:a16="http://schemas.microsoft.com/office/drawing/2014/main" id="{CBCE8085-5281-3500-EF97-004FE1EF3C4E}"/>
              </a:ext>
            </a:extLst>
          </p:cNvPr>
          <p:cNvSpPr/>
          <p:nvPr/>
        </p:nvSpPr>
        <p:spPr>
          <a:xfrm>
            <a:off x="358909" y="3284999"/>
            <a:ext cx="5830316" cy="3131675"/>
          </a:xfrm>
          <a:prstGeom prst="roundRect">
            <a:avLst>
              <a:gd name="adj" fmla="val 2670"/>
            </a:avLst>
          </a:prstGeom>
          <a:noFill/>
          <a:ln>
            <a:solidFill>
              <a:srgbClr val="F9CD62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6ABB1-E7EA-1B79-880A-143B3A18C37F}"/>
              </a:ext>
            </a:extLst>
          </p:cNvPr>
          <p:cNvSpPr txBox="1"/>
          <p:nvPr/>
        </p:nvSpPr>
        <p:spPr>
          <a:xfrm>
            <a:off x="490888" y="3448051"/>
            <a:ext cx="47269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F9CD62"/>
                </a:solidFill>
                <a:latin typeface="+mj-lt"/>
              </a:rPr>
              <a:t>Информационное продвижение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74A6CAFB-9278-3167-0D07-9B405202E9C9}"/>
              </a:ext>
            </a:extLst>
          </p:cNvPr>
          <p:cNvGrpSpPr/>
          <p:nvPr/>
        </p:nvGrpSpPr>
        <p:grpSpPr>
          <a:xfrm>
            <a:off x="6385038" y="1017000"/>
            <a:ext cx="5518372" cy="5399675"/>
            <a:chOff x="6361684" y="1017000"/>
            <a:chExt cx="5518372" cy="5399675"/>
          </a:xfrm>
        </p:grpSpPr>
        <p:sp>
          <p:nvSpPr>
            <p:cNvPr id="3" name="Прямоугольник: скругленные углы 17">
              <a:extLst>
                <a:ext uri="{FF2B5EF4-FFF2-40B4-BE49-F238E27FC236}">
                  <a16:creationId xmlns:a16="http://schemas.microsoft.com/office/drawing/2014/main" id="{ED6FD5F3-BB23-F800-F92E-50669B64324F}"/>
                </a:ext>
              </a:extLst>
            </p:cNvPr>
            <p:cNvSpPr/>
            <p:nvPr/>
          </p:nvSpPr>
          <p:spPr>
            <a:xfrm>
              <a:off x="6361684" y="1017000"/>
              <a:ext cx="5472000" cy="5399675"/>
            </a:xfrm>
            <a:prstGeom prst="roundRect">
              <a:avLst>
                <a:gd name="adj" fmla="val 2670"/>
              </a:avLst>
            </a:prstGeom>
            <a:noFill/>
            <a:ln>
              <a:solidFill>
                <a:srgbClr val="F9CD62"/>
              </a:solidFill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54486250-0DBF-5250-A8FD-8C6732726037}"/>
                </a:ext>
              </a:extLst>
            </p:cNvPr>
            <p:cNvGrpSpPr/>
            <p:nvPr/>
          </p:nvGrpSpPr>
          <p:grpSpPr>
            <a:xfrm>
              <a:off x="6415171" y="1135524"/>
              <a:ext cx="5464885" cy="5244085"/>
              <a:chOff x="6426848" y="1135524"/>
              <a:chExt cx="5464885" cy="524408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8F40A6-64E7-434B-FB36-601C5D4026DB}"/>
                  </a:ext>
                </a:extLst>
              </p:cNvPr>
              <p:cNvSpPr txBox="1"/>
              <p:nvPr/>
            </p:nvSpPr>
            <p:spPr>
              <a:xfrm>
                <a:off x="6455996" y="1135524"/>
                <a:ext cx="283282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200" b="1" dirty="0">
                    <a:solidFill>
                      <a:srgbClr val="F9CD62"/>
                    </a:solidFill>
                    <a:latin typeface="+mj-lt"/>
                  </a:rPr>
                  <a:t>Защита инноваций</a:t>
                </a:r>
              </a:p>
            </p:txBody>
          </p: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F1ECC390-1877-9467-AE2C-9C9247E04401}"/>
                  </a:ext>
                </a:extLst>
              </p:cNvPr>
              <p:cNvGrpSpPr/>
              <p:nvPr/>
            </p:nvGrpSpPr>
            <p:grpSpPr>
              <a:xfrm>
                <a:off x="6441371" y="1562337"/>
                <a:ext cx="5450362" cy="2242509"/>
                <a:chOff x="6379756" y="1486385"/>
                <a:chExt cx="5450362" cy="2242509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8987B8E-23DC-6A0A-528E-45D3D3BA9DCD}"/>
                    </a:ext>
                  </a:extLst>
                </p:cNvPr>
                <p:cNvSpPr txBox="1"/>
                <p:nvPr/>
              </p:nvSpPr>
              <p:spPr>
                <a:xfrm>
                  <a:off x="6930861" y="2651676"/>
                  <a:ext cx="4852885" cy="10772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Патент № RU 2793655 C1 от 04.04.2023 «Магниевый сплав и способ получения заготовок для изготовления биорезорбируемых систем фиксации и остеосинтеза твердых тканей в медицине»</a:t>
                  </a:r>
                  <a:endParaRPr lang="en-US" sz="16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55D9F05-75E3-76E8-8267-628D0FE02E53}"/>
                    </a:ext>
                  </a:extLst>
                </p:cNvPr>
                <p:cNvSpPr txBox="1"/>
                <p:nvPr/>
              </p:nvSpPr>
              <p:spPr>
                <a:xfrm>
                  <a:off x="6379756" y="1486385"/>
                  <a:ext cx="612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800" b="1" dirty="0">
                      <a:solidFill>
                        <a:schemeClr val="bg1"/>
                      </a:solidFill>
                      <a:latin typeface="+mj-lt"/>
                    </a:rPr>
                    <a:t>01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321CB89-893A-90E1-1097-022B90373628}"/>
                    </a:ext>
                  </a:extLst>
                </p:cNvPr>
                <p:cNvSpPr txBox="1"/>
                <p:nvPr/>
              </p:nvSpPr>
              <p:spPr>
                <a:xfrm>
                  <a:off x="6977233" y="1508801"/>
                  <a:ext cx="4852885" cy="10772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Ноу-хау от 27.11.2022 «Способ получения прутков калиброванных для изготовления биорезорбируемых систем фиксации, применяемых в медицине»; </a:t>
                  </a:r>
                  <a:endParaRPr lang="en-US" sz="16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</p:grpSp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8ADC6142-1543-06BD-5FD7-3CBADCF2D788}"/>
                  </a:ext>
                </a:extLst>
              </p:cNvPr>
              <p:cNvGrpSpPr/>
              <p:nvPr/>
            </p:nvGrpSpPr>
            <p:grpSpPr>
              <a:xfrm>
                <a:off x="6426848" y="2720203"/>
                <a:ext cx="5020323" cy="1797358"/>
                <a:chOff x="6365233" y="2396349"/>
                <a:chExt cx="5020323" cy="1797358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511ECF3-1314-F18B-3FB8-1EB100C29851}"/>
                    </a:ext>
                  </a:extLst>
                </p:cNvPr>
                <p:cNvSpPr txBox="1"/>
                <p:nvPr/>
              </p:nvSpPr>
              <p:spPr>
                <a:xfrm>
                  <a:off x="6991755" y="3608932"/>
                  <a:ext cx="439380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Патент № RU 2817502 от 16.04.2024 «Фиксатор </a:t>
                  </a:r>
                </a:p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для остеосинтеза»</a:t>
                  </a:r>
                  <a:endParaRPr lang="en-US" sz="16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7E8C8FA-0C96-857A-FFF7-B5517B70D4DD}"/>
                    </a:ext>
                  </a:extLst>
                </p:cNvPr>
                <p:cNvSpPr txBox="1"/>
                <p:nvPr/>
              </p:nvSpPr>
              <p:spPr>
                <a:xfrm>
                  <a:off x="6365233" y="2396349"/>
                  <a:ext cx="612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800" b="1" dirty="0">
                      <a:solidFill>
                        <a:schemeClr val="bg1"/>
                      </a:solidFill>
                      <a:latin typeface="+mj-lt"/>
                    </a:rPr>
                    <a:t>02</a:t>
                  </a:r>
                </a:p>
              </p:txBody>
            </p:sp>
          </p:grpSp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E848E02C-DE52-C693-482B-3F39F7AE8BEB}"/>
                  </a:ext>
                </a:extLst>
              </p:cNvPr>
              <p:cNvGrpSpPr/>
              <p:nvPr/>
            </p:nvGrpSpPr>
            <p:grpSpPr>
              <a:xfrm>
                <a:off x="6455996" y="3936109"/>
                <a:ext cx="4991176" cy="1277378"/>
                <a:chOff x="6394381" y="3467522"/>
                <a:chExt cx="4991176" cy="1277378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2255649-9934-8FC7-262A-2C37BC947DE4}"/>
                    </a:ext>
                  </a:extLst>
                </p:cNvPr>
                <p:cNvSpPr txBox="1"/>
                <p:nvPr/>
              </p:nvSpPr>
              <p:spPr>
                <a:xfrm>
                  <a:off x="6991756" y="4160125"/>
                  <a:ext cx="4393801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Патент № 2023123294 от 07.09.2023 </a:t>
                  </a:r>
                </a:p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«Накостная пластина для остеосинтеза»</a:t>
                  </a:r>
                  <a:endParaRPr lang="en-US" sz="1600" dirty="0">
                    <a:solidFill>
                      <a:schemeClr val="bg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6E95FBB-2548-6B70-9AB5-45E46020824F}"/>
                    </a:ext>
                  </a:extLst>
                </p:cNvPr>
                <p:cNvSpPr txBox="1"/>
                <p:nvPr/>
              </p:nvSpPr>
              <p:spPr>
                <a:xfrm>
                  <a:off x="6394381" y="3467522"/>
                  <a:ext cx="612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800" b="1" dirty="0">
                      <a:solidFill>
                        <a:schemeClr val="bg1"/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AE84E46F-039E-D5D2-9CAC-20122B575EA9}"/>
                  </a:ext>
                </a:extLst>
              </p:cNvPr>
              <p:cNvGrpSpPr/>
              <p:nvPr/>
            </p:nvGrpSpPr>
            <p:grpSpPr>
              <a:xfrm>
                <a:off x="6455996" y="4637781"/>
                <a:ext cx="5365417" cy="1741828"/>
                <a:chOff x="6394381" y="4409311"/>
                <a:chExt cx="5365417" cy="1741828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E7C9A5A-3D4A-86E4-52E1-B6590714BB87}"/>
                    </a:ext>
                  </a:extLst>
                </p:cNvPr>
                <p:cNvSpPr txBox="1"/>
                <p:nvPr/>
              </p:nvSpPr>
              <p:spPr>
                <a:xfrm>
                  <a:off x="6972183" y="5073921"/>
                  <a:ext cx="4787615" cy="10772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Подана заявка (№ 2024104741 от 26.02.2024) </a:t>
                  </a:r>
                </a:p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на патент «Способ получения заготовок </a:t>
                  </a:r>
                </a:p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из биорезорбируемых магниевых сплавов </a:t>
                  </a:r>
                </a:p>
                <a:p>
                  <a:r>
                    <a:rPr lang="ru-RU" sz="1600" dirty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для применения в медицине и ветеринарии»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6E00BCE-8E33-4164-6AA6-AECA122ABCBA}"/>
                    </a:ext>
                  </a:extLst>
                </p:cNvPr>
                <p:cNvSpPr txBox="1"/>
                <p:nvPr/>
              </p:nvSpPr>
              <p:spPr>
                <a:xfrm>
                  <a:off x="6394381" y="5089310"/>
                  <a:ext cx="612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800" b="1" dirty="0">
                      <a:solidFill>
                        <a:schemeClr val="bg1"/>
                      </a:solidFill>
                      <a:latin typeface="+mj-lt"/>
                    </a:rPr>
                    <a:t>05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59C2D9A-7F00-F40F-AF4A-807901820A17}"/>
                    </a:ext>
                  </a:extLst>
                </p:cNvPr>
                <p:cNvSpPr txBox="1"/>
                <p:nvPr/>
              </p:nvSpPr>
              <p:spPr>
                <a:xfrm>
                  <a:off x="6408154" y="4409311"/>
                  <a:ext cx="612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800" b="1" dirty="0">
                      <a:solidFill>
                        <a:schemeClr val="bg1"/>
                      </a:solidFill>
                      <a:latin typeface="+mj-lt"/>
                    </a:rPr>
                    <a:t>04</a:t>
                  </a:r>
                </a:p>
              </p:txBody>
            </p:sp>
          </p:grpSp>
        </p:grp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4622CA07-8B6C-416C-025B-3354A1E47D6A}"/>
              </a:ext>
            </a:extLst>
          </p:cNvPr>
          <p:cNvGrpSpPr/>
          <p:nvPr/>
        </p:nvGrpSpPr>
        <p:grpSpPr>
          <a:xfrm>
            <a:off x="417596" y="1165837"/>
            <a:ext cx="5827643" cy="1792743"/>
            <a:chOff x="490888" y="1135524"/>
            <a:chExt cx="5750148" cy="17927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563B770-E499-BFB2-BAEF-73528113F2AA}"/>
                </a:ext>
              </a:extLst>
            </p:cNvPr>
            <p:cNvSpPr txBox="1"/>
            <p:nvPr/>
          </p:nvSpPr>
          <p:spPr>
            <a:xfrm>
              <a:off x="490888" y="1135524"/>
              <a:ext cx="319831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200" b="1" dirty="0">
                  <a:solidFill>
                    <a:srgbClr val="F9CD62"/>
                  </a:solidFill>
                  <a:latin typeface="+mj-lt"/>
                </a:rPr>
                <a:t>Научные публикации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0FF7746-EB4F-405D-F226-A7BA85D8AE9B}"/>
                </a:ext>
              </a:extLst>
            </p:cNvPr>
            <p:cNvSpPr txBox="1"/>
            <p:nvPr/>
          </p:nvSpPr>
          <p:spPr>
            <a:xfrm>
              <a:off x="1087054" y="1604828"/>
              <a:ext cx="515398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rPr>
                <a:t> статей</a:t>
              </a:r>
              <a:r>
                <a:rPr lang="en-US" sz="1600" b="1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rPr>
                <a:t> </a:t>
              </a:r>
              <a:r>
                <a:rPr lang="ru-RU" sz="1600" b="1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rPr>
                <a:t>опубликовано </a:t>
              </a:r>
              <a:r>
                <a:rPr lang="ru-RU" sz="1600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rPr>
                <a:t>в</a:t>
              </a:r>
              <a:r>
                <a:rPr lang="ru-RU" sz="1600" b="1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rPr>
                <a:t> 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индексируемых российских и международных базах данных (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Scopus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Web </a:t>
              </a:r>
              <a:r>
                <a:rPr lang="ru-RU" sz="1600" dirty="0" err="1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of</a:t>
              </a:r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Science). </a:t>
              </a:r>
              <a:endParaRPr lang="en-US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r>
                <a:rPr lang="ru-RU" sz="16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Исследования охватывают ключевые аспекты разработки и применения биорезорбируемых материалов.</a:t>
              </a:r>
              <a:endParaRPr lang="en-US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C8A692B-8CAA-A115-82CE-D25B65137FDD}"/>
              </a:ext>
            </a:extLst>
          </p:cNvPr>
          <p:cNvSpPr txBox="1"/>
          <p:nvPr/>
        </p:nvSpPr>
        <p:spPr>
          <a:xfrm>
            <a:off x="1135964" y="3897774"/>
            <a:ext cx="508112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наград на технологических фестивалях и конкурсах: </a:t>
            </a:r>
            <a:r>
              <a:rPr lang="en-US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HSE FEST</a:t>
            </a:r>
            <a:r>
              <a:rPr lang="ru-RU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Я-Ты-Москва, стипендия Президента РФ</a:t>
            </a:r>
          </a:p>
          <a:p>
            <a:pPr>
              <a:spcAft>
                <a:spcPts val="1800"/>
              </a:spcAft>
            </a:pPr>
            <a:r>
              <a:rPr lang="ru-RU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Международные стажировки: </a:t>
            </a:r>
            <a:r>
              <a:rPr lang="en-US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Seoul National University</a:t>
            </a:r>
            <a:endParaRPr lang="ru-RU" sz="16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Aft>
                <a:spcPts val="1800"/>
              </a:spcAft>
            </a:pPr>
            <a:r>
              <a:rPr lang="ru-RU" sz="1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интервью на федеральных каналах и в ведущих СМИ: Россия 1, НТВ, Рен ТВ, 5 канал, Известия</a:t>
            </a:r>
          </a:p>
        </p:txBody>
      </p:sp>
      <p:pic>
        <p:nvPicPr>
          <p:cNvPr id="55" name="Рисунок 54" descr="Изображение выглядит как текст, Графика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118F28-7608-4399-C1FD-C690596889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83" y="5420299"/>
            <a:ext cx="976964" cy="97696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60AF303-10E4-B63F-FECA-4B712B709512}"/>
              </a:ext>
            </a:extLst>
          </p:cNvPr>
          <p:cNvSpPr txBox="1"/>
          <p:nvPr/>
        </p:nvSpPr>
        <p:spPr>
          <a:xfrm>
            <a:off x="490888" y="5763329"/>
            <a:ext cx="29357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Дополнительные материалы доступны по QR-коду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D0481F-D03D-2427-8BEF-71F5519863BB}"/>
              </a:ext>
            </a:extLst>
          </p:cNvPr>
          <p:cNvSpPr txBox="1"/>
          <p:nvPr/>
        </p:nvSpPr>
        <p:spPr>
          <a:xfrm>
            <a:off x="417596" y="1566411"/>
            <a:ext cx="1009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50+</a:t>
            </a:r>
            <a:endParaRPr lang="ru-RU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A7634B-5A25-ECD9-1E56-EBD401C35228}"/>
              </a:ext>
            </a:extLst>
          </p:cNvPr>
          <p:cNvSpPr txBox="1"/>
          <p:nvPr/>
        </p:nvSpPr>
        <p:spPr>
          <a:xfrm>
            <a:off x="561071" y="4555648"/>
            <a:ext cx="1009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F87BCC-8F67-1BB4-8277-4799106BF7ED}"/>
              </a:ext>
            </a:extLst>
          </p:cNvPr>
          <p:cNvSpPr txBox="1"/>
          <p:nvPr/>
        </p:nvSpPr>
        <p:spPr>
          <a:xfrm>
            <a:off x="369802" y="3878144"/>
            <a:ext cx="1009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+mj-lt"/>
              </a:rPr>
              <a:t>15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+</a:t>
            </a:r>
            <a:endParaRPr lang="ru-RU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1A4D19-04CF-8B70-627B-56827FF58DE7}"/>
              </a:ext>
            </a:extLst>
          </p:cNvPr>
          <p:cNvSpPr txBox="1"/>
          <p:nvPr/>
        </p:nvSpPr>
        <p:spPr>
          <a:xfrm>
            <a:off x="424556" y="5159319"/>
            <a:ext cx="1009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+mj-lt"/>
              </a:rPr>
              <a:t>20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+</a:t>
            </a:r>
            <a:endParaRPr lang="ru-RU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864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907ED-CA53-B38C-4749-D649E1AE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852BFF8A-4A4B-3663-4F5D-7FD3E62138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328267"/>
              </p:ext>
            </p:extLst>
          </p:nvPr>
        </p:nvGraphicFramePr>
        <p:xfrm>
          <a:off x="-674146" y="1408670"/>
          <a:ext cx="7598977" cy="4942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F56209CD-0F22-44EB-2119-B64F75B55B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485082"/>
              </p:ext>
            </p:extLst>
          </p:nvPr>
        </p:nvGraphicFramePr>
        <p:xfrm>
          <a:off x="5253903" y="1408670"/>
          <a:ext cx="7598977" cy="4942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77F5F8-80A2-4F49-26E9-BF5F7A0A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7866" y="6478349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smtClean="0">
                <a:solidFill>
                  <a:schemeClr val="bg1"/>
                </a:solidFill>
              </a:rPr>
              <a:pPr/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E6AB059-19E9-902D-CFDF-24AF9F615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34" y="386827"/>
            <a:ext cx="10151177" cy="41392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Команда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711D1627-209F-BCEF-E1C4-2AF1F20794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671974" cy="367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02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BAC44-1244-86E6-9722-F283AEE0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8569CD1-FC05-98C9-A663-234A03D0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7866" y="6478349"/>
            <a:ext cx="702819" cy="365125"/>
          </a:xfrm>
        </p:spPr>
        <p:txBody>
          <a:bodyPr/>
          <a:lstStyle/>
          <a:p>
            <a:fld id="{0FCDCCCC-B943-4AE6-BE04-AB7B89216501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34FFD67-88FB-D570-C428-327EB92AB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05" y="828425"/>
            <a:ext cx="11972995" cy="699908"/>
          </a:xfrm>
        </p:spPr>
        <p:txBody>
          <a:bodyPr/>
          <a:lstStyle/>
          <a:p>
            <a:r>
              <a:rPr lang="ru-RU" sz="4000" dirty="0">
                <a:solidFill>
                  <a:schemeClr val="bg1"/>
                </a:solidFill>
              </a:rPr>
              <a:t>Имплантат исчезает,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как и необходимость в повторной операции.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/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Это не будущее — это уже работает в Москве.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135AD3-C12E-C257-7F90-4E1A6F0B5C70}"/>
              </a:ext>
            </a:extLst>
          </p:cNvPr>
          <p:cNvSpPr txBox="1"/>
          <p:nvPr/>
        </p:nvSpPr>
        <p:spPr>
          <a:xfrm>
            <a:off x="300605" y="5181481"/>
            <a:ext cx="112272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dirty="0">
                <a:solidFill>
                  <a:srgbClr val="F9C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Биорезорбируемые магниевые имплантаты для остеосинтеза</a:t>
            </a:r>
          </a:p>
          <a:p>
            <a:pPr>
              <a:spcAft>
                <a:spcPts val="1200"/>
              </a:spcAft>
              <a:defRPr/>
            </a:pPr>
            <a:r>
              <a:rPr lang="ru-RU" dirty="0">
                <a:solidFill>
                  <a:srgbClr val="F9C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Плегунова Софья </a:t>
            </a:r>
          </a:p>
          <a:p>
            <a:pPr>
              <a:spcAft>
                <a:spcPts val="1200"/>
              </a:spcAft>
              <a:defRPr/>
            </a:pPr>
            <a:r>
              <a:rPr lang="ru-RU" dirty="0">
                <a:solidFill>
                  <a:srgbClr val="F9C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науки и технологий МИСИС</a:t>
            </a:r>
          </a:p>
          <a:p>
            <a:pPr>
              <a:spcAft>
                <a:spcPts val="1200"/>
              </a:spcAft>
              <a:defRPr/>
            </a:pPr>
            <a:r>
              <a:rPr lang="en-US" dirty="0">
                <a:solidFill>
                  <a:srgbClr val="F9C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plegunova.sv@misis.ru</a:t>
            </a:r>
            <a:endParaRPr lang="ru-RU" dirty="0">
              <a:solidFill>
                <a:srgbClr val="F9C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70E13E-CC6C-7846-E66B-1D964C4F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400" l="10000" r="90000">
                        <a14:foregroundMark x1="24000" y1="98400" x2="24000" y2="98400"/>
                        <a14:backgroundMark x1="21067" y1="16600" x2="21067" y2="16600"/>
                        <a14:backgroundMark x1="76133" y1="87200" x2="76133" y2="87200"/>
                        <a14:backgroundMark x1="78933" y1="70600" x2="78933" y2="70600"/>
                        <a14:backgroundMark x1="81467" y1="53400" x2="81467" y2="53400"/>
                        <a14:backgroundMark x1="90667" y1="76800" x2="90667" y2="76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97">
            <a:off x="5146823" y="1337065"/>
            <a:ext cx="8887400" cy="592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029843"/>
      </p:ext>
    </p:extLst>
  </p:cSld>
  <p:clrMapOvr>
    <a:masterClrMapping/>
  </p:clrMapOvr>
</p:sld>
</file>

<file path=ppt/theme/theme1.xml><?xml version="1.0" encoding="utf-8"?>
<a:theme xmlns:a="http://schemas.openxmlformats.org/drawingml/2006/main" name="Для Академия инноваторов 16_9">
  <a:themeElements>
    <a:clrScheme name="Новатор 2024">
      <a:dk1>
        <a:sysClr val="windowText" lastClr="000000"/>
      </a:dk1>
      <a:lt1>
        <a:sysClr val="window" lastClr="FFFFFF"/>
      </a:lt1>
      <a:dk2>
        <a:srgbClr val="44546A"/>
      </a:dk2>
      <a:lt2>
        <a:srgbClr val="E5E7E9"/>
      </a:lt2>
      <a:accent1>
        <a:srgbClr val="ED33A3"/>
      </a:accent1>
      <a:accent2>
        <a:srgbClr val="6F46C7"/>
      </a:accent2>
      <a:accent3>
        <a:srgbClr val="5F9FDF"/>
      </a:accent3>
      <a:accent4>
        <a:srgbClr val="12D6A7"/>
      </a:accent4>
      <a:accent5>
        <a:srgbClr val="FFAC76"/>
      </a:accent5>
      <a:accent6>
        <a:srgbClr val="302C61"/>
      </a:accent6>
      <a:hlink>
        <a:srgbClr val="0070C0"/>
      </a:hlink>
      <a:folHlink>
        <a:srgbClr val="7030A0"/>
      </a:folHlink>
    </a:clrScheme>
    <a:fontScheme name="Другая 14">
      <a:majorFont>
        <a:latin typeface="Segoe UI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ля Академия инноваторов 16_9" id="{1723B771-A24B-45DA-B7CE-887A7FB91DED}" vid="{FE7ADCA1-0705-4BF5-AEC5-34FB9D7ACE5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Для Академия инноваторов 16_9</Template>
  <TotalTime>13236</TotalTime>
  <Words>1172</Words>
  <Application>Microsoft Office PowerPoint</Application>
  <PresentationFormat>Широкоэкранный</PresentationFormat>
  <Paragraphs>299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9" baseType="lpstr">
      <vt:lpstr>Amatic SC</vt:lpstr>
      <vt:lpstr>Arial</vt:lpstr>
      <vt:lpstr>Calibri</vt:lpstr>
      <vt:lpstr>Ebrima</vt:lpstr>
      <vt:lpstr>Roboto</vt:lpstr>
      <vt:lpstr>Roboto Light</vt:lpstr>
      <vt:lpstr>Roboto Medium</vt:lpstr>
      <vt:lpstr>Roboto Thin</vt:lpstr>
      <vt:lpstr>Segoe UI</vt:lpstr>
      <vt:lpstr>Segoe UI Light</vt:lpstr>
      <vt:lpstr>Segoe UI Semibold</vt:lpstr>
      <vt:lpstr>Segoe UI Semilight</vt:lpstr>
      <vt:lpstr>Tahoma</vt:lpstr>
      <vt:lpstr>Times New Roman</vt:lpstr>
      <vt:lpstr>Verdana</vt:lpstr>
      <vt:lpstr>Для Академия инноваторов 16_9</vt:lpstr>
      <vt:lpstr>Презентация PowerPoint</vt:lpstr>
      <vt:lpstr>Презентация PowerPoint</vt:lpstr>
      <vt:lpstr>Экономическая значимость проекта</vt:lpstr>
      <vt:lpstr>Актуальность проблемы</vt:lpstr>
      <vt:lpstr>Имплантаты нового поколения*</vt:lpstr>
      <vt:lpstr>Обоснование инновационности проекта</vt:lpstr>
      <vt:lpstr>Конкурентный анализ</vt:lpstr>
      <vt:lpstr>Экономическая оценка проекта</vt:lpstr>
      <vt:lpstr>Дорожная карта проекта</vt:lpstr>
      <vt:lpstr>Текущие результаты проекта и планы</vt:lpstr>
      <vt:lpstr>Информационный задел о проекте</vt:lpstr>
      <vt:lpstr>Команда</vt:lpstr>
      <vt:lpstr>Имплантат исчезает,  как и необходимость в повторной операции.   Это не будущее — это уже работает в Москве.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Плегунова_св_Биорезорбируемые_магниевые_имплантаты_для_остеосинтеза</dc:title>
  <dc:creator>sofa plegunova</dc:creator>
  <cp:lastModifiedBy>karina</cp:lastModifiedBy>
  <cp:revision>453</cp:revision>
  <dcterms:created xsi:type="dcterms:W3CDTF">2024-01-29T10:52:34Z</dcterms:created>
  <dcterms:modified xsi:type="dcterms:W3CDTF">2025-12-15T09:38:13Z</dcterms:modified>
</cp:coreProperties>
</file>