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4"/>
  </p:notesMasterIdLst>
  <p:sldIdLst>
    <p:sldId id="256" r:id="rId2"/>
    <p:sldId id="259" r:id="rId3"/>
    <p:sldId id="258" r:id="rId4"/>
    <p:sldId id="260" r:id="rId5"/>
    <p:sldId id="269" r:id="rId6"/>
    <p:sldId id="271" r:id="rId7"/>
    <p:sldId id="262" r:id="rId8"/>
    <p:sldId id="270" r:id="rId9"/>
    <p:sldId id="264" r:id="rId10"/>
    <p:sldId id="265" r:id="rId11"/>
    <p:sldId id="267" r:id="rId12"/>
    <p:sldId id="268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Raleway SemiBold" panose="020B0604020202020204" charset="-52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aleway" panose="020B0604020202020204" charset="-52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5525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7035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721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fif"/><Relationship Id="rId4" Type="http://schemas.openxmlformats.org/officeDocument/2006/relationships/image" Target="../media/image11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03844" y="859810"/>
            <a:ext cx="4655700" cy="2092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100" dirty="0">
                <a:solidFill>
                  <a:schemeClr val="dk1"/>
                </a:solidFill>
              </a:rPr>
              <a:t>Система электромагнитной стимуляции для улучшения сна 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01716" y="3614899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44579" y="68835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78063" y="1444114"/>
            <a:ext cx="4342064" cy="252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По данным </a:t>
            </a:r>
            <a:r>
              <a:rPr lang="ru-RU" dirty="0" err="1">
                <a:solidFill>
                  <a:srgbClr val="132C40"/>
                </a:solidFill>
              </a:rPr>
              <a:t>сомнологов</a:t>
            </a:r>
            <a:r>
              <a:rPr lang="ru-RU" dirty="0">
                <a:solidFill>
                  <a:srgbClr val="132C40"/>
                </a:solidFill>
              </a:rPr>
              <a:t> – специалистов по сну, более 50% мирового населения время от времени страдают нарушениями сна;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Регулярные расстройства сна приводят к постоянному снижению работоспособности;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 настоящее время не уделяется должного внимания качеству сна</a:t>
            </a:r>
            <a:r>
              <a:rPr lang="ru" dirty="0">
                <a:solidFill>
                  <a:srgbClr val="132C40"/>
                </a:solidFill>
              </a:rPr>
              <a:t>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53" y="353917"/>
            <a:ext cx="2630980" cy="26309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722" y="2895520"/>
            <a:ext cx="3474489" cy="19557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042342" y="234732"/>
            <a:ext cx="450716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83044" y="1044300"/>
            <a:ext cx="4685633" cy="384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66700">
              <a:buClr>
                <a:schemeClr val="dk1"/>
              </a:buClr>
            </a:pPr>
            <a:r>
              <a:rPr lang="ru-RU" b="1" dirty="0" smtClean="0">
                <a:solidFill>
                  <a:srgbClr val="132C40"/>
                </a:solidFill>
              </a:rPr>
              <a:t>пациенты, страдающие нарушениями сна</a:t>
            </a:r>
            <a:r>
              <a:rPr lang="ru-RU" dirty="0">
                <a:solidFill>
                  <a:srgbClr val="132C40"/>
                </a:solidFill>
              </a:rPr>
              <a:t>. Проект для улучшения сна может быть полезен для этого сегмента, так как он предлагает альтернативный и безопасный способ воздействовать на мозг и стимулировать его области, отвечающие за сон. Это может помочь улучшить качество и продолжительность сна, а также снизить уровень стресса, тревоги и депрессии. </a:t>
            </a:r>
            <a:endParaRPr lang="ru" dirty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 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 err="1">
                <a:solidFill>
                  <a:srgbClr val="132C40"/>
                </a:solidFill>
              </a:rPr>
              <a:t>сомнологические</a:t>
            </a:r>
            <a:r>
              <a:rPr lang="ru-RU" b="1" dirty="0">
                <a:solidFill>
                  <a:srgbClr val="132C40"/>
                </a:solidFill>
              </a:rPr>
              <a:t> </a:t>
            </a:r>
            <a:r>
              <a:rPr lang="ru-RU" b="1" dirty="0">
                <a:solidFill>
                  <a:srgbClr val="132C40"/>
                </a:solidFill>
              </a:rPr>
              <a:t>центры</a:t>
            </a:r>
            <a:r>
              <a:rPr lang="ru-RU" dirty="0">
                <a:solidFill>
                  <a:srgbClr val="132C40"/>
                </a:solidFill>
              </a:rPr>
              <a:t>. </a:t>
            </a:r>
            <a:r>
              <a:rPr lang="ru-RU" dirty="0" smtClean="0">
                <a:solidFill>
                  <a:srgbClr val="132C40"/>
                </a:solidFill>
              </a:rPr>
              <a:t>Высокая </a:t>
            </a:r>
            <a:r>
              <a:rPr lang="ru-RU" dirty="0">
                <a:solidFill>
                  <a:srgbClr val="132C40"/>
                </a:solidFill>
              </a:rPr>
              <a:t>квалификация и опыт врачей-</a:t>
            </a:r>
            <a:r>
              <a:rPr lang="ru-RU" dirty="0" err="1">
                <a:solidFill>
                  <a:srgbClr val="132C40"/>
                </a:solidFill>
              </a:rPr>
              <a:t>сомнологов</a:t>
            </a:r>
            <a:r>
              <a:rPr lang="ru-RU" dirty="0">
                <a:solidFill>
                  <a:srgbClr val="132C40"/>
                </a:solidFill>
              </a:rPr>
              <a:t>; современное оборудование и технологии, которые обеспечивают точность, безопасность и комфорт при проведении </a:t>
            </a:r>
            <a:r>
              <a:rPr lang="ru-RU" dirty="0" err="1">
                <a:solidFill>
                  <a:srgbClr val="132C40"/>
                </a:solidFill>
              </a:rPr>
              <a:t>сомнологических</a:t>
            </a:r>
            <a:r>
              <a:rPr lang="ru-RU" dirty="0">
                <a:solidFill>
                  <a:srgbClr val="132C40"/>
                </a:solidFill>
              </a:rPr>
              <a:t> исследований и терапии; индивидуальный подход и внимание к каждому пациенту; возможность получить комплексную помощь в одном месте, без необходимости обращаться в разные медицинские учреждения и ждать </a:t>
            </a:r>
            <a:r>
              <a:rPr lang="ru-RU" dirty="0" smtClean="0">
                <a:solidFill>
                  <a:srgbClr val="132C40"/>
                </a:solidFill>
              </a:rPr>
              <a:t>очередей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280530" y="21528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442" y="28920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003" y="1334760"/>
            <a:ext cx="3898148" cy="26671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18621" y="65623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857299"/>
            <a:ext cx="7993200" cy="309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>
                <a:solidFill>
                  <a:srgbClr val="132C40"/>
                </a:solidFill>
              </a:rPr>
              <a:t>Система электромагнитной стимуляции для улучшения сна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Устройство в виде наклеиваемого пластыря размером 3*3 см, с источником питания и электродами для электромагнитного воздействия на ткани головного мозга.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Рекомендуемая локализация – задняя поверхность шеи. Непосредственная близость к головному мозгу при минимальном дискомфорте.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Устройство начинает действовать сразу после контакта с кожей (замыкание электрической цепи). Одного устройства хватает на одну ночь (длительность сна – до 8 часов).</a:t>
            </a: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Во время использования элемент питания подзаряжается за счет преобразования химической энергии электролитов пота в электрическую, что дает возможность значительно сократить размеры необходимого элемента питания устройства.</a:t>
            </a: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29661" r="-992" b="27736"/>
          <a:stretch/>
        </p:blipFill>
        <p:spPr>
          <a:xfrm>
            <a:off x="4175510" y="276298"/>
            <a:ext cx="3235942" cy="138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63518" y="306269"/>
            <a:ext cx="6834709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НАУЧНО-ТЕХНИЧЕСКИЕ РЕШЕНИЯ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198316" y="1035573"/>
            <a:ext cx="7993200" cy="372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>
                <a:solidFill>
                  <a:srgbClr val="132C40"/>
                </a:solidFill>
              </a:rPr>
              <a:t>Система электромагнитной стимуляции для улучшения сна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Применение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магнитной стимуляции (ТМС). ТМС - это метод, позволяющий </a:t>
            </a:r>
            <a:r>
              <a:rPr lang="ru-RU" dirty="0" err="1">
                <a:solidFill>
                  <a:srgbClr val="132C40"/>
                </a:solidFill>
              </a:rPr>
              <a:t>неинвазивно</a:t>
            </a:r>
            <a:r>
              <a:rPr lang="ru-RU" dirty="0">
                <a:solidFill>
                  <a:srgbClr val="132C40"/>
                </a:solidFill>
              </a:rPr>
              <a:t> стимулировать кору головного мозга при помощи коротких магнитных импульсов. ТМС может влиять на возбудимость нейронов, синхронность их активности, а также на формирование и укрепление </a:t>
            </a:r>
            <a:r>
              <a:rPr lang="ru-RU" dirty="0" err="1">
                <a:solidFill>
                  <a:srgbClr val="132C40"/>
                </a:solidFill>
              </a:rPr>
              <a:t>синаптических</a:t>
            </a:r>
            <a:r>
              <a:rPr lang="ru-RU" dirty="0">
                <a:solidFill>
                  <a:srgbClr val="132C40"/>
                </a:solidFill>
              </a:rPr>
              <a:t> связей. ТМС может модулировать различные аспекты сна, воздействовать на процессы, связанные с памятью, настроением, вниманием, творчеством и другими когнитивными функциями. 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Методы машинного обучения и </a:t>
            </a:r>
            <a:r>
              <a:rPr lang="ru-RU" dirty="0" err="1">
                <a:solidFill>
                  <a:srgbClr val="132C40"/>
                </a:solidFill>
              </a:rPr>
              <a:t>нейросетей</a:t>
            </a:r>
            <a:r>
              <a:rPr lang="ru-RU" dirty="0">
                <a:solidFill>
                  <a:srgbClr val="132C40"/>
                </a:solidFill>
              </a:rPr>
              <a:t> для анализа данных с электроэнцефалограммы (ЭЭГ), которая будет регистрировать мозговую активность во время сна. На основе этих данных можно определять оптимальные параметры стимуляции для каждого пользователя, а также корректировать их в зависимости от изменений в сне и мозговой активности. </a:t>
            </a:r>
            <a:endParaRPr lang="ru-RU" dirty="0" smtClean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Применение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электрической стимуляции (ТЭС). </a:t>
            </a:r>
            <a:r>
              <a:rPr lang="ru-RU" dirty="0" smtClean="0">
                <a:solidFill>
                  <a:srgbClr val="132C40"/>
                </a:solidFill>
              </a:rPr>
              <a:t>ТЭС </a:t>
            </a:r>
            <a:r>
              <a:rPr lang="ru-RU" dirty="0">
                <a:solidFill>
                  <a:srgbClr val="132C40"/>
                </a:solidFill>
              </a:rPr>
              <a:t>используется для модуляции возбудимости нейронов, а также для влияния на различные когнитивные, эмоциональные и поведенческие функции. ТЭС может также воздействовать на сон, улучшая его качество и продолжительность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232352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19" y="306269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919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283936" y="15893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ПАРАМЕТРЫ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17034" y="869976"/>
            <a:ext cx="7993200" cy="4152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b="1" dirty="0">
                <a:solidFill>
                  <a:srgbClr val="132C40"/>
                </a:solidFill>
              </a:rPr>
              <a:t>Система электромагнитной стимуляции для улучшения сна</a:t>
            </a:r>
          </a:p>
          <a:p>
            <a:pPr marL="368300" lvl="0" indent="-228600">
              <a:buClr>
                <a:schemeClr val="dk1"/>
              </a:buClr>
              <a:buAutoNum type="arabicPeriod"/>
            </a:pPr>
            <a:r>
              <a:rPr lang="ru-RU" dirty="0" smtClean="0">
                <a:solidFill>
                  <a:srgbClr val="132C40"/>
                </a:solidFill>
              </a:rPr>
              <a:t>Размер </a:t>
            </a:r>
            <a:r>
              <a:rPr lang="ru-RU" dirty="0">
                <a:solidFill>
                  <a:srgbClr val="132C40"/>
                </a:solidFill>
              </a:rPr>
              <a:t>и вес: устройство имеет размер 3*3 см и вес около 10 грамм, что делает его легким, незаметным и удобным для ношения. Устройство не требует проводов, шнуров, наушников или других аксессуаров, которые могут быть неудобными или </a:t>
            </a:r>
            <a:r>
              <a:rPr lang="ru-RU" dirty="0" smtClean="0">
                <a:solidFill>
                  <a:srgbClr val="132C40"/>
                </a:solidFill>
              </a:rPr>
              <a:t>раздражающими.</a:t>
            </a:r>
          </a:p>
          <a:p>
            <a:pPr marL="368300" lvl="0" indent="-228600">
              <a:buClr>
                <a:schemeClr val="dk1"/>
              </a:buClr>
              <a:buAutoNum type="arabicPeriod"/>
            </a:pPr>
            <a:endParaRPr lang="ru-RU" dirty="0">
              <a:solidFill>
                <a:srgbClr val="132C40"/>
              </a:solidFill>
            </a:endParaRPr>
          </a:p>
          <a:p>
            <a:pPr marL="368300" lvl="0" indent="-228600">
              <a:buClr>
                <a:schemeClr val="dk1"/>
              </a:buClr>
              <a:buAutoNum type="arabicPeriod"/>
            </a:pPr>
            <a:r>
              <a:rPr lang="ru-RU" dirty="0" smtClean="0">
                <a:solidFill>
                  <a:srgbClr val="132C40"/>
                </a:solidFill>
              </a:rPr>
              <a:t>Источник </a:t>
            </a:r>
            <a:r>
              <a:rPr lang="ru-RU" dirty="0">
                <a:solidFill>
                  <a:srgbClr val="132C40"/>
                </a:solidFill>
              </a:rPr>
              <a:t>питания: устройство имеет встроенный аккумулятор, который может заряжаться от USB-порта или беспроводной зарядки. Аккумулятор обеспечивает достаточную энергию для работы устройства в течение 8 часов непрерывной стимуляции. Устройство также имеет индикатор заряда и автоматический режим сна, чтобы экономить </a:t>
            </a:r>
            <a:r>
              <a:rPr lang="ru-RU" dirty="0" smtClean="0">
                <a:solidFill>
                  <a:srgbClr val="132C40"/>
                </a:solidFill>
              </a:rPr>
              <a:t>энергию.</a:t>
            </a:r>
          </a:p>
          <a:p>
            <a:pPr marL="368300" lvl="0" indent="-228600">
              <a:buClr>
                <a:schemeClr val="dk1"/>
              </a:buClr>
              <a:buAutoNum type="arabicPeriod"/>
            </a:pPr>
            <a:endParaRPr lang="ru-RU" dirty="0">
              <a:solidFill>
                <a:srgbClr val="132C40"/>
              </a:solidFill>
            </a:endParaRPr>
          </a:p>
          <a:p>
            <a:pPr marL="368300" lvl="0" indent="-228600">
              <a:buClr>
                <a:schemeClr val="dk1"/>
              </a:buClr>
              <a:buAutoNum type="arabicPeriod"/>
            </a:pPr>
            <a:r>
              <a:rPr lang="ru-RU" dirty="0" smtClean="0">
                <a:solidFill>
                  <a:srgbClr val="132C40"/>
                </a:solidFill>
              </a:rPr>
              <a:t>Электроды</a:t>
            </a:r>
            <a:r>
              <a:rPr lang="ru-RU" dirty="0">
                <a:solidFill>
                  <a:srgbClr val="132C40"/>
                </a:solidFill>
              </a:rPr>
              <a:t>: устройство будет состоять из двух электродов, которые прикрепляются к коже с помощью специального геля, обеспечивающего хороший контакт и снижающего сопротивление. Электроды могут быть размещены в разных положениях на коже в соответствии с системой 10-10, чтобы стимулировать различные области коры головного мозга. </a:t>
            </a:r>
          </a:p>
          <a:p>
            <a:pPr marL="368300" lvl="0" indent="-228600">
              <a:buClr>
                <a:schemeClr val="dk1"/>
              </a:buClr>
              <a:buAutoNum type="arabicPeriod"/>
            </a:pPr>
            <a:endParaRPr lang="ru-RU" dirty="0" smtClean="0">
              <a:solidFill>
                <a:srgbClr val="132C40"/>
              </a:solidFill>
            </a:endParaRPr>
          </a:p>
          <a:p>
            <a:pPr marL="368300" lvl="0" indent="-228600">
              <a:buClr>
                <a:schemeClr val="dk1"/>
              </a:buClr>
              <a:buAutoNum type="arabicPeriod"/>
            </a:pPr>
            <a:r>
              <a:rPr lang="ru-RU" dirty="0" smtClean="0">
                <a:solidFill>
                  <a:srgbClr val="132C40"/>
                </a:solidFill>
              </a:rPr>
              <a:t>Электрическое </a:t>
            </a:r>
            <a:r>
              <a:rPr lang="ru-RU" dirty="0">
                <a:solidFill>
                  <a:srgbClr val="132C40"/>
                </a:solidFill>
              </a:rPr>
              <a:t>поле: устройство использует слабое электрическое поле, которое не вызывает боли, ожогов, покалываний или других неприятных ощущений. Интенсивность электрического поля может регулироваться от 0.5 мА до 2 мА в зависимости от индивидуальных особенностей и целей стимуляции. 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522133" y="8502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036" y="158937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9757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1959206"/>
            <a:ext cx="3013747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b="1" dirty="0"/>
              <a:t>B2C, B2B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TAM</a:t>
            </a:r>
            <a:r>
              <a:rPr lang="en-US" dirty="0"/>
              <a:t> – 96 </a:t>
            </a:r>
            <a:r>
              <a:rPr lang="ru-RU" dirty="0"/>
              <a:t>млрд руб.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SAM</a:t>
            </a:r>
            <a:r>
              <a:rPr lang="en-US" dirty="0"/>
              <a:t> – 15 </a:t>
            </a:r>
            <a:r>
              <a:rPr lang="ru-RU" dirty="0"/>
              <a:t>млрд руб.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SOM</a:t>
            </a:r>
            <a:r>
              <a:rPr lang="en-US" dirty="0"/>
              <a:t> – 7 </a:t>
            </a:r>
            <a:r>
              <a:rPr lang="ru-RU" dirty="0"/>
              <a:t>млрд руб.</a:t>
            </a: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942503" y="1509279"/>
            <a:ext cx="2992261" cy="291326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06158" y="2040088"/>
            <a:ext cx="2264953" cy="238245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29409" y="2808492"/>
            <a:ext cx="1614054" cy="161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591307" y="3407770"/>
            <a:ext cx="17387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SOM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 </a:t>
            </a:r>
            <a:r>
              <a:rPr lang="ru-RU" dirty="0"/>
              <a:t>млрд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21417" y="2308431"/>
            <a:ext cx="18785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SAM </a:t>
            </a:r>
            <a:r>
              <a:rPr lang="ru-RU" dirty="0"/>
              <a:t>15</a:t>
            </a:r>
            <a:r>
              <a:rPr lang="en-US" dirty="0"/>
              <a:t> </a:t>
            </a:r>
            <a:r>
              <a:rPr lang="ru-RU" dirty="0"/>
              <a:t>млрд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2815" y="1622622"/>
            <a:ext cx="178723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TAM </a:t>
            </a:r>
            <a:r>
              <a:rPr lang="ru-RU" dirty="0"/>
              <a:t>96</a:t>
            </a:r>
            <a:r>
              <a:rPr lang="en-US" dirty="0"/>
              <a:t> </a:t>
            </a:r>
            <a:r>
              <a:rPr lang="ru-RU" dirty="0"/>
              <a:t>млрд руб.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089477" y="31874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КОНКУРЕНТЫ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52882" y="974528"/>
            <a:ext cx="4342064" cy="3940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b="1" dirty="0" err="1">
                <a:solidFill>
                  <a:srgbClr val="132C40"/>
                </a:solidFill>
              </a:rPr>
              <a:t>NeuroConn</a:t>
            </a:r>
            <a:r>
              <a:rPr lang="ru-RU" dirty="0">
                <a:solidFill>
                  <a:srgbClr val="132C40"/>
                </a:solidFill>
              </a:rPr>
              <a:t> - немецкая компания по производству и продаже устройств для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электрической стимуляции </a:t>
            </a:r>
            <a:r>
              <a:rPr lang="ru-RU" dirty="0" smtClean="0">
                <a:solidFill>
                  <a:srgbClr val="132C40"/>
                </a:solidFill>
              </a:rPr>
              <a:t>мозга. 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b="1" dirty="0" err="1">
                <a:solidFill>
                  <a:srgbClr val="132C40"/>
                </a:solidFill>
              </a:rPr>
              <a:t>Fisher</a:t>
            </a:r>
            <a:r>
              <a:rPr lang="ru-RU" b="1" dirty="0">
                <a:solidFill>
                  <a:srgbClr val="132C40"/>
                </a:solidFill>
              </a:rPr>
              <a:t> </a:t>
            </a:r>
            <a:r>
              <a:rPr lang="ru-RU" b="1" dirty="0" err="1">
                <a:solidFill>
                  <a:srgbClr val="132C40"/>
                </a:solidFill>
              </a:rPr>
              <a:t>Wallace</a:t>
            </a:r>
            <a:r>
              <a:rPr lang="ru-RU" dirty="0">
                <a:solidFill>
                  <a:srgbClr val="132C40"/>
                </a:solidFill>
              </a:rPr>
              <a:t> - американская компания по производству и продаже устройств для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стимуляции переменным током </a:t>
            </a:r>
            <a:r>
              <a:rPr lang="ru-RU" dirty="0" smtClean="0">
                <a:solidFill>
                  <a:srgbClr val="132C40"/>
                </a:solidFill>
              </a:rPr>
              <a:t>мозга. 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b="1" dirty="0" err="1">
                <a:solidFill>
                  <a:srgbClr val="132C40"/>
                </a:solidFill>
              </a:rPr>
              <a:t>Halo</a:t>
            </a:r>
            <a:r>
              <a:rPr lang="ru-RU" b="1" dirty="0">
                <a:solidFill>
                  <a:srgbClr val="132C40"/>
                </a:solidFill>
              </a:rPr>
              <a:t> </a:t>
            </a:r>
            <a:r>
              <a:rPr lang="ru-RU" b="1" dirty="0" err="1">
                <a:solidFill>
                  <a:srgbClr val="132C40"/>
                </a:solidFill>
              </a:rPr>
              <a:t>Neuroscience</a:t>
            </a:r>
            <a:r>
              <a:rPr lang="ru-RU" dirty="0">
                <a:solidFill>
                  <a:srgbClr val="132C40"/>
                </a:solidFill>
              </a:rPr>
              <a:t> - американская компания по производству и продаже устройств для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стимуляции постоянным током </a:t>
            </a:r>
            <a:r>
              <a:rPr lang="ru-RU" dirty="0" smtClean="0">
                <a:solidFill>
                  <a:srgbClr val="132C40"/>
                </a:solidFill>
              </a:rPr>
              <a:t>мозга. 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 err="1">
                <a:solidFill>
                  <a:srgbClr val="132C40"/>
                </a:solidFill>
              </a:rPr>
              <a:t>Thync</a:t>
            </a:r>
            <a:r>
              <a:rPr lang="ru-RU" dirty="0">
                <a:solidFill>
                  <a:srgbClr val="132C40"/>
                </a:solidFill>
              </a:rPr>
              <a:t> - американская компания по производству и продаже устройств для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стимуляции переменным током </a:t>
            </a:r>
            <a:r>
              <a:rPr lang="ru-RU" dirty="0" smtClean="0">
                <a:solidFill>
                  <a:srgbClr val="132C40"/>
                </a:solidFill>
              </a:rPr>
              <a:t>мозга.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b="1" dirty="0" err="1">
                <a:solidFill>
                  <a:srgbClr val="132C40"/>
                </a:solidFill>
              </a:rPr>
              <a:t>Transair</a:t>
            </a:r>
            <a:r>
              <a:rPr lang="ru-RU" dirty="0">
                <a:solidFill>
                  <a:srgbClr val="132C40"/>
                </a:solidFill>
              </a:rPr>
              <a:t> - российская компания по производству и продаже устройств для </a:t>
            </a:r>
            <a:r>
              <a:rPr lang="ru-RU" dirty="0" err="1">
                <a:solidFill>
                  <a:srgbClr val="132C40"/>
                </a:solidFill>
              </a:rPr>
              <a:t>транскраниальной</a:t>
            </a:r>
            <a:r>
              <a:rPr lang="ru-RU" dirty="0">
                <a:solidFill>
                  <a:srgbClr val="132C40"/>
                </a:solidFill>
              </a:rPr>
              <a:t> электрической стимуляции мозга</a:t>
            </a:r>
            <a:r>
              <a:rPr lang="ru-RU" dirty="0" smtClean="0">
                <a:solidFill>
                  <a:srgbClr val="132C40"/>
                </a:solidFill>
              </a:rPr>
              <a:t>,.</a:t>
            </a:r>
            <a:endParaRPr dirty="0" smtClean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01716" y="212711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23" y="286628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825" y="1035135"/>
            <a:ext cx="3001977" cy="9740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756" y="2357133"/>
            <a:ext cx="2521875" cy="11751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3007" y="3790667"/>
            <a:ext cx="1581371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198316" y="2006322"/>
            <a:ext cx="3443171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устройство для электромагнитной стимуляции головного мозга для улучшения качества сна будет продаваться комплексом по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 «пластырей»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(на неделю использования). </a:t>
            </a:r>
          </a:p>
          <a:p>
            <a:pPr lvl="0">
              <a:lnSpc>
                <a:spcPct val="115000"/>
              </a:lnSpc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 комплект будет стоить около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700 рублей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1 устройство –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100 рублей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198316" y="1257881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198316" y="12059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69570" y="1030117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>
              <a:buAutoNum type="arabicPeriod"/>
            </a:pP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Способы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привлечения финансовых ресурсов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: подача заявок на гранты, участие в конференциях и медицинских форумах, СНК. 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228600" indent="-228600">
              <a:buAutoNum type="arabicPeriod"/>
            </a:pP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Продажу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устройств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планируется производить через аптеки, медицинские центры, официальный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сайт,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маркет-плейсы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.</a:t>
            </a:r>
          </a:p>
          <a:p>
            <a:pPr marL="228600" indent="-228600">
              <a:buAutoNum type="arabicPeriod"/>
            </a:pP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Продукт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планируется развивать по схеме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: разработка прототипа, тесты, производство конечного готового устройства, продвижение проекта, продажа, улучшение устройства на основе отзывов. В качестве непрерывного действия планируется проводить исследования, анализировать данные, развивать продукт и сам проект. 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228600" indent="-228600">
              <a:buAutoNum type="arabicPeriod"/>
            </a:pP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Ключевыми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партнерами проекта могут выступить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: поставщики готовых изделий, производители,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сомнологические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центры, аптеки, магазины медицинского оборудования, эксперты, научные организации, инвесторы и другие организации и лица, которые могут помочь в реализации и развитии проекта.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322855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60453" y="1364517"/>
            <a:ext cx="3255785" cy="23082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indent="0">
              <a:buNone/>
            </a:pPr>
            <a:endParaRPr lang="ru-RU" dirty="0"/>
          </a:p>
          <a:p>
            <a:r>
              <a:rPr lang="ru-RU" dirty="0"/>
              <a:t>проведены проблемные интервью </a:t>
            </a:r>
            <a:r>
              <a:rPr lang="ru-RU" dirty="0" smtClean="0"/>
              <a:t>(65 </a:t>
            </a:r>
            <a:r>
              <a:rPr lang="ru-RU" dirty="0"/>
              <a:t>людей с хроническими нарушениями сна)</a:t>
            </a:r>
          </a:p>
          <a:p>
            <a:endParaRPr lang="ru-RU" dirty="0"/>
          </a:p>
          <a:p>
            <a:r>
              <a:rPr lang="ru-RU" dirty="0"/>
              <a:t>изучен </a:t>
            </a:r>
            <a:r>
              <a:rPr lang="ru-RU" dirty="0" smtClean="0"/>
              <a:t>рынок конкурентов</a:t>
            </a:r>
          </a:p>
          <a:p>
            <a:endParaRPr lang="ru-RU" dirty="0"/>
          </a:p>
          <a:p>
            <a:r>
              <a:rPr lang="ru-RU" dirty="0" smtClean="0"/>
              <a:t>расписано ТЗ для разработчиков</a:t>
            </a:r>
          </a:p>
          <a:p>
            <a:endParaRPr lang="ru-RU" dirty="0"/>
          </a:p>
          <a:p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26" y="1842550"/>
            <a:ext cx="4405221" cy="30139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56825" y="1433724"/>
            <a:ext cx="7973700" cy="284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endParaRPr sz="1600" dirty="0">
              <a:solidFill>
                <a:srgbClr val="132C40"/>
              </a:solidFill>
            </a:endParaRPr>
          </a:p>
          <a:p>
            <a:pPr marL="146050" lvl="0" indent="0"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разработка дизайн-макета прототипа</a:t>
            </a:r>
          </a:p>
          <a:p>
            <a:pPr marL="146050" lvl="0" indent="0">
              <a:buSzPts val="1300"/>
              <a:buNone/>
            </a:pPr>
            <a:endParaRPr lang="ru-RU" sz="1300" dirty="0">
              <a:solidFill>
                <a:srgbClr val="132C40"/>
              </a:solidFill>
            </a:endParaRPr>
          </a:p>
          <a:p>
            <a:pPr marL="146050" lvl="0" indent="0"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поиск команды инженеров для разработки </a:t>
            </a:r>
            <a:r>
              <a:rPr lang="ru-RU" sz="1300" dirty="0" err="1">
                <a:solidFill>
                  <a:srgbClr val="132C40"/>
                </a:solidFill>
              </a:rPr>
              <a:t>компановки</a:t>
            </a:r>
            <a:r>
              <a:rPr lang="ru-RU" sz="1300" dirty="0">
                <a:solidFill>
                  <a:srgbClr val="132C40"/>
                </a:solidFill>
              </a:rPr>
              <a:t> устройства</a:t>
            </a: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marL="146050" lvl="0" indent="0"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создание прототипа</a:t>
            </a:r>
          </a:p>
          <a:p>
            <a:pPr lvl="0" indent="-311150">
              <a:buSzPts val="1300"/>
              <a:buAutoNum type="arabicParenR"/>
            </a:pPr>
            <a:endParaRPr lang="ru-RU" sz="1300" dirty="0">
              <a:solidFill>
                <a:srgbClr val="132C40"/>
              </a:solidFill>
            </a:endParaRPr>
          </a:p>
          <a:p>
            <a:pPr marL="146050" lvl="0" indent="0"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тестирование прототипа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b="1" dirty="0">
                <a:solidFill>
                  <a:srgbClr val="132C40"/>
                </a:solidFill>
              </a:rPr>
              <a:t>Качанова Валентина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Тел.: 89276588580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132C40"/>
                </a:solidFill>
              </a:rPr>
              <a:t>valentinakachanova1999.99@gmail.com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955</Words>
  <Application>Microsoft Office PowerPoint</Application>
  <PresentationFormat>Экран (16:9)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Calibri</vt:lpstr>
      <vt:lpstr>Century Gothic</vt:lpstr>
      <vt:lpstr>Raleway SemiBold</vt:lpstr>
      <vt:lpstr>Helvetica Neue</vt:lpstr>
      <vt:lpstr>Raleway</vt:lpstr>
      <vt:lpstr>Arial</vt:lpstr>
      <vt:lpstr>Simple Light</vt:lpstr>
      <vt:lpstr>Система электромагнитной стимуляции для улучшения сна </vt:lpstr>
      <vt:lpstr>ПРОБЛЕМА</vt:lpstr>
      <vt:lpstr>ЦЕЛЕВАЯ АУДИТОРИЯ</vt:lpstr>
      <vt:lpstr>РЕШЕНИЕ</vt:lpstr>
      <vt:lpstr>НАУЧНО-ТЕХНИЧЕСКИЕ РЕШЕНИЯ</vt:lpstr>
      <vt:lpstr>ПАРАМЕТРЫ</vt:lpstr>
      <vt:lpstr>РЫНОК</vt:lpstr>
      <vt:lpstr>КОНКУРЕНТЫ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электромагнитной стимуляции для улучшения сна</dc:title>
  <dc:creator>Persona</dc:creator>
  <cp:lastModifiedBy>Persona</cp:lastModifiedBy>
  <cp:revision>14</cp:revision>
  <dcterms:modified xsi:type="dcterms:W3CDTF">2023-11-30T13:27:10Z</dcterms:modified>
</cp:coreProperties>
</file>